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84" r:id="rId2"/>
    <p:sldId id="269" r:id="rId3"/>
    <p:sldId id="285" r:id="rId4"/>
    <p:sldId id="286" r:id="rId5"/>
    <p:sldId id="287" r:id="rId6"/>
    <p:sldId id="307" r:id="rId7"/>
    <p:sldId id="309" r:id="rId8"/>
    <p:sldId id="311" r:id="rId9"/>
    <p:sldId id="313" r:id="rId10"/>
    <p:sldId id="314" r:id="rId11"/>
    <p:sldId id="315" r:id="rId12"/>
    <p:sldId id="316" r:id="rId13"/>
    <p:sldId id="324" r:id="rId14"/>
    <p:sldId id="304" r:id="rId15"/>
    <p:sldId id="318" r:id="rId16"/>
    <p:sldId id="319" r:id="rId17"/>
    <p:sldId id="291" r:id="rId18"/>
    <p:sldId id="305" r:id="rId19"/>
    <p:sldId id="306" r:id="rId20"/>
    <p:sldId id="296" r:id="rId21"/>
    <p:sldId id="297"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B3421"/>
    <a:srgbClr val="FFE041"/>
    <a:srgbClr val="C00000"/>
    <a:srgbClr val="4472C4"/>
    <a:srgbClr val="FFC000"/>
    <a:srgbClr val="92D050"/>
    <a:srgbClr val="FF0000"/>
    <a:srgbClr val="7030A0"/>
    <a:srgbClr val="5B9BD5"/>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38" autoAdjust="0"/>
    <p:restoredTop sz="96238" autoAdjust="0"/>
  </p:normalViewPr>
  <p:slideViewPr>
    <p:cSldViewPr snapToGrid="0">
      <p:cViewPr varScale="1">
        <p:scale>
          <a:sx n="105" d="100"/>
          <a:sy n="105" d="100"/>
        </p:scale>
        <p:origin x="762" y="11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Total Income</c:v>
                </c:pt>
              </c:strCache>
            </c:strRef>
          </c:tx>
          <c:spPr>
            <a:solidFill>
              <a:schemeClr val="tx1"/>
            </a:solidFill>
            <a:ln>
              <a:noFill/>
            </a:ln>
            <a:effectLst>
              <a:outerShdw blurRad="50800" dist="38100" dir="8100000" algn="tr" rotWithShape="0">
                <a:prstClr val="black">
                  <a:alpha val="40000"/>
                </a:prstClr>
              </a:outerShdw>
            </a:effectLst>
          </c:spPr>
          <c:invertIfNegative val="0"/>
          <c:dPt>
            <c:idx val="0"/>
            <c:invertIfNegative val="0"/>
            <c:bubble3D val="0"/>
            <c:spPr>
              <a:solidFill>
                <a:schemeClr val="tx1">
                  <a:lumMod val="50000"/>
                  <a:lumOff val="50000"/>
                </a:schemeClr>
              </a:solidFill>
              <a:ln>
                <a:noFill/>
              </a:ln>
              <a:effectLst>
                <a:outerShdw blurRad="50800" dist="38100" dir="8100000" algn="tr" rotWithShape="0">
                  <a:prstClr val="black">
                    <a:alpha val="40000"/>
                  </a:prstClr>
                </a:outerShdw>
              </a:effectLst>
            </c:spPr>
            <c:extLst>
              <c:ext xmlns:c16="http://schemas.microsoft.com/office/drawing/2014/chart" uri="{C3380CC4-5D6E-409C-BE32-E72D297353CC}">
                <c16:uniqueId val="{00000002-E54F-4DDC-92B2-67C7BA7663FA}"/>
              </c:ext>
            </c:extLst>
          </c:dPt>
          <c:dPt>
            <c:idx val="1"/>
            <c:invertIfNegative val="0"/>
            <c:bubble3D val="0"/>
            <c:spPr>
              <a:solidFill>
                <a:schemeClr val="tx1">
                  <a:lumMod val="50000"/>
                  <a:lumOff val="50000"/>
                </a:schemeClr>
              </a:solidFill>
              <a:ln>
                <a:noFill/>
              </a:ln>
              <a:effectLst>
                <a:outerShdw blurRad="50800" dist="38100" dir="8100000" algn="tr" rotWithShape="0">
                  <a:prstClr val="black">
                    <a:alpha val="40000"/>
                  </a:prstClr>
                </a:outerShdw>
              </a:effectLst>
            </c:spPr>
            <c:extLst>
              <c:ext xmlns:c16="http://schemas.microsoft.com/office/drawing/2014/chart" uri="{C3380CC4-5D6E-409C-BE32-E72D297353CC}">
                <c16:uniqueId val="{00000003-E54F-4DDC-92B2-67C7BA7663FA}"/>
              </c:ext>
            </c:extLst>
          </c:dPt>
          <c:dPt>
            <c:idx val="2"/>
            <c:invertIfNegative val="0"/>
            <c:bubble3D val="0"/>
            <c:spPr>
              <a:solidFill>
                <a:srgbClr val="9B3421"/>
              </a:solidFill>
              <a:ln>
                <a:noFill/>
              </a:ln>
              <a:effectLst>
                <a:outerShdw blurRad="50800" dist="38100" dir="8100000" algn="tr" rotWithShape="0">
                  <a:prstClr val="black">
                    <a:alpha val="40000"/>
                  </a:prstClr>
                </a:outerShdw>
              </a:effectLst>
            </c:spPr>
            <c:extLst>
              <c:ext xmlns:c16="http://schemas.microsoft.com/office/drawing/2014/chart" uri="{C3380CC4-5D6E-409C-BE32-E72D297353CC}">
                <c16:uniqueId val="{00000001-024C-4C5B-86EB-C9CCFD7B3FB3}"/>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Verdana" panose="020B0604030504040204" pitchFamily="34" charset="0"/>
                    <a:ea typeface="Verdana" panose="020B0604030504040204" pitchFamily="34" charset="0"/>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Q1 FY25</c:v>
                </c:pt>
                <c:pt idx="1">
                  <c:v>Q4 FY25</c:v>
                </c:pt>
                <c:pt idx="2">
                  <c:v>Q1 FY26</c:v>
                </c:pt>
              </c:strCache>
            </c:strRef>
          </c:cat>
          <c:val>
            <c:numRef>
              <c:f>Sheet1!$B$2:$B$4</c:f>
              <c:numCache>
                <c:formatCode>General</c:formatCode>
                <c:ptCount val="3"/>
                <c:pt idx="0">
                  <c:v>2001.5</c:v>
                </c:pt>
                <c:pt idx="1">
                  <c:v>2802.9</c:v>
                </c:pt>
                <c:pt idx="2">
                  <c:v>2140.1</c:v>
                </c:pt>
              </c:numCache>
            </c:numRef>
          </c:val>
          <c:extLst>
            <c:ext xmlns:c16="http://schemas.microsoft.com/office/drawing/2014/chart" uri="{C3380CC4-5D6E-409C-BE32-E72D297353CC}">
              <c16:uniqueId val="{00000002-024C-4C5B-86EB-C9CCFD7B3FB3}"/>
            </c:ext>
          </c:extLst>
        </c:ser>
        <c:dLbls>
          <c:dLblPos val="outEnd"/>
          <c:showLegendKey val="0"/>
          <c:showVal val="1"/>
          <c:showCatName val="0"/>
          <c:showSerName val="0"/>
          <c:showPercent val="0"/>
          <c:showBubbleSize val="0"/>
        </c:dLbls>
        <c:gapWidth val="100"/>
        <c:axId val="-170645152"/>
        <c:axId val="-170633728"/>
      </c:barChart>
      <c:catAx>
        <c:axId val="-170645152"/>
        <c:scaling>
          <c:orientation val="minMax"/>
        </c:scaling>
        <c:delete val="0"/>
        <c:axPos val="b"/>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000" b="1" i="0" u="none" strike="noStrike" kern="1200" baseline="0">
                <a:solidFill>
                  <a:schemeClr val="tx1"/>
                </a:solidFill>
                <a:latin typeface="Verdana" panose="020B0604030504040204" pitchFamily="34" charset="0"/>
                <a:ea typeface="Verdana" panose="020B0604030504040204" pitchFamily="34" charset="0"/>
                <a:cs typeface="+mn-cs"/>
              </a:defRPr>
            </a:pPr>
            <a:endParaRPr lang="en-US"/>
          </a:p>
        </c:txPr>
        <c:crossAx val="-170633728"/>
        <c:crosses val="autoZero"/>
        <c:auto val="1"/>
        <c:lblAlgn val="ctr"/>
        <c:lblOffset val="100"/>
        <c:noMultiLvlLbl val="0"/>
      </c:catAx>
      <c:valAx>
        <c:axId val="-170633728"/>
        <c:scaling>
          <c:orientation val="minMax"/>
          <c:max val="3500"/>
        </c:scaling>
        <c:delete val="1"/>
        <c:axPos val="l"/>
        <c:numFmt formatCode="General" sourceLinked="1"/>
        <c:majorTickMark val="out"/>
        <c:minorTickMark val="none"/>
        <c:tickLblPos val="nextTo"/>
        <c:crossAx val="-1706451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19050">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PAT</c:v>
                </c:pt>
              </c:strCache>
            </c:strRef>
          </c:tx>
          <c:spPr>
            <a:solidFill>
              <a:schemeClr val="tx1"/>
            </a:solidFill>
            <a:ln>
              <a:noFill/>
            </a:ln>
            <a:effectLst>
              <a:outerShdw blurRad="50800" dist="38100" dir="10800000" algn="r" rotWithShape="0">
                <a:prstClr val="black">
                  <a:alpha val="40000"/>
                </a:prstClr>
              </a:outerShdw>
            </a:effectLst>
          </c:spPr>
          <c:invertIfNegative val="0"/>
          <c:dPt>
            <c:idx val="0"/>
            <c:invertIfNegative val="0"/>
            <c:bubble3D val="0"/>
            <c:spPr>
              <a:solidFill>
                <a:schemeClr val="tx1">
                  <a:lumMod val="50000"/>
                  <a:lumOff val="50000"/>
                </a:schemeClr>
              </a:solidFill>
              <a:ln>
                <a:noFill/>
              </a:ln>
              <a:effectLst>
                <a:outerShdw blurRad="50800" dist="38100" dir="10800000" algn="r" rotWithShape="0">
                  <a:prstClr val="black">
                    <a:alpha val="40000"/>
                  </a:prstClr>
                </a:outerShdw>
              </a:effectLst>
            </c:spPr>
            <c:extLst>
              <c:ext xmlns:c16="http://schemas.microsoft.com/office/drawing/2014/chart" uri="{C3380CC4-5D6E-409C-BE32-E72D297353CC}">
                <c16:uniqueId val="{00000003-EE93-465C-AFEF-A3795A0EAA74}"/>
              </c:ext>
            </c:extLst>
          </c:dPt>
          <c:dPt>
            <c:idx val="1"/>
            <c:invertIfNegative val="0"/>
            <c:bubble3D val="0"/>
            <c:spPr>
              <a:solidFill>
                <a:schemeClr val="tx1">
                  <a:lumMod val="50000"/>
                  <a:lumOff val="50000"/>
                </a:schemeClr>
              </a:solidFill>
              <a:ln>
                <a:noFill/>
              </a:ln>
              <a:effectLst>
                <a:outerShdw blurRad="50800" dist="38100" dir="10800000" algn="r" rotWithShape="0">
                  <a:prstClr val="black">
                    <a:alpha val="40000"/>
                  </a:prstClr>
                </a:outerShdw>
              </a:effectLst>
            </c:spPr>
            <c:extLst>
              <c:ext xmlns:c16="http://schemas.microsoft.com/office/drawing/2014/chart" uri="{C3380CC4-5D6E-409C-BE32-E72D297353CC}">
                <c16:uniqueId val="{00000002-EE93-465C-AFEF-A3795A0EAA74}"/>
              </c:ext>
            </c:extLst>
          </c:dPt>
          <c:dPt>
            <c:idx val="2"/>
            <c:invertIfNegative val="0"/>
            <c:bubble3D val="0"/>
            <c:spPr>
              <a:solidFill>
                <a:srgbClr val="9B3421"/>
              </a:solidFill>
              <a:ln>
                <a:noFill/>
              </a:ln>
              <a:effectLst>
                <a:outerShdw blurRad="50800" dist="38100" dir="10800000" algn="r" rotWithShape="0">
                  <a:prstClr val="black">
                    <a:alpha val="40000"/>
                  </a:prstClr>
                </a:outerShdw>
              </a:effectLst>
            </c:spPr>
            <c:extLst>
              <c:ext xmlns:c16="http://schemas.microsoft.com/office/drawing/2014/chart" uri="{C3380CC4-5D6E-409C-BE32-E72D297353CC}">
                <c16:uniqueId val="{00000001-6948-4829-8304-9630F15C622F}"/>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Q1 FY25</c:v>
                </c:pt>
                <c:pt idx="1">
                  <c:v>Q4 FY25</c:v>
                </c:pt>
                <c:pt idx="2">
                  <c:v>Q1 FY26</c:v>
                </c:pt>
              </c:strCache>
            </c:strRef>
          </c:cat>
          <c:val>
            <c:numRef>
              <c:f>Sheet1!$B$2:$B$4</c:f>
              <c:numCache>
                <c:formatCode>0.0</c:formatCode>
                <c:ptCount val="3"/>
                <c:pt idx="0">
                  <c:v>87.5</c:v>
                </c:pt>
                <c:pt idx="1">
                  <c:v>199.2</c:v>
                </c:pt>
                <c:pt idx="2">
                  <c:v>159.69999999999999</c:v>
                </c:pt>
              </c:numCache>
            </c:numRef>
          </c:val>
          <c:extLst>
            <c:ext xmlns:c16="http://schemas.microsoft.com/office/drawing/2014/chart" uri="{C3380CC4-5D6E-409C-BE32-E72D297353CC}">
              <c16:uniqueId val="{00000002-6948-4829-8304-9630F15C622F}"/>
            </c:ext>
          </c:extLst>
        </c:ser>
        <c:dLbls>
          <c:dLblPos val="outEnd"/>
          <c:showLegendKey val="0"/>
          <c:showVal val="1"/>
          <c:showCatName val="0"/>
          <c:showSerName val="0"/>
          <c:showPercent val="0"/>
          <c:showBubbleSize val="0"/>
        </c:dLbls>
        <c:gapWidth val="100"/>
        <c:axId val="-170632096"/>
        <c:axId val="-170641888"/>
      </c:barChart>
      <c:lineChart>
        <c:grouping val="standard"/>
        <c:varyColors val="0"/>
        <c:ser>
          <c:idx val="1"/>
          <c:order val="1"/>
          <c:tx>
            <c:strRef>
              <c:f>Sheet1!$C$1</c:f>
              <c:strCache>
                <c:ptCount val="1"/>
                <c:pt idx="0">
                  <c:v>PAT Margin</c:v>
                </c:pt>
              </c:strCache>
            </c:strRef>
          </c:tx>
          <c:spPr>
            <a:ln w="28575" cap="rnd">
              <a:noFill/>
              <a:round/>
            </a:ln>
            <a:effectLst/>
          </c:spPr>
          <c:marker>
            <c:symbol val="diamond"/>
            <c:size val="5"/>
            <c:spPr>
              <a:solidFill>
                <a:schemeClr val="bg1"/>
              </a:solidFill>
              <a:ln w="9525">
                <a:solidFill>
                  <a:schemeClr val="accent2"/>
                </a:solidFill>
              </a:ln>
              <a:effectLst/>
            </c:spPr>
          </c:marker>
          <c:dLbls>
            <c:dLbl>
              <c:idx val="0"/>
              <c:layout>
                <c:manualLayout>
                  <c:x val="-6.896805555555556E-2"/>
                  <c:y val="-3.211166666666666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1FEB-458D-9308-21AEF6A54D48}"/>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bg1"/>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Q1 FY25</c:v>
                </c:pt>
                <c:pt idx="1">
                  <c:v>Q4 FY25</c:v>
                </c:pt>
                <c:pt idx="2">
                  <c:v>Q1 FY26</c:v>
                </c:pt>
              </c:strCache>
            </c:strRef>
          </c:cat>
          <c:val>
            <c:numRef>
              <c:f>Sheet1!$C$2:$C$4</c:f>
              <c:numCache>
                <c:formatCode>0.0%</c:formatCode>
                <c:ptCount val="3"/>
                <c:pt idx="0">
                  <c:v>4.3999999999999997E-2</c:v>
                </c:pt>
                <c:pt idx="1">
                  <c:v>7.0999999999999994E-2</c:v>
                </c:pt>
                <c:pt idx="2">
                  <c:v>7.4999999999999997E-2</c:v>
                </c:pt>
              </c:numCache>
            </c:numRef>
          </c:val>
          <c:smooth val="0"/>
          <c:extLst>
            <c:ext xmlns:c16="http://schemas.microsoft.com/office/drawing/2014/chart" uri="{C3380CC4-5D6E-409C-BE32-E72D297353CC}">
              <c16:uniqueId val="{00000004-6948-4829-8304-9630F15C622F}"/>
            </c:ext>
          </c:extLst>
        </c:ser>
        <c:dLbls>
          <c:showLegendKey val="0"/>
          <c:showVal val="1"/>
          <c:showCatName val="0"/>
          <c:showSerName val="0"/>
          <c:showPercent val="0"/>
          <c:showBubbleSize val="0"/>
        </c:dLbls>
        <c:marker val="1"/>
        <c:smooth val="0"/>
        <c:axId val="-170639168"/>
        <c:axId val="-170640800"/>
      </c:lineChart>
      <c:catAx>
        <c:axId val="-170632096"/>
        <c:scaling>
          <c:orientation val="minMax"/>
        </c:scaling>
        <c:delete val="0"/>
        <c:axPos val="b"/>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000" b="1" i="0" u="none" strike="noStrike" kern="1200" baseline="0">
                <a:solidFill>
                  <a:schemeClr val="tx1"/>
                </a:solidFill>
                <a:latin typeface="Verdana" panose="020B0604030504040204" pitchFamily="34" charset="0"/>
                <a:ea typeface="Verdana" panose="020B0604030504040204" pitchFamily="34" charset="0"/>
                <a:cs typeface="+mn-cs"/>
              </a:defRPr>
            </a:pPr>
            <a:endParaRPr lang="en-US"/>
          </a:p>
        </c:txPr>
        <c:crossAx val="-170641888"/>
        <c:crosses val="autoZero"/>
        <c:auto val="1"/>
        <c:lblAlgn val="ctr"/>
        <c:lblOffset val="100"/>
        <c:noMultiLvlLbl val="0"/>
      </c:catAx>
      <c:valAx>
        <c:axId val="-170641888"/>
        <c:scaling>
          <c:orientation val="minMax"/>
          <c:max val="500"/>
        </c:scaling>
        <c:delete val="0"/>
        <c:axPos val="l"/>
        <c:numFmt formatCode="0" sourceLinked="0"/>
        <c:majorTickMark val="out"/>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0632096"/>
        <c:crosses val="autoZero"/>
        <c:crossBetween val="between"/>
      </c:valAx>
      <c:valAx>
        <c:axId val="-170640800"/>
        <c:scaling>
          <c:orientation val="minMax"/>
          <c:max val="0.60000000000000009"/>
        </c:scaling>
        <c:delete val="0"/>
        <c:axPos val="r"/>
        <c:numFmt formatCode="0%" sourceLinked="0"/>
        <c:majorTickMark val="out"/>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0639168"/>
        <c:crosses val="max"/>
        <c:crossBetween val="between"/>
        <c:majorUnit val="0.2"/>
      </c:valAx>
      <c:catAx>
        <c:axId val="-170639168"/>
        <c:scaling>
          <c:orientation val="minMax"/>
        </c:scaling>
        <c:delete val="1"/>
        <c:axPos val="t"/>
        <c:numFmt formatCode="General" sourceLinked="1"/>
        <c:majorTickMark val="out"/>
        <c:minorTickMark val="none"/>
        <c:tickLblPos val="nextTo"/>
        <c:crossAx val="-170640800"/>
        <c:crosses val="max"/>
        <c:auto val="1"/>
        <c:lblAlgn val="ctr"/>
        <c:lblOffset val="100"/>
        <c:noMultiLvlLbl val="0"/>
      </c:cat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19050">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EBITDA</c:v>
                </c:pt>
              </c:strCache>
            </c:strRef>
          </c:tx>
          <c:spPr>
            <a:solidFill>
              <a:schemeClr val="tx1"/>
            </a:solidFill>
            <a:ln>
              <a:noFill/>
            </a:ln>
            <a:effectLst>
              <a:outerShdw blurRad="50800" dist="38100" dir="8100000" algn="tr" rotWithShape="0">
                <a:prstClr val="black">
                  <a:alpha val="40000"/>
                </a:prstClr>
              </a:outerShdw>
            </a:effectLst>
          </c:spPr>
          <c:invertIfNegative val="0"/>
          <c:dPt>
            <c:idx val="0"/>
            <c:invertIfNegative val="0"/>
            <c:bubble3D val="0"/>
            <c:spPr>
              <a:solidFill>
                <a:schemeClr val="tx1">
                  <a:lumMod val="50000"/>
                  <a:lumOff val="50000"/>
                </a:schemeClr>
              </a:solidFill>
              <a:ln>
                <a:noFill/>
              </a:ln>
              <a:effectLst>
                <a:outerShdw blurRad="50800" dist="38100" dir="8100000" algn="tr" rotWithShape="0">
                  <a:prstClr val="black">
                    <a:alpha val="40000"/>
                  </a:prstClr>
                </a:outerShdw>
              </a:effectLst>
            </c:spPr>
            <c:extLst>
              <c:ext xmlns:c16="http://schemas.microsoft.com/office/drawing/2014/chart" uri="{C3380CC4-5D6E-409C-BE32-E72D297353CC}">
                <c16:uniqueId val="{00000002-D639-43E8-89B5-3EE99AFA4B42}"/>
              </c:ext>
            </c:extLst>
          </c:dPt>
          <c:dPt>
            <c:idx val="1"/>
            <c:invertIfNegative val="0"/>
            <c:bubble3D val="0"/>
            <c:spPr>
              <a:solidFill>
                <a:schemeClr val="tx1">
                  <a:lumMod val="50000"/>
                  <a:lumOff val="50000"/>
                </a:schemeClr>
              </a:solidFill>
              <a:ln>
                <a:noFill/>
              </a:ln>
              <a:effectLst>
                <a:outerShdw blurRad="50800" dist="38100" dir="8100000" algn="tr" rotWithShape="0">
                  <a:prstClr val="black">
                    <a:alpha val="40000"/>
                  </a:prstClr>
                </a:outerShdw>
              </a:effectLst>
            </c:spPr>
            <c:extLst>
              <c:ext xmlns:c16="http://schemas.microsoft.com/office/drawing/2014/chart" uri="{C3380CC4-5D6E-409C-BE32-E72D297353CC}">
                <c16:uniqueId val="{00000003-D639-43E8-89B5-3EE99AFA4B42}"/>
              </c:ext>
            </c:extLst>
          </c:dPt>
          <c:dPt>
            <c:idx val="2"/>
            <c:invertIfNegative val="0"/>
            <c:bubble3D val="0"/>
            <c:spPr>
              <a:solidFill>
                <a:srgbClr val="9B3421"/>
              </a:solidFill>
              <a:ln>
                <a:noFill/>
              </a:ln>
              <a:effectLst>
                <a:outerShdw blurRad="50800" dist="38100" dir="8100000" algn="tr" rotWithShape="0">
                  <a:prstClr val="black">
                    <a:alpha val="40000"/>
                  </a:prstClr>
                </a:outerShdw>
              </a:effectLst>
            </c:spPr>
            <c:extLst>
              <c:ext xmlns:c16="http://schemas.microsoft.com/office/drawing/2014/chart" uri="{C3380CC4-5D6E-409C-BE32-E72D297353CC}">
                <c16:uniqueId val="{00000001-B9C6-4B84-8D37-929771F0D5E4}"/>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Verdana" panose="020B0604030504040204" pitchFamily="34" charset="0"/>
                    <a:ea typeface="Verdana" panose="020B0604030504040204" pitchFamily="34" charset="0"/>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Q1 FY25</c:v>
                </c:pt>
                <c:pt idx="1">
                  <c:v>Q4 FY25</c:v>
                </c:pt>
                <c:pt idx="2">
                  <c:v>Q1 FY26</c:v>
                </c:pt>
              </c:strCache>
            </c:strRef>
          </c:cat>
          <c:val>
            <c:numRef>
              <c:f>Sheet1!$B$2:$B$4</c:f>
              <c:numCache>
                <c:formatCode>0.0</c:formatCode>
                <c:ptCount val="3"/>
                <c:pt idx="0">
                  <c:v>281.89999999999998</c:v>
                </c:pt>
                <c:pt idx="1">
                  <c:v>490.8</c:v>
                </c:pt>
                <c:pt idx="2">
                  <c:v>357.8</c:v>
                </c:pt>
              </c:numCache>
            </c:numRef>
          </c:val>
          <c:extLst>
            <c:ext xmlns:c16="http://schemas.microsoft.com/office/drawing/2014/chart" uri="{C3380CC4-5D6E-409C-BE32-E72D297353CC}">
              <c16:uniqueId val="{00000002-B9C6-4B84-8D37-929771F0D5E4}"/>
            </c:ext>
          </c:extLst>
        </c:ser>
        <c:dLbls>
          <c:dLblPos val="outEnd"/>
          <c:showLegendKey val="0"/>
          <c:showVal val="1"/>
          <c:showCatName val="0"/>
          <c:showSerName val="0"/>
          <c:showPercent val="0"/>
          <c:showBubbleSize val="0"/>
        </c:dLbls>
        <c:gapWidth val="100"/>
        <c:axId val="-215546144"/>
        <c:axId val="-215545056"/>
      </c:barChart>
      <c:lineChart>
        <c:grouping val="standard"/>
        <c:varyColors val="0"/>
        <c:ser>
          <c:idx val="1"/>
          <c:order val="1"/>
          <c:tx>
            <c:strRef>
              <c:f>Sheet1!$C$1</c:f>
              <c:strCache>
                <c:ptCount val="1"/>
                <c:pt idx="0">
                  <c:v>EBITDA Margin</c:v>
                </c:pt>
              </c:strCache>
            </c:strRef>
          </c:tx>
          <c:spPr>
            <a:ln w="28575" cap="rnd">
              <a:noFill/>
              <a:round/>
            </a:ln>
            <a:effectLst/>
          </c:spPr>
          <c:marker>
            <c:symbol val="diamond"/>
            <c:size val="5"/>
            <c:spPr>
              <a:solidFill>
                <a:schemeClr val="bg1"/>
              </a:solidFill>
              <a:ln w="9525">
                <a:solidFill>
                  <a:schemeClr val="accent2"/>
                </a:solidFill>
              </a:ln>
              <a:effectLst/>
            </c:spPr>
          </c:marker>
          <c:dLbls>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bg1"/>
                      </a:solidFill>
                      <a:latin typeface="Verdana" panose="020B0604030504040204" pitchFamily="34" charset="0"/>
                      <a:ea typeface="Verdana" panose="020B0604030504040204" pitchFamily="34" charset="0"/>
                      <a:cs typeface="+mn-cs"/>
                    </a:defRPr>
                  </a:pPr>
                  <a:endParaRPr lang="en-US"/>
                </a:p>
              </c:txPr>
              <c:dLblPos val="t"/>
              <c:showLegendKey val="0"/>
              <c:showVal val="1"/>
              <c:showCatName val="0"/>
              <c:showSerName val="0"/>
              <c:showPercent val="0"/>
              <c:showBubbleSize val="0"/>
              <c:extLst>
                <c:ext xmlns:c16="http://schemas.microsoft.com/office/drawing/2014/chart" uri="{C3380CC4-5D6E-409C-BE32-E72D297353CC}">
                  <c16:uniqueId val="{00000006-09E4-4F26-A7EC-9A6D0F611FB7}"/>
                </c:ext>
              </c:extLst>
            </c:dLbl>
            <c:dLbl>
              <c:idx val="1"/>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bg1"/>
                      </a:solidFill>
                      <a:latin typeface="Verdana" panose="020B0604030504040204" pitchFamily="34" charset="0"/>
                      <a:ea typeface="Verdana" panose="020B0604030504040204" pitchFamily="34" charset="0"/>
                      <a:cs typeface="+mn-cs"/>
                    </a:defRPr>
                  </a:pPr>
                  <a:endParaRPr lang="en-US"/>
                </a:p>
              </c:txPr>
              <c:dLblPos val="t"/>
              <c:showLegendKey val="0"/>
              <c:showVal val="1"/>
              <c:showCatName val="0"/>
              <c:showSerName val="0"/>
              <c:showPercent val="0"/>
              <c:showBubbleSize val="0"/>
              <c:extLst>
                <c:ext xmlns:c16="http://schemas.microsoft.com/office/drawing/2014/chart" uri="{C3380CC4-5D6E-409C-BE32-E72D297353CC}">
                  <c16:uniqueId val="{00000007-09E4-4F26-A7EC-9A6D0F611FB7}"/>
                </c:ext>
              </c:extLst>
            </c:dLbl>
            <c:dLbl>
              <c:idx val="2"/>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bg1"/>
                      </a:solidFill>
                      <a:latin typeface="Verdana" panose="020B0604030504040204" pitchFamily="34" charset="0"/>
                      <a:ea typeface="Verdana" panose="020B0604030504040204" pitchFamily="34" charset="0"/>
                      <a:cs typeface="+mn-cs"/>
                    </a:defRPr>
                  </a:pPr>
                  <a:endParaRPr lang="en-US"/>
                </a:p>
              </c:txPr>
              <c:dLblPos val="t"/>
              <c:showLegendKey val="0"/>
              <c:showVal val="1"/>
              <c:showCatName val="0"/>
              <c:showSerName val="0"/>
              <c:showPercent val="0"/>
              <c:showBubbleSize val="0"/>
              <c:extLst>
                <c:ext xmlns:c16="http://schemas.microsoft.com/office/drawing/2014/chart" uri="{C3380CC4-5D6E-409C-BE32-E72D297353CC}">
                  <c16:uniqueId val="{00000008-09E4-4F26-A7EC-9A6D0F611FB7}"/>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Verdana" panose="020B0604030504040204" pitchFamily="34" charset="0"/>
                    <a:ea typeface="Verdana" panose="020B0604030504040204" pitchFamily="34" charset="0"/>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Q1 FY25</c:v>
                </c:pt>
                <c:pt idx="1">
                  <c:v>Q4 FY25</c:v>
                </c:pt>
                <c:pt idx="2">
                  <c:v>Q1 FY26</c:v>
                </c:pt>
              </c:strCache>
            </c:strRef>
          </c:cat>
          <c:val>
            <c:numRef>
              <c:f>Sheet1!$C$2:$C$4</c:f>
              <c:numCache>
                <c:formatCode>0.0%</c:formatCode>
                <c:ptCount val="3"/>
                <c:pt idx="0">
                  <c:v>0.14099999999999999</c:v>
                </c:pt>
                <c:pt idx="1">
                  <c:v>0.17499999999999999</c:v>
                </c:pt>
                <c:pt idx="2">
                  <c:v>0.16700000000000001</c:v>
                </c:pt>
              </c:numCache>
            </c:numRef>
          </c:val>
          <c:smooth val="0"/>
          <c:extLst>
            <c:ext xmlns:c16="http://schemas.microsoft.com/office/drawing/2014/chart" uri="{C3380CC4-5D6E-409C-BE32-E72D297353CC}">
              <c16:uniqueId val="{00000004-B9C6-4B84-8D37-929771F0D5E4}"/>
            </c:ext>
          </c:extLst>
        </c:ser>
        <c:dLbls>
          <c:showLegendKey val="0"/>
          <c:showVal val="1"/>
          <c:showCatName val="0"/>
          <c:showSerName val="0"/>
          <c:showPercent val="0"/>
          <c:showBubbleSize val="0"/>
        </c:dLbls>
        <c:marker val="1"/>
        <c:smooth val="0"/>
        <c:axId val="-2037728208"/>
        <c:axId val="-2037736912"/>
      </c:lineChart>
      <c:catAx>
        <c:axId val="-215546144"/>
        <c:scaling>
          <c:orientation val="minMax"/>
        </c:scaling>
        <c:delete val="0"/>
        <c:axPos val="b"/>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000" b="1" i="0" u="none" strike="noStrike" kern="1200" baseline="0">
                <a:solidFill>
                  <a:schemeClr val="tx1"/>
                </a:solidFill>
                <a:latin typeface="Verdana" panose="020B0604030504040204" pitchFamily="34" charset="0"/>
                <a:ea typeface="Verdana" panose="020B0604030504040204" pitchFamily="34" charset="0"/>
                <a:cs typeface="+mn-cs"/>
              </a:defRPr>
            </a:pPr>
            <a:endParaRPr lang="en-US"/>
          </a:p>
        </c:txPr>
        <c:crossAx val="-215545056"/>
        <c:crosses val="autoZero"/>
        <c:auto val="1"/>
        <c:lblAlgn val="ctr"/>
        <c:lblOffset val="100"/>
        <c:noMultiLvlLbl val="0"/>
      </c:catAx>
      <c:valAx>
        <c:axId val="-215545056"/>
        <c:scaling>
          <c:orientation val="minMax"/>
          <c:max val="1000"/>
        </c:scaling>
        <c:delete val="0"/>
        <c:axPos val="l"/>
        <c:numFmt formatCode="0" sourceLinked="0"/>
        <c:majorTickMark val="out"/>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5546144"/>
        <c:crosses val="autoZero"/>
        <c:crossBetween val="between"/>
        <c:majorUnit val="20"/>
      </c:valAx>
      <c:valAx>
        <c:axId val="-2037736912"/>
        <c:scaling>
          <c:orientation val="minMax"/>
          <c:max val="1"/>
        </c:scaling>
        <c:delete val="0"/>
        <c:axPos val="r"/>
        <c:numFmt formatCode="0%" sourceLinked="0"/>
        <c:majorTickMark val="out"/>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37728208"/>
        <c:crosses val="max"/>
        <c:crossBetween val="between"/>
        <c:majorUnit val="0.2"/>
      </c:valAx>
      <c:catAx>
        <c:axId val="-2037728208"/>
        <c:scaling>
          <c:orientation val="minMax"/>
        </c:scaling>
        <c:delete val="1"/>
        <c:axPos val="t"/>
        <c:numFmt formatCode="General" sourceLinked="1"/>
        <c:majorTickMark val="out"/>
        <c:minorTickMark val="none"/>
        <c:tickLblPos val="nextTo"/>
        <c:crossAx val="-2037736912"/>
        <c:crosses val="max"/>
        <c:auto val="1"/>
        <c:lblAlgn val="ctr"/>
        <c:lblOffset val="100"/>
        <c:noMultiLvlLbl val="0"/>
      </c:cat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19050">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Total Income</c:v>
                </c:pt>
              </c:strCache>
            </c:strRef>
          </c:tx>
          <c:spPr>
            <a:solidFill>
              <a:schemeClr val="tx1"/>
            </a:solidFill>
            <a:ln>
              <a:noFill/>
            </a:ln>
            <a:effectLst>
              <a:outerShdw blurRad="50800" dist="38100" dir="8100000" algn="tr" rotWithShape="0">
                <a:prstClr val="black">
                  <a:alpha val="40000"/>
                </a:prstClr>
              </a:outerShdw>
            </a:effectLst>
          </c:spPr>
          <c:invertIfNegative val="0"/>
          <c:dPt>
            <c:idx val="0"/>
            <c:invertIfNegative val="0"/>
            <c:bubble3D val="0"/>
            <c:spPr>
              <a:solidFill>
                <a:schemeClr val="tx1">
                  <a:lumMod val="50000"/>
                  <a:lumOff val="50000"/>
                </a:schemeClr>
              </a:solidFill>
              <a:ln>
                <a:noFill/>
              </a:ln>
              <a:effectLst>
                <a:outerShdw blurRad="50800" dist="38100" dir="8100000" algn="tr" rotWithShape="0">
                  <a:prstClr val="black">
                    <a:alpha val="40000"/>
                  </a:prstClr>
                </a:outerShdw>
              </a:effectLst>
            </c:spPr>
            <c:extLst>
              <c:ext xmlns:c16="http://schemas.microsoft.com/office/drawing/2014/chart" uri="{C3380CC4-5D6E-409C-BE32-E72D297353CC}">
                <c16:uniqueId val="{00000002-E54F-4DDC-92B2-67C7BA7663FA}"/>
              </c:ext>
            </c:extLst>
          </c:dPt>
          <c:dPt>
            <c:idx val="1"/>
            <c:invertIfNegative val="0"/>
            <c:bubble3D val="0"/>
            <c:spPr>
              <a:solidFill>
                <a:schemeClr val="tx1">
                  <a:lumMod val="50000"/>
                  <a:lumOff val="50000"/>
                </a:schemeClr>
              </a:solidFill>
              <a:ln>
                <a:noFill/>
              </a:ln>
              <a:effectLst>
                <a:outerShdw blurRad="50800" dist="38100" dir="8100000" algn="tr" rotWithShape="0">
                  <a:prstClr val="black">
                    <a:alpha val="40000"/>
                  </a:prstClr>
                </a:outerShdw>
              </a:effectLst>
            </c:spPr>
            <c:extLst>
              <c:ext xmlns:c16="http://schemas.microsoft.com/office/drawing/2014/chart" uri="{C3380CC4-5D6E-409C-BE32-E72D297353CC}">
                <c16:uniqueId val="{00000003-E54F-4DDC-92B2-67C7BA7663FA}"/>
              </c:ext>
            </c:extLst>
          </c:dPt>
          <c:dPt>
            <c:idx val="2"/>
            <c:invertIfNegative val="0"/>
            <c:bubble3D val="0"/>
            <c:spPr>
              <a:solidFill>
                <a:schemeClr val="tx1">
                  <a:lumMod val="50000"/>
                  <a:lumOff val="50000"/>
                </a:schemeClr>
              </a:solidFill>
              <a:ln>
                <a:noFill/>
              </a:ln>
              <a:effectLst>
                <a:outerShdw blurRad="50800" dist="38100" dir="8100000" algn="tr" rotWithShape="0">
                  <a:prstClr val="black">
                    <a:alpha val="40000"/>
                  </a:prstClr>
                </a:outerShdw>
              </a:effectLst>
            </c:spPr>
            <c:extLst>
              <c:ext xmlns:c16="http://schemas.microsoft.com/office/drawing/2014/chart" uri="{C3380CC4-5D6E-409C-BE32-E72D297353CC}">
                <c16:uniqueId val="{00000001-024C-4C5B-86EB-C9CCFD7B3FB3}"/>
              </c:ext>
            </c:extLst>
          </c:dPt>
          <c:dPt>
            <c:idx val="3"/>
            <c:invertIfNegative val="0"/>
            <c:bubble3D val="0"/>
            <c:spPr>
              <a:solidFill>
                <a:schemeClr val="tx1">
                  <a:lumMod val="50000"/>
                  <a:lumOff val="50000"/>
                </a:schemeClr>
              </a:solidFill>
              <a:ln>
                <a:noFill/>
              </a:ln>
              <a:effectLst>
                <a:outerShdw blurRad="50800" dist="38100" dir="8100000" algn="tr" rotWithShape="0">
                  <a:prstClr val="black">
                    <a:alpha val="40000"/>
                  </a:prstClr>
                </a:outerShdw>
              </a:effectLst>
            </c:spPr>
            <c:extLst>
              <c:ext xmlns:c16="http://schemas.microsoft.com/office/drawing/2014/chart" uri="{C3380CC4-5D6E-409C-BE32-E72D297353CC}">
                <c16:uniqueId val="{00000007-F41D-43DE-AE38-8B8451C986A6}"/>
              </c:ext>
            </c:extLst>
          </c:dPt>
          <c:dPt>
            <c:idx val="4"/>
            <c:invertIfNegative val="0"/>
            <c:bubble3D val="0"/>
            <c:spPr>
              <a:solidFill>
                <a:srgbClr val="9B3421"/>
              </a:solidFill>
              <a:ln>
                <a:noFill/>
              </a:ln>
              <a:effectLst>
                <a:outerShdw blurRad="50800" dist="38100" dir="8100000" algn="tr" rotWithShape="0">
                  <a:prstClr val="black">
                    <a:alpha val="40000"/>
                  </a:prstClr>
                </a:outerShdw>
              </a:effectLst>
            </c:spPr>
            <c:extLst>
              <c:ext xmlns:c16="http://schemas.microsoft.com/office/drawing/2014/chart" uri="{C3380CC4-5D6E-409C-BE32-E72D297353CC}">
                <c16:uniqueId val="{00000009-F41D-43DE-AE38-8B8451C986A6}"/>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Verdana" panose="020B0604030504040204" pitchFamily="34" charset="0"/>
                    <a:ea typeface="Verdana" panose="020B0604030504040204" pitchFamily="34" charset="0"/>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FY21</c:v>
                </c:pt>
                <c:pt idx="1">
                  <c:v>FY22</c:v>
                </c:pt>
                <c:pt idx="2">
                  <c:v>FY23</c:v>
                </c:pt>
                <c:pt idx="3">
                  <c:v>FY24</c:v>
                </c:pt>
                <c:pt idx="4">
                  <c:v>FY25</c:v>
                </c:pt>
              </c:strCache>
            </c:strRef>
          </c:cat>
          <c:val>
            <c:numRef>
              <c:f>Sheet1!$B$2:$B$6</c:f>
              <c:numCache>
                <c:formatCode>General</c:formatCode>
                <c:ptCount val="5"/>
                <c:pt idx="0">
                  <c:v>5976</c:v>
                </c:pt>
                <c:pt idx="1">
                  <c:v>7506</c:v>
                </c:pt>
                <c:pt idx="2">
                  <c:v>8118</c:v>
                </c:pt>
                <c:pt idx="3">
                  <c:v>8241</c:v>
                </c:pt>
                <c:pt idx="4">
                  <c:v>10352.1</c:v>
                </c:pt>
              </c:numCache>
            </c:numRef>
          </c:val>
          <c:extLst>
            <c:ext xmlns:c16="http://schemas.microsoft.com/office/drawing/2014/chart" uri="{C3380CC4-5D6E-409C-BE32-E72D297353CC}">
              <c16:uniqueId val="{00000002-024C-4C5B-86EB-C9CCFD7B3FB3}"/>
            </c:ext>
          </c:extLst>
        </c:ser>
        <c:dLbls>
          <c:dLblPos val="outEnd"/>
          <c:showLegendKey val="0"/>
          <c:showVal val="1"/>
          <c:showCatName val="0"/>
          <c:showSerName val="0"/>
          <c:showPercent val="0"/>
          <c:showBubbleSize val="0"/>
        </c:dLbls>
        <c:gapWidth val="100"/>
        <c:axId val="-2037732016"/>
        <c:axId val="-2037733104"/>
      </c:barChart>
      <c:catAx>
        <c:axId val="-2037732016"/>
        <c:scaling>
          <c:orientation val="minMax"/>
        </c:scaling>
        <c:delete val="0"/>
        <c:axPos val="b"/>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000" b="1" i="0" u="none" strike="noStrike" kern="1200" baseline="0">
                <a:solidFill>
                  <a:schemeClr val="tx1"/>
                </a:solidFill>
                <a:latin typeface="Verdana" panose="020B0604030504040204" pitchFamily="34" charset="0"/>
                <a:ea typeface="Verdana" panose="020B0604030504040204" pitchFamily="34" charset="0"/>
                <a:cs typeface="+mn-cs"/>
              </a:defRPr>
            </a:pPr>
            <a:endParaRPr lang="en-US"/>
          </a:p>
        </c:txPr>
        <c:crossAx val="-2037733104"/>
        <c:crosses val="autoZero"/>
        <c:auto val="1"/>
        <c:lblAlgn val="ctr"/>
        <c:lblOffset val="100"/>
        <c:noMultiLvlLbl val="0"/>
      </c:catAx>
      <c:valAx>
        <c:axId val="-2037733104"/>
        <c:scaling>
          <c:orientation val="minMax"/>
          <c:max val="12500"/>
          <c:min val="0"/>
        </c:scaling>
        <c:delete val="1"/>
        <c:axPos val="l"/>
        <c:numFmt formatCode="General" sourceLinked="1"/>
        <c:majorTickMark val="out"/>
        <c:minorTickMark val="none"/>
        <c:tickLblPos val="nextTo"/>
        <c:crossAx val="-20377320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19050">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PAT</c:v>
                </c:pt>
              </c:strCache>
            </c:strRef>
          </c:tx>
          <c:spPr>
            <a:solidFill>
              <a:schemeClr val="tx1">
                <a:lumMod val="50000"/>
                <a:lumOff val="50000"/>
              </a:schemeClr>
            </a:solidFill>
            <a:ln>
              <a:noFill/>
            </a:ln>
            <a:effectLst>
              <a:outerShdw blurRad="50800" dist="38100" dir="10800000" algn="r" rotWithShape="0">
                <a:prstClr val="black">
                  <a:alpha val="40000"/>
                </a:prstClr>
              </a:outerShdw>
            </a:effectLst>
          </c:spPr>
          <c:invertIfNegative val="0"/>
          <c:dPt>
            <c:idx val="0"/>
            <c:invertIfNegative val="0"/>
            <c:bubble3D val="0"/>
            <c:spPr>
              <a:solidFill>
                <a:schemeClr val="tx1">
                  <a:lumMod val="50000"/>
                  <a:lumOff val="50000"/>
                </a:schemeClr>
              </a:solidFill>
              <a:ln>
                <a:noFill/>
              </a:ln>
              <a:effectLst>
                <a:outerShdw blurRad="50800" dist="38100" dir="10800000" algn="r" rotWithShape="0">
                  <a:prstClr val="black">
                    <a:alpha val="40000"/>
                  </a:prstClr>
                </a:outerShdw>
              </a:effectLst>
            </c:spPr>
            <c:extLst>
              <c:ext xmlns:c16="http://schemas.microsoft.com/office/drawing/2014/chart" uri="{C3380CC4-5D6E-409C-BE32-E72D297353CC}">
                <c16:uniqueId val="{00000003-EE93-465C-AFEF-A3795A0EAA74}"/>
              </c:ext>
            </c:extLst>
          </c:dPt>
          <c:dPt>
            <c:idx val="1"/>
            <c:invertIfNegative val="0"/>
            <c:bubble3D val="0"/>
            <c:spPr>
              <a:solidFill>
                <a:schemeClr val="tx1">
                  <a:lumMod val="50000"/>
                  <a:lumOff val="50000"/>
                </a:schemeClr>
              </a:solidFill>
              <a:ln>
                <a:noFill/>
              </a:ln>
              <a:effectLst>
                <a:outerShdw blurRad="50800" dist="38100" dir="10800000" algn="r" rotWithShape="0">
                  <a:prstClr val="black">
                    <a:alpha val="40000"/>
                  </a:prstClr>
                </a:outerShdw>
              </a:effectLst>
            </c:spPr>
            <c:extLst>
              <c:ext xmlns:c16="http://schemas.microsoft.com/office/drawing/2014/chart" uri="{C3380CC4-5D6E-409C-BE32-E72D297353CC}">
                <c16:uniqueId val="{00000002-EE93-465C-AFEF-A3795A0EAA74}"/>
              </c:ext>
            </c:extLst>
          </c:dPt>
          <c:dPt>
            <c:idx val="2"/>
            <c:invertIfNegative val="0"/>
            <c:bubble3D val="0"/>
            <c:spPr>
              <a:solidFill>
                <a:schemeClr val="tx1">
                  <a:lumMod val="50000"/>
                  <a:lumOff val="50000"/>
                </a:schemeClr>
              </a:solidFill>
              <a:ln>
                <a:noFill/>
              </a:ln>
              <a:effectLst>
                <a:outerShdw blurRad="50800" dist="38100" dir="10800000" algn="r" rotWithShape="0">
                  <a:prstClr val="black">
                    <a:alpha val="40000"/>
                  </a:prstClr>
                </a:outerShdw>
              </a:effectLst>
            </c:spPr>
            <c:extLst>
              <c:ext xmlns:c16="http://schemas.microsoft.com/office/drawing/2014/chart" uri="{C3380CC4-5D6E-409C-BE32-E72D297353CC}">
                <c16:uniqueId val="{00000001-6948-4829-8304-9630F15C622F}"/>
              </c:ext>
            </c:extLst>
          </c:dPt>
          <c:dPt>
            <c:idx val="4"/>
            <c:invertIfNegative val="0"/>
            <c:bubble3D val="0"/>
            <c:spPr>
              <a:solidFill>
                <a:srgbClr val="9B3421"/>
              </a:solidFill>
              <a:ln>
                <a:noFill/>
              </a:ln>
              <a:effectLst>
                <a:outerShdw blurRad="50800" dist="38100" dir="10800000" algn="r" rotWithShape="0">
                  <a:prstClr val="black">
                    <a:alpha val="40000"/>
                  </a:prstClr>
                </a:outerShdw>
              </a:effectLst>
            </c:spPr>
            <c:extLst>
              <c:ext xmlns:c16="http://schemas.microsoft.com/office/drawing/2014/chart" uri="{C3380CC4-5D6E-409C-BE32-E72D297353CC}">
                <c16:uniqueId val="{00000000-5646-45B4-9803-19510AA532E4}"/>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FY21</c:v>
                </c:pt>
                <c:pt idx="1">
                  <c:v>FY22</c:v>
                </c:pt>
                <c:pt idx="2">
                  <c:v>FY23</c:v>
                </c:pt>
                <c:pt idx="3">
                  <c:v>FY24</c:v>
                </c:pt>
                <c:pt idx="4">
                  <c:v>FY25</c:v>
                </c:pt>
              </c:strCache>
            </c:strRef>
          </c:cat>
          <c:val>
            <c:numRef>
              <c:f>Sheet1!$B$2:$B$6</c:f>
              <c:numCache>
                <c:formatCode>0.0</c:formatCode>
                <c:ptCount val="5"/>
                <c:pt idx="0">
                  <c:v>483</c:v>
                </c:pt>
                <c:pt idx="1">
                  <c:v>625</c:v>
                </c:pt>
                <c:pt idx="2">
                  <c:v>482</c:v>
                </c:pt>
                <c:pt idx="3">
                  <c:v>589</c:v>
                </c:pt>
                <c:pt idx="4">
                  <c:v>690.3</c:v>
                </c:pt>
              </c:numCache>
            </c:numRef>
          </c:val>
          <c:extLst>
            <c:ext xmlns:c16="http://schemas.microsoft.com/office/drawing/2014/chart" uri="{C3380CC4-5D6E-409C-BE32-E72D297353CC}">
              <c16:uniqueId val="{00000002-6948-4829-8304-9630F15C622F}"/>
            </c:ext>
          </c:extLst>
        </c:ser>
        <c:dLbls>
          <c:dLblPos val="outEnd"/>
          <c:showLegendKey val="0"/>
          <c:showVal val="1"/>
          <c:showCatName val="0"/>
          <c:showSerName val="0"/>
          <c:showPercent val="0"/>
          <c:showBubbleSize val="0"/>
        </c:dLbls>
        <c:gapWidth val="100"/>
        <c:axId val="-2037735824"/>
        <c:axId val="-2037731472"/>
      </c:barChart>
      <c:catAx>
        <c:axId val="-2037735824"/>
        <c:scaling>
          <c:orientation val="minMax"/>
        </c:scaling>
        <c:delete val="0"/>
        <c:axPos val="b"/>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000" b="1" i="0" u="none" strike="noStrike" kern="1200" baseline="0">
                <a:solidFill>
                  <a:schemeClr val="tx1"/>
                </a:solidFill>
                <a:latin typeface="Verdana" panose="020B0604030504040204" pitchFamily="34" charset="0"/>
                <a:ea typeface="Verdana" panose="020B0604030504040204" pitchFamily="34" charset="0"/>
                <a:cs typeface="+mn-cs"/>
              </a:defRPr>
            </a:pPr>
            <a:endParaRPr lang="en-US"/>
          </a:p>
        </c:txPr>
        <c:crossAx val="-2037731472"/>
        <c:crosses val="autoZero"/>
        <c:auto val="1"/>
        <c:lblAlgn val="ctr"/>
        <c:lblOffset val="100"/>
        <c:noMultiLvlLbl val="0"/>
      </c:catAx>
      <c:valAx>
        <c:axId val="-2037731472"/>
        <c:scaling>
          <c:orientation val="minMax"/>
          <c:max val="1500"/>
          <c:min val="0"/>
        </c:scaling>
        <c:delete val="0"/>
        <c:axPos val="l"/>
        <c:numFmt formatCode="0" sourceLinked="0"/>
        <c:majorTickMark val="out"/>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37735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19050">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805555555555558E-2"/>
          <c:y val="1.0583333333333333E-2"/>
          <c:w val="0.92238888888888892"/>
          <c:h val="0.89995805555555553"/>
        </c:manualLayout>
      </c:layout>
      <c:barChart>
        <c:barDir val="col"/>
        <c:grouping val="clustered"/>
        <c:varyColors val="0"/>
        <c:ser>
          <c:idx val="0"/>
          <c:order val="0"/>
          <c:tx>
            <c:strRef>
              <c:f>Sheet1!$B$1</c:f>
              <c:strCache>
                <c:ptCount val="1"/>
                <c:pt idx="0">
                  <c:v>EBITDA</c:v>
                </c:pt>
              </c:strCache>
            </c:strRef>
          </c:tx>
          <c:spPr>
            <a:solidFill>
              <a:schemeClr val="tx1"/>
            </a:solidFill>
            <a:ln>
              <a:noFill/>
            </a:ln>
            <a:effectLst>
              <a:outerShdw blurRad="50800" dist="38100" dir="8100000" algn="tr" rotWithShape="0">
                <a:prstClr val="black">
                  <a:alpha val="40000"/>
                </a:prstClr>
              </a:outerShdw>
            </a:effectLst>
          </c:spPr>
          <c:invertIfNegative val="0"/>
          <c:dPt>
            <c:idx val="0"/>
            <c:invertIfNegative val="0"/>
            <c:bubble3D val="0"/>
            <c:spPr>
              <a:solidFill>
                <a:schemeClr val="tx1">
                  <a:lumMod val="50000"/>
                  <a:lumOff val="50000"/>
                </a:schemeClr>
              </a:solidFill>
              <a:ln>
                <a:noFill/>
              </a:ln>
              <a:effectLst>
                <a:outerShdw blurRad="50800" dist="38100" dir="8100000" algn="tr" rotWithShape="0">
                  <a:prstClr val="black">
                    <a:alpha val="40000"/>
                  </a:prstClr>
                </a:outerShdw>
              </a:effectLst>
            </c:spPr>
            <c:extLst>
              <c:ext xmlns:c16="http://schemas.microsoft.com/office/drawing/2014/chart" uri="{C3380CC4-5D6E-409C-BE32-E72D297353CC}">
                <c16:uniqueId val="{00000002-D639-43E8-89B5-3EE99AFA4B42}"/>
              </c:ext>
            </c:extLst>
          </c:dPt>
          <c:dPt>
            <c:idx val="1"/>
            <c:invertIfNegative val="0"/>
            <c:bubble3D val="0"/>
            <c:spPr>
              <a:solidFill>
                <a:schemeClr val="tx1">
                  <a:lumMod val="50000"/>
                  <a:lumOff val="50000"/>
                </a:schemeClr>
              </a:solidFill>
              <a:ln>
                <a:noFill/>
              </a:ln>
              <a:effectLst>
                <a:outerShdw blurRad="50800" dist="38100" dir="8100000" algn="tr" rotWithShape="0">
                  <a:prstClr val="black">
                    <a:alpha val="40000"/>
                  </a:prstClr>
                </a:outerShdw>
              </a:effectLst>
            </c:spPr>
            <c:extLst>
              <c:ext xmlns:c16="http://schemas.microsoft.com/office/drawing/2014/chart" uri="{C3380CC4-5D6E-409C-BE32-E72D297353CC}">
                <c16:uniqueId val="{00000003-D639-43E8-89B5-3EE99AFA4B42}"/>
              </c:ext>
            </c:extLst>
          </c:dPt>
          <c:dPt>
            <c:idx val="2"/>
            <c:invertIfNegative val="0"/>
            <c:bubble3D val="0"/>
            <c:spPr>
              <a:solidFill>
                <a:schemeClr val="tx1">
                  <a:lumMod val="50000"/>
                  <a:lumOff val="50000"/>
                </a:schemeClr>
              </a:solidFill>
              <a:ln>
                <a:noFill/>
              </a:ln>
              <a:effectLst>
                <a:outerShdw blurRad="50800" dist="38100" dir="8100000" algn="tr" rotWithShape="0">
                  <a:prstClr val="black">
                    <a:alpha val="40000"/>
                  </a:prstClr>
                </a:outerShdw>
              </a:effectLst>
            </c:spPr>
            <c:extLst>
              <c:ext xmlns:c16="http://schemas.microsoft.com/office/drawing/2014/chart" uri="{C3380CC4-5D6E-409C-BE32-E72D297353CC}">
                <c16:uniqueId val="{00000001-B9C6-4B84-8D37-929771F0D5E4}"/>
              </c:ext>
            </c:extLst>
          </c:dPt>
          <c:dPt>
            <c:idx val="3"/>
            <c:invertIfNegative val="0"/>
            <c:bubble3D val="0"/>
            <c:spPr>
              <a:solidFill>
                <a:schemeClr val="tx1">
                  <a:lumMod val="50000"/>
                  <a:lumOff val="50000"/>
                </a:schemeClr>
              </a:solidFill>
              <a:ln>
                <a:noFill/>
              </a:ln>
              <a:effectLst>
                <a:outerShdw blurRad="50800" dist="38100" dir="8100000" algn="tr" rotWithShape="0">
                  <a:prstClr val="black">
                    <a:alpha val="40000"/>
                  </a:prstClr>
                </a:outerShdw>
              </a:effectLst>
            </c:spPr>
            <c:extLst>
              <c:ext xmlns:c16="http://schemas.microsoft.com/office/drawing/2014/chart" uri="{C3380CC4-5D6E-409C-BE32-E72D297353CC}">
                <c16:uniqueId val="{00000007-4BD2-488D-AB5E-FB90BA1C7626}"/>
              </c:ext>
            </c:extLst>
          </c:dPt>
          <c:dPt>
            <c:idx val="4"/>
            <c:invertIfNegative val="0"/>
            <c:bubble3D val="0"/>
            <c:spPr>
              <a:solidFill>
                <a:srgbClr val="9B3421"/>
              </a:solidFill>
              <a:ln>
                <a:noFill/>
              </a:ln>
              <a:effectLst>
                <a:outerShdw blurRad="50800" dist="38100" dir="8100000" algn="tr" rotWithShape="0">
                  <a:prstClr val="black">
                    <a:alpha val="40000"/>
                  </a:prstClr>
                </a:outerShdw>
              </a:effectLst>
            </c:spPr>
            <c:extLst>
              <c:ext xmlns:c16="http://schemas.microsoft.com/office/drawing/2014/chart" uri="{C3380CC4-5D6E-409C-BE32-E72D297353CC}">
                <c16:uniqueId val="{00000009-4BD2-488D-AB5E-FB90BA1C7626}"/>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Verdana" panose="020B0604030504040204" pitchFamily="34" charset="0"/>
                    <a:ea typeface="Verdana" panose="020B0604030504040204" pitchFamily="34" charset="0"/>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FY21</c:v>
                </c:pt>
                <c:pt idx="1">
                  <c:v>FY22</c:v>
                </c:pt>
                <c:pt idx="2">
                  <c:v>FY23</c:v>
                </c:pt>
                <c:pt idx="3">
                  <c:v>FY24</c:v>
                </c:pt>
                <c:pt idx="4">
                  <c:v>FY25</c:v>
                </c:pt>
              </c:strCache>
            </c:strRef>
          </c:cat>
          <c:val>
            <c:numRef>
              <c:f>Sheet1!$B$2:$B$6</c:f>
              <c:numCache>
                <c:formatCode>0.0</c:formatCode>
                <c:ptCount val="5"/>
                <c:pt idx="0">
                  <c:v>934</c:v>
                </c:pt>
                <c:pt idx="1">
                  <c:v>981</c:v>
                </c:pt>
                <c:pt idx="2">
                  <c:v>1029</c:v>
                </c:pt>
                <c:pt idx="3">
                  <c:v>1475.2</c:v>
                </c:pt>
                <c:pt idx="4">
                  <c:v>1577.8</c:v>
                </c:pt>
              </c:numCache>
            </c:numRef>
          </c:val>
          <c:extLst>
            <c:ext xmlns:c16="http://schemas.microsoft.com/office/drawing/2014/chart" uri="{C3380CC4-5D6E-409C-BE32-E72D297353CC}">
              <c16:uniqueId val="{00000002-B9C6-4B84-8D37-929771F0D5E4}"/>
            </c:ext>
          </c:extLst>
        </c:ser>
        <c:dLbls>
          <c:dLblPos val="outEnd"/>
          <c:showLegendKey val="0"/>
          <c:showVal val="1"/>
          <c:showCatName val="0"/>
          <c:showSerName val="0"/>
          <c:showPercent val="0"/>
          <c:showBubbleSize val="0"/>
        </c:dLbls>
        <c:gapWidth val="100"/>
        <c:axId val="-2037734192"/>
        <c:axId val="-2037733648"/>
      </c:barChart>
      <c:catAx>
        <c:axId val="-2037734192"/>
        <c:scaling>
          <c:orientation val="minMax"/>
        </c:scaling>
        <c:delete val="0"/>
        <c:axPos val="b"/>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000" b="1" i="0" u="none" strike="noStrike" kern="1200" baseline="0">
                <a:solidFill>
                  <a:schemeClr val="tx1"/>
                </a:solidFill>
                <a:latin typeface="Verdana" panose="020B0604030504040204" pitchFamily="34" charset="0"/>
                <a:ea typeface="Verdana" panose="020B0604030504040204" pitchFamily="34" charset="0"/>
                <a:cs typeface="+mn-cs"/>
              </a:defRPr>
            </a:pPr>
            <a:endParaRPr lang="en-US"/>
          </a:p>
        </c:txPr>
        <c:crossAx val="-2037733648"/>
        <c:crosses val="autoZero"/>
        <c:auto val="1"/>
        <c:lblAlgn val="ctr"/>
        <c:lblOffset val="100"/>
        <c:noMultiLvlLbl val="0"/>
      </c:catAx>
      <c:valAx>
        <c:axId val="-2037733648"/>
        <c:scaling>
          <c:orientation val="minMax"/>
          <c:max val="3000"/>
        </c:scaling>
        <c:delete val="0"/>
        <c:axPos val="l"/>
        <c:numFmt formatCode="0" sourceLinked="0"/>
        <c:majorTickMark val="out"/>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37734192"/>
        <c:crosses val="autoZero"/>
        <c:crossBetween val="between"/>
        <c:majorUnit val="2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19050">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
          <c:w val="0.89651851851851849"/>
          <c:h val="0.87173583333333338"/>
        </c:manualLayout>
      </c:layout>
      <c:barChart>
        <c:barDir val="col"/>
        <c:grouping val="clustered"/>
        <c:varyColors val="0"/>
        <c:ser>
          <c:idx val="0"/>
          <c:order val="0"/>
          <c:tx>
            <c:strRef>
              <c:f>Sheet1!$B$1</c:f>
              <c:strCache>
                <c:ptCount val="1"/>
                <c:pt idx="0">
                  <c:v>DTE</c:v>
                </c:pt>
              </c:strCache>
            </c:strRef>
          </c:tx>
          <c:spPr>
            <a:solidFill>
              <a:schemeClr val="tx1"/>
            </a:solidFill>
            <a:ln>
              <a:noFill/>
            </a:ln>
            <a:effectLst>
              <a:outerShdw blurRad="50800" dist="38100" dir="8100000" algn="tr" rotWithShape="0">
                <a:prstClr val="black">
                  <a:alpha val="40000"/>
                </a:prstClr>
              </a:outerShdw>
            </a:effectLst>
          </c:spPr>
          <c:invertIfNegative val="0"/>
          <c:dPt>
            <c:idx val="0"/>
            <c:invertIfNegative val="0"/>
            <c:bubble3D val="0"/>
            <c:spPr>
              <a:solidFill>
                <a:schemeClr val="tx1">
                  <a:lumMod val="50000"/>
                  <a:lumOff val="50000"/>
                </a:schemeClr>
              </a:solidFill>
              <a:ln>
                <a:noFill/>
              </a:ln>
              <a:effectLst>
                <a:outerShdw blurRad="50800" dist="38100" dir="8100000" algn="tr" rotWithShape="0">
                  <a:prstClr val="black">
                    <a:alpha val="40000"/>
                  </a:prstClr>
                </a:outerShdw>
              </a:effectLst>
            </c:spPr>
            <c:extLst>
              <c:ext xmlns:c16="http://schemas.microsoft.com/office/drawing/2014/chart" uri="{C3380CC4-5D6E-409C-BE32-E72D297353CC}">
                <c16:uniqueId val="{00000002-E54F-4DDC-92B2-67C7BA7663FA}"/>
              </c:ext>
            </c:extLst>
          </c:dPt>
          <c:dPt>
            <c:idx val="1"/>
            <c:invertIfNegative val="0"/>
            <c:bubble3D val="0"/>
            <c:spPr>
              <a:solidFill>
                <a:schemeClr val="tx1">
                  <a:lumMod val="50000"/>
                  <a:lumOff val="50000"/>
                </a:schemeClr>
              </a:solidFill>
              <a:ln>
                <a:noFill/>
              </a:ln>
              <a:effectLst>
                <a:outerShdw blurRad="50800" dist="38100" dir="8100000" algn="tr" rotWithShape="0">
                  <a:prstClr val="black">
                    <a:alpha val="40000"/>
                  </a:prstClr>
                </a:outerShdw>
              </a:effectLst>
            </c:spPr>
            <c:extLst>
              <c:ext xmlns:c16="http://schemas.microsoft.com/office/drawing/2014/chart" uri="{C3380CC4-5D6E-409C-BE32-E72D297353CC}">
                <c16:uniqueId val="{00000003-E54F-4DDC-92B2-67C7BA7663FA}"/>
              </c:ext>
            </c:extLst>
          </c:dPt>
          <c:dPt>
            <c:idx val="2"/>
            <c:invertIfNegative val="0"/>
            <c:bubble3D val="0"/>
            <c:spPr>
              <a:solidFill>
                <a:schemeClr val="tx1">
                  <a:lumMod val="50000"/>
                  <a:lumOff val="50000"/>
                </a:schemeClr>
              </a:solidFill>
              <a:ln>
                <a:noFill/>
              </a:ln>
              <a:effectLst>
                <a:outerShdw blurRad="50800" dist="38100" dir="8100000" algn="tr" rotWithShape="0">
                  <a:prstClr val="black">
                    <a:alpha val="40000"/>
                  </a:prstClr>
                </a:outerShdw>
              </a:effectLst>
            </c:spPr>
            <c:extLst>
              <c:ext xmlns:c16="http://schemas.microsoft.com/office/drawing/2014/chart" uri="{C3380CC4-5D6E-409C-BE32-E72D297353CC}">
                <c16:uniqueId val="{00000001-024C-4C5B-86EB-C9CCFD7B3FB3}"/>
              </c:ext>
            </c:extLst>
          </c:dPt>
          <c:dPt>
            <c:idx val="3"/>
            <c:invertIfNegative val="0"/>
            <c:bubble3D val="0"/>
            <c:spPr>
              <a:solidFill>
                <a:srgbClr val="9B3421"/>
              </a:solidFill>
              <a:ln>
                <a:noFill/>
              </a:ln>
              <a:effectLst>
                <a:outerShdw blurRad="50800" dist="38100" dir="8100000" algn="tr" rotWithShape="0">
                  <a:prstClr val="black">
                    <a:alpha val="40000"/>
                  </a:prstClr>
                </a:outerShdw>
              </a:effectLst>
            </c:spPr>
            <c:extLst>
              <c:ext xmlns:c16="http://schemas.microsoft.com/office/drawing/2014/chart" uri="{C3380CC4-5D6E-409C-BE32-E72D297353CC}">
                <c16:uniqueId val="{00000007-2BE5-4771-AA24-8A00BDBDCA1E}"/>
              </c:ext>
            </c:extLst>
          </c:dPt>
          <c:dLbls>
            <c:numFmt formatCode="0.00" sourceLinked="0"/>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Verdana" panose="020B0604030504040204" pitchFamily="34" charset="0"/>
                    <a:ea typeface="Verdana" panose="020B0604030504040204" pitchFamily="34" charset="0"/>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FY22</c:v>
                </c:pt>
                <c:pt idx="1">
                  <c:v>FY23</c:v>
                </c:pt>
                <c:pt idx="2">
                  <c:v>FY24</c:v>
                </c:pt>
                <c:pt idx="3">
                  <c:v>FY25</c:v>
                </c:pt>
              </c:strCache>
            </c:strRef>
          </c:cat>
          <c:val>
            <c:numRef>
              <c:f>Sheet1!$B$2:$B$5</c:f>
              <c:numCache>
                <c:formatCode>General</c:formatCode>
                <c:ptCount val="4"/>
                <c:pt idx="0">
                  <c:v>0.28000000000000003</c:v>
                </c:pt>
                <c:pt idx="1">
                  <c:v>0.24</c:v>
                </c:pt>
                <c:pt idx="2">
                  <c:v>0.23</c:v>
                </c:pt>
                <c:pt idx="3">
                  <c:v>0.15</c:v>
                </c:pt>
              </c:numCache>
            </c:numRef>
          </c:val>
          <c:extLst>
            <c:ext xmlns:c16="http://schemas.microsoft.com/office/drawing/2014/chart" uri="{C3380CC4-5D6E-409C-BE32-E72D297353CC}">
              <c16:uniqueId val="{00000002-024C-4C5B-86EB-C9CCFD7B3FB3}"/>
            </c:ext>
          </c:extLst>
        </c:ser>
        <c:dLbls>
          <c:dLblPos val="outEnd"/>
          <c:showLegendKey val="0"/>
          <c:showVal val="1"/>
          <c:showCatName val="0"/>
          <c:showSerName val="0"/>
          <c:showPercent val="0"/>
          <c:showBubbleSize val="0"/>
        </c:dLbls>
        <c:gapWidth val="100"/>
        <c:axId val="-2037735280"/>
        <c:axId val="-2037730384"/>
      </c:barChart>
      <c:catAx>
        <c:axId val="-2037735280"/>
        <c:scaling>
          <c:orientation val="minMax"/>
        </c:scaling>
        <c:delete val="0"/>
        <c:axPos val="b"/>
        <c:numFmt formatCode="General" sourceLinked="1"/>
        <c:majorTickMark val="out"/>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1000" b="1" i="0" u="none" strike="noStrike" kern="1200" baseline="0">
                <a:solidFill>
                  <a:schemeClr val="tx1"/>
                </a:solidFill>
                <a:latin typeface="Verdana" panose="020B0604030504040204" pitchFamily="34" charset="0"/>
                <a:ea typeface="Verdana" panose="020B0604030504040204" pitchFamily="34" charset="0"/>
                <a:cs typeface="+mn-cs"/>
              </a:defRPr>
            </a:pPr>
            <a:endParaRPr lang="en-US"/>
          </a:p>
        </c:txPr>
        <c:crossAx val="-2037730384"/>
        <c:crosses val="autoZero"/>
        <c:auto val="1"/>
        <c:lblAlgn val="ctr"/>
        <c:lblOffset val="0"/>
        <c:noMultiLvlLbl val="0"/>
      </c:catAx>
      <c:valAx>
        <c:axId val="-2037730384"/>
        <c:scaling>
          <c:orientation val="minMax"/>
          <c:max val="0.5"/>
        </c:scaling>
        <c:delete val="1"/>
        <c:axPos val="l"/>
        <c:numFmt formatCode="General" sourceLinked="1"/>
        <c:majorTickMark val="out"/>
        <c:minorTickMark val="none"/>
        <c:tickLblPos val="nextTo"/>
        <c:crossAx val="-20377352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19050">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DSCR</c:v>
                </c:pt>
              </c:strCache>
            </c:strRef>
          </c:tx>
          <c:spPr>
            <a:solidFill>
              <a:schemeClr val="tx1"/>
            </a:solidFill>
            <a:ln>
              <a:noFill/>
            </a:ln>
            <a:effectLst>
              <a:outerShdw blurRad="50800" dist="38100" dir="8100000" algn="tr" rotWithShape="0">
                <a:prstClr val="black">
                  <a:alpha val="40000"/>
                </a:prstClr>
              </a:outerShdw>
            </a:effectLst>
          </c:spPr>
          <c:invertIfNegative val="0"/>
          <c:dPt>
            <c:idx val="0"/>
            <c:invertIfNegative val="0"/>
            <c:bubble3D val="0"/>
            <c:spPr>
              <a:solidFill>
                <a:schemeClr val="tx1">
                  <a:lumMod val="50000"/>
                  <a:lumOff val="50000"/>
                </a:schemeClr>
              </a:solidFill>
              <a:ln>
                <a:noFill/>
              </a:ln>
              <a:effectLst>
                <a:outerShdw blurRad="50800" dist="38100" dir="8100000" algn="tr" rotWithShape="0">
                  <a:prstClr val="black">
                    <a:alpha val="40000"/>
                  </a:prstClr>
                </a:outerShdw>
              </a:effectLst>
            </c:spPr>
            <c:extLst>
              <c:ext xmlns:c16="http://schemas.microsoft.com/office/drawing/2014/chart" uri="{C3380CC4-5D6E-409C-BE32-E72D297353CC}">
                <c16:uniqueId val="{00000001-BA1E-4866-A1A6-A96EA45D9D15}"/>
              </c:ext>
            </c:extLst>
          </c:dPt>
          <c:dPt>
            <c:idx val="1"/>
            <c:invertIfNegative val="0"/>
            <c:bubble3D val="0"/>
            <c:spPr>
              <a:solidFill>
                <a:schemeClr val="tx1">
                  <a:lumMod val="50000"/>
                  <a:lumOff val="50000"/>
                </a:schemeClr>
              </a:solidFill>
              <a:ln>
                <a:noFill/>
              </a:ln>
              <a:effectLst>
                <a:outerShdw blurRad="50800" dist="38100" dir="8100000" algn="tr" rotWithShape="0">
                  <a:prstClr val="black">
                    <a:alpha val="40000"/>
                  </a:prstClr>
                </a:outerShdw>
              </a:effectLst>
            </c:spPr>
            <c:extLst>
              <c:ext xmlns:c16="http://schemas.microsoft.com/office/drawing/2014/chart" uri="{C3380CC4-5D6E-409C-BE32-E72D297353CC}">
                <c16:uniqueId val="{00000003-BA1E-4866-A1A6-A96EA45D9D15}"/>
              </c:ext>
            </c:extLst>
          </c:dPt>
          <c:dPt>
            <c:idx val="2"/>
            <c:invertIfNegative val="0"/>
            <c:bubble3D val="0"/>
            <c:spPr>
              <a:solidFill>
                <a:schemeClr val="tx1">
                  <a:lumMod val="50000"/>
                  <a:lumOff val="50000"/>
                </a:schemeClr>
              </a:solidFill>
              <a:ln>
                <a:noFill/>
              </a:ln>
              <a:effectLst>
                <a:outerShdw blurRad="50800" dist="38100" dir="8100000" algn="tr" rotWithShape="0">
                  <a:prstClr val="black">
                    <a:alpha val="40000"/>
                  </a:prstClr>
                </a:outerShdw>
              </a:effectLst>
            </c:spPr>
            <c:extLst>
              <c:ext xmlns:c16="http://schemas.microsoft.com/office/drawing/2014/chart" uri="{C3380CC4-5D6E-409C-BE32-E72D297353CC}">
                <c16:uniqueId val="{00000005-BA1E-4866-A1A6-A96EA45D9D15}"/>
              </c:ext>
            </c:extLst>
          </c:dPt>
          <c:dPt>
            <c:idx val="3"/>
            <c:invertIfNegative val="0"/>
            <c:bubble3D val="0"/>
            <c:spPr>
              <a:solidFill>
                <a:srgbClr val="9B3421"/>
              </a:solidFill>
              <a:ln>
                <a:noFill/>
              </a:ln>
              <a:effectLst>
                <a:outerShdw blurRad="50800" dist="38100" dir="8100000" algn="tr" rotWithShape="0">
                  <a:prstClr val="black">
                    <a:alpha val="40000"/>
                  </a:prstClr>
                </a:outerShdw>
              </a:effectLst>
            </c:spPr>
            <c:extLst>
              <c:ext xmlns:c16="http://schemas.microsoft.com/office/drawing/2014/chart" uri="{C3380CC4-5D6E-409C-BE32-E72D297353CC}">
                <c16:uniqueId val="{00000007-BA1E-4866-A1A6-A96EA45D9D15}"/>
              </c:ext>
            </c:extLst>
          </c:dPt>
          <c:dLbls>
            <c:numFmt formatCode="#,##0.00" sourceLinked="0"/>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Verdana" panose="020B0604030504040204" pitchFamily="34" charset="0"/>
                    <a:ea typeface="Verdana" panose="020B0604030504040204" pitchFamily="34" charset="0"/>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FY22</c:v>
                </c:pt>
                <c:pt idx="1">
                  <c:v>FY23</c:v>
                </c:pt>
                <c:pt idx="2">
                  <c:v>FY24</c:v>
                </c:pt>
                <c:pt idx="3">
                  <c:v>FY25</c:v>
                </c:pt>
              </c:strCache>
            </c:strRef>
          </c:cat>
          <c:val>
            <c:numRef>
              <c:f>Sheet1!$B$2:$B$5</c:f>
              <c:numCache>
                <c:formatCode>General</c:formatCode>
                <c:ptCount val="4"/>
                <c:pt idx="0">
                  <c:v>5.52</c:v>
                </c:pt>
                <c:pt idx="1">
                  <c:v>2.1</c:v>
                </c:pt>
                <c:pt idx="2">
                  <c:v>2.08</c:v>
                </c:pt>
                <c:pt idx="3">
                  <c:v>3.14</c:v>
                </c:pt>
              </c:numCache>
            </c:numRef>
          </c:val>
          <c:extLst>
            <c:ext xmlns:c16="http://schemas.microsoft.com/office/drawing/2014/chart" uri="{C3380CC4-5D6E-409C-BE32-E72D297353CC}">
              <c16:uniqueId val="{00000008-BA1E-4866-A1A6-A96EA45D9D15}"/>
            </c:ext>
          </c:extLst>
        </c:ser>
        <c:dLbls>
          <c:dLblPos val="outEnd"/>
          <c:showLegendKey val="0"/>
          <c:showVal val="1"/>
          <c:showCatName val="0"/>
          <c:showSerName val="0"/>
          <c:showPercent val="0"/>
          <c:showBubbleSize val="0"/>
        </c:dLbls>
        <c:gapWidth val="100"/>
        <c:axId val="-2037741264"/>
        <c:axId val="-2037740720"/>
      </c:barChart>
      <c:catAx>
        <c:axId val="-2037741264"/>
        <c:scaling>
          <c:orientation val="minMax"/>
        </c:scaling>
        <c:delete val="0"/>
        <c:axPos val="b"/>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000" b="1" i="0" u="none" strike="noStrike" kern="1200" baseline="0">
                <a:solidFill>
                  <a:schemeClr val="tx1"/>
                </a:solidFill>
                <a:latin typeface="Verdana" panose="020B0604030504040204" pitchFamily="34" charset="0"/>
                <a:ea typeface="Verdana" panose="020B0604030504040204" pitchFamily="34" charset="0"/>
                <a:cs typeface="+mn-cs"/>
              </a:defRPr>
            </a:pPr>
            <a:endParaRPr lang="en-US"/>
          </a:p>
        </c:txPr>
        <c:crossAx val="-2037740720"/>
        <c:crosses val="autoZero"/>
        <c:auto val="1"/>
        <c:lblAlgn val="ctr"/>
        <c:lblOffset val="100"/>
        <c:noMultiLvlLbl val="0"/>
      </c:catAx>
      <c:valAx>
        <c:axId val="-2037740720"/>
        <c:scaling>
          <c:orientation val="minMax"/>
          <c:max val="10"/>
          <c:min val="0"/>
        </c:scaling>
        <c:delete val="1"/>
        <c:axPos val="l"/>
        <c:numFmt formatCode="General" sourceLinked="1"/>
        <c:majorTickMark val="out"/>
        <c:minorTickMark val="none"/>
        <c:tickLblPos val="nextTo"/>
        <c:crossAx val="-203774126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19050">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ROE</c:v>
                </c:pt>
              </c:strCache>
            </c:strRef>
          </c:tx>
          <c:spPr>
            <a:solidFill>
              <a:schemeClr val="tx1"/>
            </a:solidFill>
            <a:ln>
              <a:noFill/>
            </a:ln>
            <a:effectLst>
              <a:outerShdw blurRad="50800" dist="38100" dir="8100000" algn="tr" rotWithShape="0">
                <a:prstClr val="black">
                  <a:alpha val="40000"/>
                </a:prstClr>
              </a:outerShdw>
            </a:effectLst>
          </c:spPr>
          <c:invertIfNegative val="0"/>
          <c:dPt>
            <c:idx val="0"/>
            <c:invertIfNegative val="0"/>
            <c:bubble3D val="0"/>
            <c:spPr>
              <a:solidFill>
                <a:schemeClr val="tx1">
                  <a:lumMod val="50000"/>
                  <a:lumOff val="50000"/>
                </a:schemeClr>
              </a:solidFill>
              <a:ln>
                <a:noFill/>
              </a:ln>
              <a:effectLst>
                <a:outerShdw blurRad="50800" dist="38100" dir="8100000" algn="tr" rotWithShape="0">
                  <a:prstClr val="black">
                    <a:alpha val="40000"/>
                  </a:prstClr>
                </a:outerShdw>
              </a:effectLst>
            </c:spPr>
            <c:extLst>
              <c:ext xmlns:c16="http://schemas.microsoft.com/office/drawing/2014/chart" uri="{C3380CC4-5D6E-409C-BE32-E72D297353CC}">
                <c16:uniqueId val="{00000001-68A8-400F-9BE4-8631F9FE0914}"/>
              </c:ext>
            </c:extLst>
          </c:dPt>
          <c:dPt>
            <c:idx val="1"/>
            <c:invertIfNegative val="0"/>
            <c:bubble3D val="0"/>
            <c:spPr>
              <a:solidFill>
                <a:schemeClr val="tx1">
                  <a:lumMod val="50000"/>
                  <a:lumOff val="50000"/>
                </a:schemeClr>
              </a:solidFill>
              <a:ln>
                <a:noFill/>
              </a:ln>
              <a:effectLst>
                <a:outerShdw blurRad="50800" dist="38100" dir="8100000" algn="tr" rotWithShape="0">
                  <a:prstClr val="black">
                    <a:alpha val="40000"/>
                  </a:prstClr>
                </a:outerShdw>
              </a:effectLst>
            </c:spPr>
            <c:extLst>
              <c:ext xmlns:c16="http://schemas.microsoft.com/office/drawing/2014/chart" uri="{C3380CC4-5D6E-409C-BE32-E72D297353CC}">
                <c16:uniqueId val="{00000003-68A8-400F-9BE4-8631F9FE0914}"/>
              </c:ext>
            </c:extLst>
          </c:dPt>
          <c:dPt>
            <c:idx val="2"/>
            <c:invertIfNegative val="0"/>
            <c:bubble3D val="0"/>
            <c:spPr>
              <a:solidFill>
                <a:schemeClr val="tx1">
                  <a:lumMod val="50000"/>
                  <a:lumOff val="50000"/>
                </a:schemeClr>
              </a:solidFill>
              <a:ln>
                <a:noFill/>
              </a:ln>
              <a:effectLst>
                <a:outerShdw blurRad="50800" dist="38100" dir="8100000" algn="tr" rotWithShape="0">
                  <a:prstClr val="black">
                    <a:alpha val="40000"/>
                  </a:prstClr>
                </a:outerShdw>
              </a:effectLst>
            </c:spPr>
            <c:extLst>
              <c:ext xmlns:c16="http://schemas.microsoft.com/office/drawing/2014/chart" uri="{C3380CC4-5D6E-409C-BE32-E72D297353CC}">
                <c16:uniqueId val="{00000005-68A8-400F-9BE4-8631F9FE0914}"/>
              </c:ext>
            </c:extLst>
          </c:dPt>
          <c:dPt>
            <c:idx val="3"/>
            <c:invertIfNegative val="0"/>
            <c:bubble3D val="0"/>
            <c:spPr>
              <a:solidFill>
                <a:srgbClr val="9B3421"/>
              </a:solidFill>
              <a:ln>
                <a:noFill/>
              </a:ln>
              <a:effectLst>
                <a:outerShdw blurRad="50800" dist="38100" dir="8100000" algn="tr" rotWithShape="0">
                  <a:prstClr val="black">
                    <a:alpha val="40000"/>
                  </a:prstClr>
                </a:outerShdw>
              </a:effectLst>
            </c:spPr>
            <c:extLst>
              <c:ext xmlns:c16="http://schemas.microsoft.com/office/drawing/2014/chart" uri="{C3380CC4-5D6E-409C-BE32-E72D297353CC}">
                <c16:uniqueId val="{00000007-68A8-400F-9BE4-8631F9FE0914}"/>
              </c:ext>
            </c:extLst>
          </c:dPt>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Verdana" panose="020B0604030504040204" pitchFamily="34" charset="0"/>
                    <a:ea typeface="Verdana" panose="020B0604030504040204" pitchFamily="34" charset="0"/>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FY22</c:v>
                </c:pt>
                <c:pt idx="1">
                  <c:v>FY23</c:v>
                </c:pt>
                <c:pt idx="2">
                  <c:v>FY24</c:v>
                </c:pt>
                <c:pt idx="3">
                  <c:v>FY25</c:v>
                </c:pt>
              </c:strCache>
            </c:strRef>
          </c:cat>
          <c:val>
            <c:numRef>
              <c:f>Sheet1!$B$2:$B$5</c:f>
              <c:numCache>
                <c:formatCode>0.00%</c:formatCode>
                <c:ptCount val="4"/>
                <c:pt idx="0">
                  <c:v>0.12559999999999999</c:v>
                </c:pt>
                <c:pt idx="1">
                  <c:v>8.4500000000000006E-2</c:v>
                </c:pt>
                <c:pt idx="2">
                  <c:v>8.8999999999999996E-2</c:v>
                </c:pt>
                <c:pt idx="3">
                  <c:v>6.7199999999999996E-2</c:v>
                </c:pt>
              </c:numCache>
            </c:numRef>
          </c:val>
          <c:extLst>
            <c:ext xmlns:c16="http://schemas.microsoft.com/office/drawing/2014/chart" uri="{C3380CC4-5D6E-409C-BE32-E72D297353CC}">
              <c16:uniqueId val="{00000008-68A8-400F-9BE4-8631F9FE0914}"/>
            </c:ext>
          </c:extLst>
        </c:ser>
        <c:dLbls>
          <c:dLblPos val="outEnd"/>
          <c:showLegendKey val="0"/>
          <c:showVal val="1"/>
          <c:showCatName val="0"/>
          <c:showSerName val="0"/>
          <c:showPercent val="0"/>
          <c:showBubbleSize val="0"/>
        </c:dLbls>
        <c:gapWidth val="100"/>
        <c:axId val="-2037739088"/>
        <c:axId val="-2037737456"/>
      </c:barChart>
      <c:catAx>
        <c:axId val="-2037739088"/>
        <c:scaling>
          <c:orientation val="minMax"/>
        </c:scaling>
        <c:delete val="0"/>
        <c:axPos val="b"/>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000" b="1" i="0" u="none" strike="noStrike" kern="1200" baseline="0">
                <a:solidFill>
                  <a:schemeClr val="tx1"/>
                </a:solidFill>
                <a:latin typeface="Verdana" panose="020B0604030504040204" pitchFamily="34" charset="0"/>
                <a:ea typeface="Verdana" panose="020B0604030504040204" pitchFamily="34" charset="0"/>
                <a:cs typeface="+mn-cs"/>
              </a:defRPr>
            </a:pPr>
            <a:endParaRPr lang="en-US"/>
          </a:p>
        </c:txPr>
        <c:crossAx val="-2037737456"/>
        <c:crosses val="autoZero"/>
        <c:auto val="1"/>
        <c:lblAlgn val="ctr"/>
        <c:lblOffset val="100"/>
        <c:noMultiLvlLbl val="0"/>
      </c:catAx>
      <c:valAx>
        <c:axId val="-2037737456"/>
        <c:scaling>
          <c:orientation val="minMax"/>
          <c:max val="0.25"/>
          <c:min val="0"/>
        </c:scaling>
        <c:delete val="0"/>
        <c:axPos val="l"/>
        <c:numFmt formatCode="0.00%" sourceLinked="1"/>
        <c:majorTickMark val="out"/>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3773908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19050">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ROCE</c:v>
                </c:pt>
              </c:strCache>
            </c:strRef>
          </c:tx>
          <c:spPr>
            <a:solidFill>
              <a:schemeClr val="tx1"/>
            </a:solidFill>
            <a:ln>
              <a:noFill/>
            </a:ln>
            <a:effectLst>
              <a:outerShdw blurRad="50800" dist="38100" dir="8100000" algn="tr" rotWithShape="0">
                <a:prstClr val="black">
                  <a:alpha val="40000"/>
                </a:prstClr>
              </a:outerShdw>
            </a:effectLst>
          </c:spPr>
          <c:invertIfNegative val="0"/>
          <c:dPt>
            <c:idx val="0"/>
            <c:invertIfNegative val="0"/>
            <c:bubble3D val="0"/>
            <c:spPr>
              <a:solidFill>
                <a:schemeClr val="tx1">
                  <a:lumMod val="50000"/>
                  <a:lumOff val="50000"/>
                </a:schemeClr>
              </a:solidFill>
              <a:ln>
                <a:noFill/>
              </a:ln>
              <a:effectLst>
                <a:outerShdw blurRad="50800" dist="38100" dir="8100000" algn="tr" rotWithShape="0">
                  <a:prstClr val="black">
                    <a:alpha val="40000"/>
                  </a:prstClr>
                </a:outerShdw>
              </a:effectLst>
            </c:spPr>
            <c:extLst>
              <c:ext xmlns:c16="http://schemas.microsoft.com/office/drawing/2014/chart" uri="{C3380CC4-5D6E-409C-BE32-E72D297353CC}">
                <c16:uniqueId val="{00000001-4AA2-4F12-99C3-1A2FC580393B}"/>
              </c:ext>
            </c:extLst>
          </c:dPt>
          <c:dPt>
            <c:idx val="1"/>
            <c:invertIfNegative val="0"/>
            <c:bubble3D val="0"/>
            <c:spPr>
              <a:solidFill>
                <a:schemeClr val="tx1">
                  <a:lumMod val="50000"/>
                  <a:lumOff val="50000"/>
                </a:schemeClr>
              </a:solidFill>
              <a:ln>
                <a:noFill/>
              </a:ln>
              <a:effectLst>
                <a:outerShdw blurRad="50800" dist="38100" dir="8100000" algn="tr" rotWithShape="0">
                  <a:prstClr val="black">
                    <a:alpha val="40000"/>
                  </a:prstClr>
                </a:outerShdw>
              </a:effectLst>
            </c:spPr>
            <c:extLst>
              <c:ext xmlns:c16="http://schemas.microsoft.com/office/drawing/2014/chart" uri="{C3380CC4-5D6E-409C-BE32-E72D297353CC}">
                <c16:uniqueId val="{00000003-4AA2-4F12-99C3-1A2FC580393B}"/>
              </c:ext>
            </c:extLst>
          </c:dPt>
          <c:dPt>
            <c:idx val="2"/>
            <c:invertIfNegative val="0"/>
            <c:bubble3D val="0"/>
            <c:spPr>
              <a:solidFill>
                <a:schemeClr val="tx1">
                  <a:lumMod val="50000"/>
                  <a:lumOff val="50000"/>
                </a:schemeClr>
              </a:solidFill>
              <a:ln>
                <a:noFill/>
              </a:ln>
              <a:effectLst>
                <a:outerShdw blurRad="50800" dist="38100" dir="8100000" algn="tr" rotWithShape="0">
                  <a:prstClr val="black">
                    <a:alpha val="40000"/>
                  </a:prstClr>
                </a:outerShdw>
              </a:effectLst>
            </c:spPr>
            <c:extLst>
              <c:ext xmlns:c16="http://schemas.microsoft.com/office/drawing/2014/chart" uri="{C3380CC4-5D6E-409C-BE32-E72D297353CC}">
                <c16:uniqueId val="{00000005-4AA2-4F12-99C3-1A2FC580393B}"/>
              </c:ext>
            </c:extLst>
          </c:dPt>
          <c:dPt>
            <c:idx val="3"/>
            <c:invertIfNegative val="0"/>
            <c:bubble3D val="0"/>
            <c:spPr>
              <a:solidFill>
                <a:srgbClr val="9B3421"/>
              </a:solidFill>
              <a:ln>
                <a:noFill/>
              </a:ln>
              <a:effectLst>
                <a:outerShdw blurRad="50800" dist="38100" dir="8100000" algn="tr" rotWithShape="0">
                  <a:prstClr val="black">
                    <a:alpha val="40000"/>
                  </a:prstClr>
                </a:outerShdw>
              </a:effectLst>
            </c:spPr>
            <c:extLst>
              <c:ext xmlns:c16="http://schemas.microsoft.com/office/drawing/2014/chart" uri="{C3380CC4-5D6E-409C-BE32-E72D297353CC}">
                <c16:uniqueId val="{00000007-4AA2-4F12-99C3-1A2FC580393B}"/>
              </c:ext>
            </c:extLst>
          </c:dPt>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Verdana" panose="020B0604030504040204" pitchFamily="34" charset="0"/>
                    <a:ea typeface="Verdana" panose="020B0604030504040204" pitchFamily="34" charset="0"/>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FY22</c:v>
                </c:pt>
                <c:pt idx="1">
                  <c:v>FY23</c:v>
                </c:pt>
                <c:pt idx="2">
                  <c:v>FY24</c:v>
                </c:pt>
                <c:pt idx="3">
                  <c:v>FY25</c:v>
                </c:pt>
              </c:strCache>
            </c:strRef>
          </c:cat>
          <c:val>
            <c:numRef>
              <c:f>Sheet1!$B$2:$B$5</c:f>
              <c:numCache>
                <c:formatCode>0.00%</c:formatCode>
                <c:ptCount val="4"/>
                <c:pt idx="0">
                  <c:v>0.15129999999999999</c:v>
                </c:pt>
                <c:pt idx="1">
                  <c:v>9.9000000000000005E-2</c:v>
                </c:pt>
                <c:pt idx="2">
                  <c:v>0.1067</c:v>
                </c:pt>
                <c:pt idx="3">
                  <c:v>9.2200000000000004E-2</c:v>
                </c:pt>
              </c:numCache>
            </c:numRef>
          </c:val>
          <c:extLst>
            <c:ext xmlns:c16="http://schemas.microsoft.com/office/drawing/2014/chart" uri="{C3380CC4-5D6E-409C-BE32-E72D297353CC}">
              <c16:uniqueId val="{00000008-4AA2-4F12-99C3-1A2FC580393B}"/>
            </c:ext>
          </c:extLst>
        </c:ser>
        <c:dLbls>
          <c:dLblPos val="outEnd"/>
          <c:showLegendKey val="0"/>
          <c:showVal val="1"/>
          <c:showCatName val="0"/>
          <c:showSerName val="0"/>
          <c:showPercent val="0"/>
          <c:showBubbleSize val="0"/>
        </c:dLbls>
        <c:gapWidth val="100"/>
        <c:axId val="-2034771152"/>
        <c:axId val="-2034768976"/>
      </c:barChart>
      <c:catAx>
        <c:axId val="-2034771152"/>
        <c:scaling>
          <c:orientation val="minMax"/>
        </c:scaling>
        <c:delete val="0"/>
        <c:axPos val="b"/>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000" b="1" i="0" u="none" strike="noStrike" kern="1200" baseline="0">
                <a:solidFill>
                  <a:schemeClr val="tx1"/>
                </a:solidFill>
                <a:latin typeface="Verdana" panose="020B0604030504040204" pitchFamily="34" charset="0"/>
                <a:ea typeface="Verdana" panose="020B0604030504040204" pitchFamily="34" charset="0"/>
                <a:cs typeface="+mn-cs"/>
              </a:defRPr>
            </a:pPr>
            <a:endParaRPr lang="en-US"/>
          </a:p>
        </c:txPr>
        <c:crossAx val="-2034768976"/>
        <c:crosses val="autoZero"/>
        <c:auto val="1"/>
        <c:lblAlgn val="ctr"/>
        <c:lblOffset val="100"/>
        <c:noMultiLvlLbl val="0"/>
      </c:catAx>
      <c:valAx>
        <c:axId val="-2034768976"/>
        <c:scaling>
          <c:orientation val="minMax"/>
          <c:max val="0.25"/>
          <c:min val="0"/>
        </c:scaling>
        <c:delete val="0"/>
        <c:axPos val="l"/>
        <c:numFmt formatCode="0.0%" sourceLinked="0"/>
        <c:majorTickMark val="out"/>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347711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19050">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0BA5BF5-5CFC-4DDF-AD30-1F60F66BC902}" type="datetimeFigureOut">
              <a:rPr lang="en-IN" smtClean="0"/>
              <a:t>13-08-2025</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2D457A-5224-42A2-954F-81F5C7839A1D}" type="slidenum">
              <a:rPr lang="en-IN" smtClean="0"/>
              <a:t>‹#›</a:t>
            </a:fld>
            <a:endParaRPr lang="en-IN"/>
          </a:p>
        </p:txBody>
      </p:sp>
    </p:spTree>
    <p:extLst>
      <p:ext uri="{BB962C8B-B14F-4D97-AF65-F5344CB8AC3E}">
        <p14:creationId xmlns:p14="http://schemas.microsoft.com/office/powerpoint/2010/main" val="35824394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E000B-093A-4C74-A73B-F5B484F8DF0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59FE6B9F-D451-5A78-4722-632AAA9030E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71C7E3AE-637D-25B8-50F7-2F64806A2799}"/>
              </a:ext>
            </a:extLst>
          </p:cNvPr>
          <p:cNvSpPr>
            <a:spLocks noGrp="1"/>
          </p:cNvSpPr>
          <p:nvPr>
            <p:ph type="dt" sz="half" idx="10"/>
          </p:nvPr>
        </p:nvSpPr>
        <p:spPr/>
        <p:txBody>
          <a:bodyPr/>
          <a:lstStyle/>
          <a:p>
            <a:fld id="{FF6E7196-F7CF-4C42-82CA-677ECA92A048}" type="datetime1">
              <a:rPr lang="en-IN" smtClean="0"/>
              <a:t>13-08-2025</a:t>
            </a:fld>
            <a:endParaRPr lang="en-IN"/>
          </a:p>
        </p:txBody>
      </p:sp>
      <p:sp>
        <p:nvSpPr>
          <p:cNvPr id="5" name="Footer Placeholder 4">
            <a:extLst>
              <a:ext uri="{FF2B5EF4-FFF2-40B4-BE49-F238E27FC236}">
                <a16:creationId xmlns:a16="http://schemas.microsoft.com/office/drawing/2014/main" id="{5D8CFD1A-9F9E-35BF-CC20-C627E678BEC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0617A15-2DCD-6058-0B88-E855024A0F18}"/>
              </a:ext>
            </a:extLst>
          </p:cNvPr>
          <p:cNvSpPr>
            <a:spLocks noGrp="1"/>
          </p:cNvSpPr>
          <p:nvPr>
            <p:ph type="sldNum" sz="quarter" idx="12"/>
          </p:nvPr>
        </p:nvSpPr>
        <p:spPr/>
        <p:txBody>
          <a:bodyPr/>
          <a:lstStyle/>
          <a:p>
            <a:fld id="{8A4713F9-997F-4880-B255-BE372FECF281}" type="slidenum">
              <a:rPr lang="en-IN" smtClean="0"/>
              <a:t>‹#›</a:t>
            </a:fld>
            <a:endParaRPr lang="en-IN"/>
          </a:p>
        </p:txBody>
      </p:sp>
    </p:spTree>
    <p:extLst>
      <p:ext uri="{BB962C8B-B14F-4D97-AF65-F5344CB8AC3E}">
        <p14:creationId xmlns:p14="http://schemas.microsoft.com/office/powerpoint/2010/main" val="13989061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56F399-9A10-F900-A0C6-F7D95E55954C}"/>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545305C-6A61-17D7-72FA-A59D81AE0E5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0C794FB-4422-E411-5F5E-FDFD5DACEC76}"/>
              </a:ext>
            </a:extLst>
          </p:cNvPr>
          <p:cNvSpPr>
            <a:spLocks noGrp="1"/>
          </p:cNvSpPr>
          <p:nvPr>
            <p:ph type="dt" sz="half" idx="10"/>
          </p:nvPr>
        </p:nvSpPr>
        <p:spPr/>
        <p:txBody>
          <a:bodyPr/>
          <a:lstStyle/>
          <a:p>
            <a:fld id="{3D059829-4779-474E-899F-96E32A4C4048}" type="datetime1">
              <a:rPr lang="en-IN" smtClean="0"/>
              <a:t>13-08-2025</a:t>
            </a:fld>
            <a:endParaRPr lang="en-IN"/>
          </a:p>
        </p:txBody>
      </p:sp>
      <p:sp>
        <p:nvSpPr>
          <p:cNvPr id="5" name="Footer Placeholder 4">
            <a:extLst>
              <a:ext uri="{FF2B5EF4-FFF2-40B4-BE49-F238E27FC236}">
                <a16:creationId xmlns:a16="http://schemas.microsoft.com/office/drawing/2014/main" id="{64874F1B-D3A2-82E5-144D-C8C15786812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8663A61-73CC-F2BC-BCE8-FB2EF60E3853}"/>
              </a:ext>
            </a:extLst>
          </p:cNvPr>
          <p:cNvSpPr>
            <a:spLocks noGrp="1"/>
          </p:cNvSpPr>
          <p:nvPr>
            <p:ph type="sldNum" sz="quarter" idx="12"/>
          </p:nvPr>
        </p:nvSpPr>
        <p:spPr/>
        <p:txBody>
          <a:bodyPr/>
          <a:lstStyle/>
          <a:p>
            <a:fld id="{8A4713F9-997F-4880-B255-BE372FECF281}" type="slidenum">
              <a:rPr lang="en-IN" smtClean="0"/>
              <a:t>‹#›</a:t>
            </a:fld>
            <a:endParaRPr lang="en-IN"/>
          </a:p>
        </p:txBody>
      </p:sp>
    </p:spTree>
    <p:extLst>
      <p:ext uri="{BB962C8B-B14F-4D97-AF65-F5344CB8AC3E}">
        <p14:creationId xmlns:p14="http://schemas.microsoft.com/office/powerpoint/2010/main" val="19355674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543EE-620B-ABA9-F63B-E6A8F110C56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E3673216-A134-5A03-1DEC-C673AA6CE8F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C450060-9554-DF14-D5D5-A435268A3696}"/>
              </a:ext>
            </a:extLst>
          </p:cNvPr>
          <p:cNvSpPr>
            <a:spLocks noGrp="1"/>
          </p:cNvSpPr>
          <p:nvPr>
            <p:ph type="dt" sz="half" idx="10"/>
          </p:nvPr>
        </p:nvSpPr>
        <p:spPr/>
        <p:txBody>
          <a:bodyPr/>
          <a:lstStyle/>
          <a:p>
            <a:fld id="{80E59B6C-CC62-4070-9356-282CAF762BD2}" type="datetime1">
              <a:rPr lang="en-IN" smtClean="0"/>
              <a:t>13-08-2025</a:t>
            </a:fld>
            <a:endParaRPr lang="en-IN"/>
          </a:p>
        </p:txBody>
      </p:sp>
      <p:sp>
        <p:nvSpPr>
          <p:cNvPr id="5" name="Footer Placeholder 4">
            <a:extLst>
              <a:ext uri="{FF2B5EF4-FFF2-40B4-BE49-F238E27FC236}">
                <a16:creationId xmlns:a16="http://schemas.microsoft.com/office/drawing/2014/main" id="{7158B3A6-62E9-E1A4-B6A5-B982EEE53EB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BBFC4B29-BE83-05CC-7B12-7C3403B77B56}"/>
              </a:ext>
            </a:extLst>
          </p:cNvPr>
          <p:cNvSpPr>
            <a:spLocks noGrp="1"/>
          </p:cNvSpPr>
          <p:nvPr>
            <p:ph type="sldNum" sz="quarter" idx="12"/>
          </p:nvPr>
        </p:nvSpPr>
        <p:spPr/>
        <p:txBody>
          <a:bodyPr/>
          <a:lstStyle/>
          <a:p>
            <a:fld id="{8A4713F9-997F-4880-B255-BE372FECF281}" type="slidenum">
              <a:rPr lang="en-IN" smtClean="0"/>
              <a:t>‹#›</a:t>
            </a:fld>
            <a:endParaRPr lang="en-IN"/>
          </a:p>
        </p:txBody>
      </p:sp>
    </p:spTree>
    <p:extLst>
      <p:ext uri="{BB962C8B-B14F-4D97-AF65-F5344CB8AC3E}">
        <p14:creationId xmlns:p14="http://schemas.microsoft.com/office/powerpoint/2010/main" val="38613152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76F3E-F325-5312-2F3D-21255CF35B9D}"/>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E71B33BB-925E-FECE-8A6F-FFBF96AE157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D57CA856-36F9-B68F-35AB-8632B11DB40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E5B1C101-8EC1-B4CC-212A-7DA0114C81EE}"/>
              </a:ext>
            </a:extLst>
          </p:cNvPr>
          <p:cNvSpPr>
            <a:spLocks noGrp="1"/>
          </p:cNvSpPr>
          <p:nvPr>
            <p:ph type="dt" sz="half" idx="10"/>
          </p:nvPr>
        </p:nvSpPr>
        <p:spPr/>
        <p:txBody>
          <a:bodyPr/>
          <a:lstStyle/>
          <a:p>
            <a:fld id="{D5E61EA3-0E42-4F62-B434-B1FE79737602}" type="datetime1">
              <a:rPr lang="en-IN" smtClean="0"/>
              <a:t>13-08-2025</a:t>
            </a:fld>
            <a:endParaRPr lang="en-IN"/>
          </a:p>
        </p:txBody>
      </p:sp>
      <p:sp>
        <p:nvSpPr>
          <p:cNvPr id="6" name="Footer Placeholder 5">
            <a:extLst>
              <a:ext uri="{FF2B5EF4-FFF2-40B4-BE49-F238E27FC236}">
                <a16:creationId xmlns:a16="http://schemas.microsoft.com/office/drawing/2014/main" id="{C48EB55D-641C-12CF-F2A7-6C735CACFE13}"/>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CA6FE762-DDE4-0A45-CCC1-85DAC01E5C46}"/>
              </a:ext>
            </a:extLst>
          </p:cNvPr>
          <p:cNvSpPr>
            <a:spLocks noGrp="1"/>
          </p:cNvSpPr>
          <p:nvPr>
            <p:ph type="sldNum" sz="quarter" idx="12"/>
          </p:nvPr>
        </p:nvSpPr>
        <p:spPr/>
        <p:txBody>
          <a:bodyPr/>
          <a:lstStyle/>
          <a:p>
            <a:fld id="{8A4713F9-997F-4880-B255-BE372FECF281}" type="slidenum">
              <a:rPr lang="en-IN" smtClean="0"/>
              <a:t>‹#›</a:t>
            </a:fld>
            <a:endParaRPr lang="en-IN"/>
          </a:p>
        </p:txBody>
      </p:sp>
    </p:spTree>
    <p:extLst>
      <p:ext uri="{BB962C8B-B14F-4D97-AF65-F5344CB8AC3E}">
        <p14:creationId xmlns:p14="http://schemas.microsoft.com/office/powerpoint/2010/main" val="4018549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0D7CD-E545-54D5-24EF-316ACD0FF978}"/>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53256106-7102-5760-4E87-6CD36D95530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3799EA5-B625-E171-8194-40796E659E3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E895814B-8F4E-C79B-099D-15F8F0251B1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28E2AAD-2047-C9D9-D99D-42312643002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AF1332C0-FF2B-644B-C0C0-A81E38EF73F8}"/>
              </a:ext>
            </a:extLst>
          </p:cNvPr>
          <p:cNvSpPr>
            <a:spLocks noGrp="1"/>
          </p:cNvSpPr>
          <p:nvPr>
            <p:ph type="dt" sz="half" idx="10"/>
          </p:nvPr>
        </p:nvSpPr>
        <p:spPr/>
        <p:txBody>
          <a:bodyPr/>
          <a:lstStyle/>
          <a:p>
            <a:fld id="{CF154688-DEF5-4AD1-8160-AE9364213F93}" type="datetime1">
              <a:rPr lang="en-IN" smtClean="0"/>
              <a:t>13-08-2025</a:t>
            </a:fld>
            <a:endParaRPr lang="en-IN"/>
          </a:p>
        </p:txBody>
      </p:sp>
      <p:sp>
        <p:nvSpPr>
          <p:cNvPr id="8" name="Footer Placeholder 7">
            <a:extLst>
              <a:ext uri="{FF2B5EF4-FFF2-40B4-BE49-F238E27FC236}">
                <a16:creationId xmlns:a16="http://schemas.microsoft.com/office/drawing/2014/main" id="{9D15B04D-6647-AF0A-F556-10F3CBD05475}"/>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AD8A43C5-9160-82B5-14B2-20B21538F2A0}"/>
              </a:ext>
            </a:extLst>
          </p:cNvPr>
          <p:cNvSpPr>
            <a:spLocks noGrp="1"/>
          </p:cNvSpPr>
          <p:nvPr>
            <p:ph type="sldNum" sz="quarter" idx="12"/>
          </p:nvPr>
        </p:nvSpPr>
        <p:spPr/>
        <p:txBody>
          <a:bodyPr/>
          <a:lstStyle/>
          <a:p>
            <a:fld id="{8A4713F9-997F-4880-B255-BE372FECF281}" type="slidenum">
              <a:rPr lang="en-IN" smtClean="0"/>
              <a:t>‹#›</a:t>
            </a:fld>
            <a:endParaRPr lang="en-IN"/>
          </a:p>
        </p:txBody>
      </p:sp>
    </p:spTree>
    <p:extLst>
      <p:ext uri="{BB962C8B-B14F-4D97-AF65-F5344CB8AC3E}">
        <p14:creationId xmlns:p14="http://schemas.microsoft.com/office/powerpoint/2010/main" val="7432381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D980C-1DA6-438E-191B-D034D44BA6C9}"/>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FA3A6755-BD11-0D82-D1E6-8C1F98250DB2}"/>
              </a:ext>
            </a:extLst>
          </p:cNvPr>
          <p:cNvSpPr>
            <a:spLocks noGrp="1"/>
          </p:cNvSpPr>
          <p:nvPr>
            <p:ph type="dt" sz="half" idx="10"/>
          </p:nvPr>
        </p:nvSpPr>
        <p:spPr/>
        <p:txBody>
          <a:bodyPr/>
          <a:lstStyle/>
          <a:p>
            <a:fld id="{9CC2921C-F93A-4B26-95C6-E4FD2E9EC051}" type="datetime1">
              <a:rPr lang="en-IN" smtClean="0"/>
              <a:t>13-08-2025</a:t>
            </a:fld>
            <a:endParaRPr lang="en-IN"/>
          </a:p>
        </p:txBody>
      </p:sp>
      <p:sp>
        <p:nvSpPr>
          <p:cNvPr id="4" name="Footer Placeholder 3">
            <a:extLst>
              <a:ext uri="{FF2B5EF4-FFF2-40B4-BE49-F238E27FC236}">
                <a16:creationId xmlns:a16="http://schemas.microsoft.com/office/drawing/2014/main" id="{292007FC-B964-CF58-5905-7E85293F7D4D}"/>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EA8164A7-7DEC-B61D-973E-462DD81D483D}"/>
              </a:ext>
            </a:extLst>
          </p:cNvPr>
          <p:cNvSpPr>
            <a:spLocks noGrp="1"/>
          </p:cNvSpPr>
          <p:nvPr>
            <p:ph type="sldNum" sz="quarter" idx="12"/>
          </p:nvPr>
        </p:nvSpPr>
        <p:spPr/>
        <p:txBody>
          <a:bodyPr/>
          <a:lstStyle/>
          <a:p>
            <a:fld id="{8A4713F9-997F-4880-B255-BE372FECF281}" type="slidenum">
              <a:rPr lang="en-IN" smtClean="0"/>
              <a:t>‹#›</a:t>
            </a:fld>
            <a:endParaRPr lang="en-IN"/>
          </a:p>
        </p:txBody>
      </p:sp>
    </p:spTree>
    <p:extLst>
      <p:ext uri="{BB962C8B-B14F-4D97-AF65-F5344CB8AC3E}">
        <p14:creationId xmlns:p14="http://schemas.microsoft.com/office/powerpoint/2010/main" val="8843958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03A745C-7B86-4B7A-8C8E-5903B1F14516}"/>
              </a:ext>
            </a:extLst>
          </p:cNvPr>
          <p:cNvSpPr>
            <a:spLocks noGrp="1"/>
          </p:cNvSpPr>
          <p:nvPr>
            <p:ph type="dt" sz="half" idx="10"/>
          </p:nvPr>
        </p:nvSpPr>
        <p:spPr/>
        <p:txBody>
          <a:bodyPr/>
          <a:lstStyle/>
          <a:p>
            <a:fld id="{C063D9DF-A750-4EDB-B865-DB35C8A2C242}" type="datetime1">
              <a:rPr lang="en-IN" smtClean="0"/>
              <a:t>13-08-2025</a:t>
            </a:fld>
            <a:endParaRPr lang="en-IN"/>
          </a:p>
        </p:txBody>
      </p:sp>
      <p:sp>
        <p:nvSpPr>
          <p:cNvPr id="3" name="Footer Placeholder 2">
            <a:extLst>
              <a:ext uri="{FF2B5EF4-FFF2-40B4-BE49-F238E27FC236}">
                <a16:creationId xmlns:a16="http://schemas.microsoft.com/office/drawing/2014/main" id="{770D57C2-CE0A-474B-EB9F-366AD94EABAF}"/>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607C0B9C-25F7-A2E3-8731-FF4FEA7EC79A}"/>
              </a:ext>
            </a:extLst>
          </p:cNvPr>
          <p:cNvSpPr>
            <a:spLocks noGrp="1"/>
          </p:cNvSpPr>
          <p:nvPr>
            <p:ph type="sldNum" sz="quarter" idx="12"/>
          </p:nvPr>
        </p:nvSpPr>
        <p:spPr/>
        <p:txBody>
          <a:bodyPr/>
          <a:lstStyle/>
          <a:p>
            <a:fld id="{8A4713F9-997F-4880-B255-BE372FECF281}" type="slidenum">
              <a:rPr lang="en-IN" smtClean="0"/>
              <a:t>‹#›</a:t>
            </a:fld>
            <a:endParaRPr lang="en-IN"/>
          </a:p>
        </p:txBody>
      </p:sp>
    </p:spTree>
    <p:extLst>
      <p:ext uri="{BB962C8B-B14F-4D97-AF65-F5344CB8AC3E}">
        <p14:creationId xmlns:p14="http://schemas.microsoft.com/office/powerpoint/2010/main" val="19146054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1BE9B-559E-DCFE-39C2-07C54ADF8DA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A6C3384A-F59B-1027-7FE9-4B417E7D535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A5C87083-EECA-180C-075E-4A730A2166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1335649-6889-A025-34D9-4B5374833126}"/>
              </a:ext>
            </a:extLst>
          </p:cNvPr>
          <p:cNvSpPr>
            <a:spLocks noGrp="1"/>
          </p:cNvSpPr>
          <p:nvPr>
            <p:ph type="dt" sz="half" idx="10"/>
          </p:nvPr>
        </p:nvSpPr>
        <p:spPr/>
        <p:txBody>
          <a:bodyPr/>
          <a:lstStyle/>
          <a:p>
            <a:fld id="{3D93975D-91DF-4E13-A882-0E0EEC35C014}" type="datetime1">
              <a:rPr lang="en-IN" smtClean="0"/>
              <a:t>13-08-2025</a:t>
            </a:fld>
            <a:endParaRPr lang="en-IN"/>
          </a:p>
        </p:txBody>
      </p:sp>
      <p:sp>
        <p:nvSpPr>
          <p:cNvPr id="6" name="Footer Placeholder 5">
            <a:extLst>
              <a:ext uri="{FF2B5EF4-FFF2-40B4-BE49-F238E27FC236}">
                <a16:creationId xmlns:a16="http://schemas.microsoft.com/office/drawing/2014/main" id="{6A574A52-CBD8-B506-D1BD-9E5D5384D6E6}"/>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DC75F9DD-9BA9-0D9B-2304-F9EC4110452E}"/>
              </a:ext>
            </a:extLst>
          </p:cNvPr>
          <p:cNvSpPr>
            <a:spLocks noGrp="1"/>
          </p:cNvSpPr>
          <p:nvPr>
            <p:ph type="sldNum" sz="quarter" idx="12"/>
          </p:nvPr>
        </p:nvSpPr>
        <p:spPr/>
        <p:txBody>
          <a:bodyPr/>
          <a:lstStyle/>
          <a:p>
            <a:fld id="{8A4713F9-997F-4880-B255-BE372FECF281}" type="slidenum">
              <a:rPr lang="en-IN" smtClean="0"/>
              <a:t>‹#›</a:t>
            </a:fld>
            <a:endParaRPr lang="en-IN"/>
          </a:p>
        </p:txBody>
      </p:sp>
    </p:spTree>
    <p:extLst>
      <p:ext uri="{BB962C8B-B14F-4D97-AF65-F5344CB8AC3E}">
        <p14:creationId xmlns:p14="http://schemas.microsoft.com/office/powerpoint/2010/main" val="10652223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44A88-5800-ED10-5202-C44A9EC974E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930A4351-C56F-6227-E0A0-A10C7389C7D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56DBF950-10D5-9DCA-E539-1A419DEACE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B22D652-1950-F943-E252-BA07ED452416}"/>
              </a:ext>
            </a:extLst>
          </p:cNvPr>
          <p:cNvSpPr>
            <a:spLocks noGrp="1"/>
          </p:cNvSpPr>
          <p:nvPr>
            <p:ph type="dt" sz="half" idx="10"/>
          </p:nvPr>
        </p:nvSpPr>
        <p:spPr/>
        <p:txBody>
          <a:bodyPr/>
          <a:lstStyle/>
          <a:p>
            <a:fld id="{F6AB3AC3-E9C5-4521-929C-670E11F76013}" type="datetime1">
              <a:rPr lang="en-IN" smtClean="0"/>
              <a:t>13-08-2025</a:t>
            </a:fld>
            <a:endParaRPr lang="en-IN"/>
          </a:p>
        </p:txBody>
      </p:sp>
      <p:sp>
        <p:nvSpPr>
          <p:cNvPr id="6" name="Footer Placeholder 5">
            <a:extLst>
              <a:ext uri="{FF2B5EF4-FFF2-40B4-BE49-F238E27FC236}">
                <a16:creationId xmlns:a16="http://schemas.microsoft.com/office/drawing/2014/main" id="{15B724D8-121A-4A81-71E4-4C7C3137669F}"/>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6EBA9AD5-97C9-D47C-3C83-708816EF0233}"/>
              </a:ext>
            </a:extLst>
          </p:cNvPr>
          <p:cNvSpPr>
            <a:spLocks noGrp="1"/>
          </p:cNvSpPr>
          <p:nvPr>
            <p:ph type="sldNum" sz="quarter" idx="12"/>
          </p:nvPr>
        </p:nvSpPr>
        <p:spPr/>
        <p:txBody>
          <a:bodyPr/>
          <a:lstStyle/>
          <a:p>
            <a:fld id="{8A4713F9-997F-4880-B255-BE372FECF281}" type="slidenum">
              <a:rPr lang="en-IN" smtClean="0"/>
              <a:t>‹#›</a:t>
            </a:fld>
            <a:endParaRPr lang="en-IN"/>
          </a:p>
        </p:txBody>
      </p:sp>
    </p:spTree>
    <p:extLst>
      <p:ext uri="{BB962C8B-B14F-4D97-AF65-F5344CB8AC3E}">
        <p14:creationId xmlns:p14="http://schemas.microsoft.com/office/powerpoint/2010/main" val="7763805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FA036-5CB9-FA81-688C-2E3398A21604}"/>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47169A25-B1C9-84EC-7034-9896C9C937D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667832BA-EA8D-A0A8-CDCE-F2210FDEFA70}"/>
              </a:ext>
            </a:extLst>
          </p:cNvPr>
          <p:cNvSpPr>
            <a:spLocks noGrp="1"/>
          </p:cNvSpPr>
          <p:nvPr>
            <p:ph type="dt" sz="half" idx="10"/>
          </p:nvPr>
        </p:nvSpPr>
        <p:spPr/>
        <p:txBody>
          <a:bodyPr/>
          <a:lstStyle/>
          <a:p>
            <a:fld id="{3D53E20D-9865-4458-A5B0-06E1649098BA}" type="datetime1">
              <a:rPr lang="en-IN" smtClean="0"/>
              <a:t>13-08-2025</a:t>
            </a:fld>
            <a:endParaRPr lang="en-IN"/>
          </a:p>
        </p:txBody>
      </p:sp>
      <p:sp>
        <p:nvSpPr>
          <p:cNvPr id="5" name="Footer Placeholder 4">
            <a:extLst>
              <a:ext uri="{FF2B5EF4-FFF2-40B4-BE49-F238E27FC236}">
                <a16:creationId xmlns:a16="http://schemas.microsoft.com/office/drawing/2014/main" id="{080F297A-6B65-DA6E-0894-1575AF59AC9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E9A6A4E-6E9E-AC38-74A4-5B4AA2C9D1AD}"/>
              </a:ext>
            </a:extLst>
          </p:cNvPr>
          <p:cNvSpPr>
            <a:spLocks noGrp="1"/>
          </p:cNvSpPr>
          <p:nvPr>
            <p:ph type="sldNum" sz="quarter" idx="12"/>
          </p:nvPr>
        </p:nvSpPr>
        <p:spPr/>
        <p:txBody>
          <a:bodyPr/>
          <a:lstStyle/>
          <a:p>
            <a:fld id="{8A4713F9-997F-4880-B255-BE372FECF281}" type="slidenum">
              <a:rPr lang="en-IN" smtClean="0"/>
              <a:t>‹#›</a:t>
            </a:fld>
            <a:endParaRPr lang="en-IN"/>
          </a:p>
        </p:txBody>
      </p:sp>
    </p:spTree>
    <p:extLst>
      <p:ext uri="{BB962C8B-B14F-4D97-AF65-F5344CB8AC3E}">
        <p14:creationId xmlns:p14="http://schemas.microsoft.com/office/powerpoint/2010/main" val="29448902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B176989-BA34-38FA-D976-5BF559CAD86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406482B5-4541-A9E3-31DE-2248A09696C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8CD45DB-8774-52B4-0A3A-D86E586F943D}"/>
              </a:ext>
            </a:extLst>
          </p:cNvPr>
          <p:cNvSpPr>
            <a:spLocks noGrp="1"/>
          </p:cNvSpPr>
          <p:nvPr>
            <p:ph type="dt" sz="half" idx="10"/>
          </p:nvPr>
        </p:nvSpPr>
        <p:spPr/>
        <p:txBody>
          <a:bodyPr/>
          <a:lstStyle/>
          <a:p>
            <a:fld id="{7F22C9A8-6223-4B5C-BBF3-DB56BE6149EA}" type="datetime1">
              <a:rPr lang="en-IN" smtClean="0"/>
              <a:t>13-08-2025</a:t>
            </a:fld>
            <a:endParaRPr lang="en-IN"/>
          </a:p>
        </p:txBody>
      </p:sp>
      <p:sp>
        <p:nvSpPr>
          <p:cNvPr id="5" name="Footer Placeholder 4">
            <a:extLst>
              <a:ext uri="{FF2B5EF4-FFF2-40B4-BE49-F238E27FC236}">
                <a16:creationId xmlns:a16="http://schemas.microsoft.com/office/drawing/2014/main" id="{D875C745-B986-A991-B024-2A6429618E2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A689E07C-9318-B94A-8CFD-1C107DEE0F5F}"/>
              </a:ext>
            </a:extLst>
          </p:cNvPr>
          <p:cNvSpPr>
            <a:spLocks noGrp="1"/>
          </p:cNvSpPr>
          <p:nvPr>
            <p:ph type="sldNum" sz="quarter" idx="12"/>
          </p:nvPr>
        </p:nvSpPr>
        <p:spPr/>
        <p:txBody>
          <a:bodyPr/>
          <a:lstStyle/>
          <a:p>
            <a:fld id="{8A4713F9-997F-4880-B255-BE372FECF281}" type="slidenum">
              <a:rPr lang="en-IN" smtClean="0"/>
              <a:t>‹#›</a:t>
            </a:fld>
            <a:endParaRPr lang="en-IN"/>
          </a:p>
        </p:txBody>
      </p:sp>
    </p:spTree>
    <p:extLst>
      <p:ext uri="{BB962C8B-B14F-4D97-AF65-F5344CB8AC3E}">
        <p14:creationId xmlns:p14="http://schemas.microsoft.com/office/powerpoint/2010/main" val="9253814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F73FBA9-2B3C-02EE-7409-48AE98ED373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8F2F00E7-E8CF-AF24-A3C6-414066DBFF9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0CC0B7D-FBB0-6359-DC94-8E1C218ADD7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74D110-AB68-4363-B6A9-25765E112039}" type="datetime1">
              <a:rPr lang="en-IN" smtClean="0"/>
              <a:t>13-08-2025</a:t>
            </a:fld>
            <a:endParaRPr lang="en-IN"/>
          </a:p>
        </p:txBody>
      </p:sp>
      <p:sp>
        <p:nvSpPr>
          <p:cNvPr id="5" name="Footer Placeholder 4">
            <a:extLst>
              <a:ext uri="{FF2B5EF4-FFF2-40B4-BE49-F238E27FC236}">
                <a16:creationId xmlns:a16="http://schemas.microsoft.com/office/drawing/2014/main" id="{BEA12048-EEE4-6F33-39E1-3A093D235CC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AA5378E5-6877-8C86-30D2-ABBB98B4E60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A4713F9-997F-4880-B255-BE372FECF281}" type="slidenum">
              <a:rPr lang="en-IN" smtClean="0"/>
              <a:t>‹#›</a:t>
            </a:fld>
            <a:endParaRPr lang="en-IN"/>
          </a:p>
        </p:txBody>
      </p:sp>
    </p:spTree>
    <p:extLst>
      <p:ext uri="{BB962C8B-B14F-4D97-AF65-F5344CB8AC3E}">
        <p14:creationId xmlns:p14="http://schemas.microsoft.com/office/powerpoint/2010/main" val="5577006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hyperlink" Target="http://www.dhruvconsultancy.in/" TargetMode="External"/><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hyperlink" Target="http://www.dhruvconsultancy.in/"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hyperlink" Target="http://www.dhruvconsultancy.in/" TargetMode="Externa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hyperlink" Target="http://www.dhruvconsultancy.in/" TargetMode="External"/><Relationship Id="rId5" Type="http://schemas.openxmlformats.org/officeDocument/2006/relationships/chart" Target="../charts/chart3.xml"/><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3" Type="http://schemas.openxmlformats.org/officeDocument/2006/relationships/hyperlink" Target="http://www.dhruvconsultancy.in/" TargetMode="External"/><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www.dhruvconsultancy.in/" TargetMode="External"/><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www.dhruvconsultancy.in/" TargetMode="External"/><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www.dhruvconsultancy.in/" TargetMode="External"/><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www.dhruvconsultancy.in/" TargetMode="External"/><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www.dhruvconsultancy.in/" TargetMode="External"/><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hyperlink" Target="http://www.dhruvconsultancy.in/" TargetMode="External"/><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hyperlink" Target="http://www.dhruvconsultancy.in/" TargetMode="External"/><Relationship Id="rId5" Type="http://schemas.openxmlformats.org/officeDocument/2006/relationships/image" Target="../media/image13.png"/><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hyperlink" Target="http://www.dhruvconsultancy.in/" TargetMode="External"/><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hyperlink" Target="http://www.dhruvconsultancy.in/" TargetMode="External"/><Relationship Id="rId5" Type="http://schemas.openxmlformats.org/officeDocument/2006/relationships/chart" Target="../charts/chart6.xml"/><Relationship Id="rId4" Type="http://schemas.openxmlformats.org/officeDocument/2006/relationships/chart" Target="../charts/chart5.xml"/></Relationships>
</file>

<file path=ppt/slides/_rels/slide16.xml.rels><?xml version="1.0" encoding="UTF-8" standalone="yes"?>
<Relationships xmlns="http://schemas.openxmlformats.org/package/2006/relationships"><Relationship Id="rId3" Type="http://schemas.openxmlformats.org/officeDocument/2006/relationships/chart" Target="../charts/chart7.xml"/><Relationship Id="rId7" Type="http://schemas.openxmlformats.org/officeDocument/2006/relationships/hyperlink" Target="http://www.dhruvconsultancy.in/" TargetMode="External"/><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chart" Target="../charts/chart10.xml"/><Relationship Id="rId5" Type="http://schemas.openxmlformats.org/officeDocument/2006/relationships/chart" Target="../charts/chart9.xml"/><Relationship Id="rId4" Type="http://schemas.openxmlformats.org/officeDocument/2006/relationships/chart" Target="../charts/chart8.xml"/></Relationships>
</file>

<file path=ppt/slides/_rels/slide17.xml.rels><?xml version="1.0" encoding="UTF-8" standalone="yes"?>
<Relationships xmlns="http://schemas.openxmlformats.org/package/2006/relationships"><Relationship Id="rId3" Type="http://schemas.openxmlformats.org/officeDocument/2006/relationships/hyperlink" Target="http://www.dhruvconsultancy.in/" TargetMode="External"/><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hyperlink" Target="http://www.dhruvconsultancy.in/" TargetMode="External"/><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hyperlink" Target="http://www.dhruvconsultancy.in/" TargetMode="External"/><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hyperlink" Target="http://www.dhruvconsultancy.in/" TargetMode="External"/><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8" Type="http://schemas.openxmlformats.org/officeDocument/2006/relationships/hyperlink" Target="http://www.dhruvconsultancy.in/" TargetMode="External"/><Relationship Id="rId3" Type="http://schemas.openxmlformats.org/officeDocument/2006/relationships/image" Target="../media/image2.png"/><Relationship Id="rId7" Type="http://schemas.openxmlformats.org/officeDocument/2006/relationships/hyperlink" Target="mailto:company.secretary@xtglobal.com" TargetMode="External"/><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hyperlink" Target="mailto:cs@dhruvconsultancy.in" TargetMode="External"/><Relationship Id="rId5" Type="http://schemas.openxmlformats.org/officeDocument/2006/relationships/hyperlink" Target="http://www.rikcapital.in/" TargetMode="External"/><Relationship Id="rId10" Type="http://schemas.openxmlformats.org/officeDocument/2006/relationships/image" Target="../media/image16.png"/><Relationship Id="rId4" Type="http://schemas.openxmlformats.org/officeDocument/2006/relationships/hyperlink" Target="mailto:ritesh.singh@rikcapital.in" TargetMode="External"/><Relationship Id="rId9" Type="http://schemas.openxmlformats.org/officeDocument/2006/relationships/image" Target="../media/image1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D19271-6213-ED56-2D4E-3B3B035CB03F}"/>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EA17F85F-9FA0-0AE2-522B-D4DF1C0024B2}"/>
              </a:ext>
            </a:extLst>
          </p:cNvPr>
          <p:cNvPicPr>
            <a:picLocks noChangeAspect="1"/>
          </p:cNvPicPr>
          <p:nvPr/>
        </p:nvPicPr>
        <p:blipFill>
          <a:blip r:embed="rId2">
            <a:alphaModFix amt="85000"/>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7" name="Rectangle 6">
            <a:extLst>
              <a:ext uri="{FF2B5EF4-FFF2-40B4-BE49-F238E27FC236}">
                <a16:creationId xmlns:a16="http://schemas.microsoft.com/office/drawing/2014/main" id="{FBADFAD2-13DC-E04F-8DCB-F16A7767D37F}"/>
              </a:ext>
            </a:extLst>
          </p:cNvPr>
          <p:cNvSpPr/>
          <p:nvPr/>
        </p:nvSpPr>
        <p:spPr>
          <a:xfrm>
            <a:off x="0" y="5597236"/>
            <a:ext cx="11201399" cy="1260764"/>
          </a:xfrm>
          <a:prstGeom prst="rect">
            <a:avLst/>
          </a:prstGeom>
          <a:solidFill>
            <a:schemeClr val="bg1">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3" name="Picture 2">
            <a:extLst>
              <a:ext uri="{FF2B5EF4-FFF2-40B4-BE49-F238E27FC236}">
                <a16:creationId xmlns:a16="http://schemas.microsoft.com/office/drawing/2014/main" id="{863776C6-EBE0-ADB8-EE4E-F5C67FC3C8EB}"/>
              </a:ext>
            </a:extLst>
          </p:cNvPr>
          <p:cNvPicPr>
            <a:picLocks noChangeAspect="1"/>
          </p:cNvPicPr>
          <p:nvPr/>
        </p:nvPicPr>
        <p:blipFill>
          <a:blip r:embed="rId3">
            <a:extLst>
              <a:ext uri="{28A0092B-C50C-407E-A947-70E740481C1C}">
                <a14:useLocalDpi xmlns:a14="http://schemas.microsoft.com/office/drawing/2010/main" val="0"/>
              </a:ext>
            </a:extLst>
          </a:blip>
          <a:srcRect l="5330" r="5330"/>
          <a:stretch/>
        </p:blipFill>
        <p:spPr>
          <a:xfrm>
            <a:off x="3576000" y="557413"/>
            <a:ext cx="5040000" cy="1800000"/>
          </a:xfrm>
          <a:prstGeom prst="rect">
            <a:avLst/>
          </a:prstGeom>
        </p:spPr>
      </p:pic>
      <p:sp>
        <p:nvSpPr>
          <p:cNvPr id="6" name="TextBox 5">
            <a:extLst>
              <a:ext uri="{FF2B5EF4-FFF2-40B4-BE49-F238E27FC236}">
                <a16:creationId xmlns:a16="http://schemas.microsoft.com/office/drawing/2014/main" id="{9A3795F1-D043-2BAA-B948-13B91576FF69}"/>
              </a:ext>
            </a:extLst>
          </p:cNvPr>
          <p:cNvSpPr txBox="1"/>
          <p:nvPr/>
        </p:nvSpPr>
        <p:spPr>
          <a:xfrm>
            <a:off x="3396239" y="5835203"/>
            <a:ext cx="5400675" cy="784830"/>
          </a:xfrm>
          <a:prstGeom prst="rect">
            <a:avLst/>
          </a:prstGeom>
          <a:noFill/>
        </p:spPr>
        <p:txBody>
          <a:bodyPr wrap="square" rtlCol="0">
            <a:spAutoFit/>
          </a:bodyPr>
          <a:lstStyle/>
          <a:p>
            <a:pPr algn="ctr"/>
            <a:r>
              <a:rPr lang="en-US" sz="2500" b="1" dirty="0">
                <a:latin typeface="Verdana" panose="020B0604030504040204" pitchFamily="34" charset="0"/>
                <a:ea typeface="Verdana" panose="020B0604030504040204" pitchFamily="34" charset="0"/>
              </a:rPr>
              <a:t>Earnings Presentation</a:t>
            </a:r>
          </a:p>
          <a:p>
            <a:pPr algn="ctr"/>
            <a:r>
              <a:rPr lang="en-US" sz="2000" b="1" dirty="0">
                <a:latin typeface="Verdana" panose="020B0604030504040204" pitchFamily="34" charset="0"/>
                <a:ea typeface="Verdana" panose="020B0604030504040204" pitchFamily="34" charset="0"/>
              </a:rPr>
              <a:t>Q1 FY26</a:t>
            </a:r>
            <a:endParaRPr lang="en-IN" sz="2000" b="1" dirty="0">
              <a:latin typeface="Verdana" panose="020B0604030504040204" pitchFamily="34" charset="0"/>
              <a:ea typeface="Verdana" panose="020B0604030504040204" pitchFamily="34" charset="0"/>
            </a:endParaRPr>
          </a:p>
        </p:txBody>
      </p:sp>
      <p:sp>
        <p:nvSpPr>
          <p:cNvPr id="8" name="Rectangle 7">
            <a:extLst>
              <a:ext uri="{FF2B5EF4-FFF2-40B4-BE49-F238E27FC236}">
                <a16:creationId xmlns:a16="http://schemas.microsoft.com/office/drawing/2014/main" id="{6BBAF3A0-2CE1-58B8-277A-2C5C31933E5E}"/>
              </a:ext>
            </a:extLst>
          </p:cNvPr>
          <p:cNvSpPr/>
          <p:nvPr/>
        </p:nvSpPr>
        <p:spPr>
          <a:xfrm>
            <a:off x="10427855" y="5597236"/>
            <a:ext cx="1764145" cy="1260764"/>
          </a:xfrm>
          <a:prstGeom prst="rect">
            <a:avLst/>
          </a:prstGeom>
          <a:solidFill>
            <a:srgbClr val="FFE04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500" b="1" dirty="0">
                <a:solidFill>
                  <a:schemeClr val="tx1"/>
                </a:solidFill>
                <a:latin typeface="Verdana" panose="020B0604030504040204" pitchFamily="34" charset="0"/>
                <a:ea typeface="Verdana" panose="020B0604030504040204" pitchFamily="34" charset="0"/>
              </a:rPr>
              <a:t>BSE:</a:t>
            </a:r>
            <a:r>
              <a:rPr lang="en-US" sz="1500" b="1" dirty="0">
                <a:solidFill>
                  <a:schemeClr val="bg1"/>
                </a:solidFill>
                <a:latin typeface="Verdana" panose="020B0604030504040204" pitchFamily="34" charset="0"/>
                <a:ea typeface="Verdana" panose="020B0604030504040204" pitchFamily="34" charset="0"/>
              </a:rPr>
              <a:t> 541302 </a:t>
            </a:r>
          </a:p>
          <a:p>
            <a:r>
              <a:rPr lang="en-US" sz="1500" b="1" dirty="0">
                <a:solidFill>
                  <a:schemeClr val="tx1"/>
                </a:solidFill>
                <a:latin typeface="Verdana" panose="020B0604030504040204" pitchFamily="34" charset="0"/>
                <a:ea typeface="Verdana" panose="020B0604030504040204" pitchFamily="34" charset="0"/>
              </a:rPr>
              <a:t>NSE:</a:t>
            </a:r>
            <a:r>
              <a:rPr lang="en-US" sz="1500" b="1" dirty="0">
                <a:solidFill>
                  <a:schemeClr val="bg1"/>
                </a:solidFill>
                <a:latin typeface="Verdana" panose="020B0604030504040204" pitchFamily="34" charset="0"/>
                <a:ea typeface="Verdana" panose="020B0604030504040204" pitchFamily="34" charset="0"/>
              </a:rPr>
              <a:t> DHRUV</a:t>
            </a:r>
            <a:endParaRPr lang="en-IN" sz="1500" b="1" dirty="0">
              <a:solidFill>
                <a:schemeClr val="bg1"/>
              </a:solidFill>
              <a:latin typeface="Verdana" panose="020B0604030504040204" pitchFamily="34" charset="0"/>
              <a:ea typeface="Verdana" panose="020B0604030504040204" pitchFamily="34" charset="0"/>
            </a:endParaRPr>
          </a:p>
        </p:txBody>
      </p:sp>
      <p:sp>
        <p:nvSpPr>
          <p:cNvPr id="2" name="Slide Number Placeholder 1">
            <a:extLst>
              <a:ext uri="{FF2B5EF4-FFF2-40B4-BE49-F238E27FC236}">
                <a16:creationId xmlns:a16="http://schemas.microsoft.com/office/drawing/2014/main" id="{D7BFDD38-595C-0E0F-E446-93584AC880AD}"/>
              </a:ext>
            </a:extLst>
          </p:cNvPr>
          <p:cNvSpPr>
            <a:spLocks noGrp="1"/>
          </p:cNvSpPr>
          <p:nvPr>
            <p:ph type="sldNum" sz="quarter" idx="12"/>
          </p:nvPr>
        </p:nvSpPr>
        <p:spPr/>
        <p:txBody>
          <a:bodyPr/>
          <a:lstStyle/>
          <a:p>
            <a:fld id="{8A4713F9-997F-4880-B255-BE372FECF281}" type="slidenum">
              <a:rPr lang="en-IN" smtClean="0"/>
              <a:t>1</a:t>
            </a:fld>
            <a:endParaRPr lang="en-IN"/>
          </a:p>
        </p:txBody>
      </p:sp>
      <p:sp>
        <p:nvSpPr>
          <p:cNvPr id="9" name="Rectangle 8">
            <a:extLst>
              <a:ext uri="{FF2B5EF4-FFF2-40B4-BE49-F238E27FC236}">
                <a16:creationId xmlns:a16="http://schemas.microsoft.com/office/drawing/2014/main" id="{D4155390-A440-1523-FF71-FFA200DE1069}"/>
              </a:ext>
            </a:extLst>
          </p:cNvPr>
          <p:cNvSpPr/>
          <p:nvPr/>
        </p:nvSpPr>
        <p:spPr>
          <a:xfrm>
            <a:off x="12699" y="4880369"/>
            <a:ext cx="12191999" cy="540000"/>
          </a:xfrm>
          <a:prstGeom prst="rect">
            <a:avLst/>
          </a:prstGeom>
          <a:solidFill>
            <a:srgbClr val="9B34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750" b="1" dirty="0">
                <a:solidFill>
                  <a:schemeClr val="bg1"/>
                </a:solidFill>
                <a:latin typeface="Verdana" panose="020B0604030504040204" pitchFamily="34" charset="0"/>
                <a:ea typeface="Verdana" panose="020B0604030504040204" pitchFamily="34" charset="0"/>
                <a:cs typeface="Arial" panose="020B0604020202020204" pitchFamily="34" charset="0"/>
              </a:rPr>
              <a:t>Expanding Horizons, Accelerating Growth</a:t>
            </a:r>
          </a:p>
        </p:txBody>
      </p:sp>
    </p:spTree>
    <p:extLst>
      <p:ext uri="{BB962C8B-B14F-4D97-AF65-F5344CB8AC3E}">
        <p14:creationId xmlns:p14="http://schemas.microsoft.com/office/powerpoint/2010/main" val="30961180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4E823EC-6597-4069-E903-F3C86F7BFFE8}"/>
              </a:ext>
            </a:extLst>
          </p:cNvPr>
          <p:cNvSpPr/>
          <p:nvPr/>
        </p:nvSpPr>
        <p:spPr>
          <a:xfrm>
            <a:off x="11896326" y="0"/>
            <a:ext cx="295673" cy="6858000"/>
          </a:xfrm>
          <a:prstGeom prst="rect">
            <a:avLst/>
          </a:prstGeom>
          <a:solidFill>
            <a:srgbClr val="FFE04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3" name="Picture 2">
            <a:extLst>
              <a:ext uri="{FF2B5EF4-FFF2-40B4-BE49-F238E27FC236}">
                <a16:creationId xmlns:a16="http://schemas.microsoft.com/office/drawing/2014/main" id="{728D98DD-48DA-A250-D306-D9983FA91BBD}"/>
              </a:ext>
            </a:extLst>
          </p:cNvPr>
          <p:cNvPicPr>
            <a:picLocks noChangeAspect="1"/>
          </p:cNvPicPr>
          <p:nvPr/>
        </p:nvPicPr>
        <p:blipFill rotWithShape="1">
          <a:blip r:embed="rId2">
            <a:extLst>
              <a:ext uri="{28A0092B-C50C-407E-A947-70E740481C1C}">
                <a14:useLocalDpi xmlns:a14="http://schemas.microsoft.com/office/drawing/2010/main" val="0"/>
              </a:ext>
            </a:extLst>
          </a:blip>
          <a:srcRect r="67500"/>
          <a:stretch/>
        </p:blipFill>
        <p:spPr>
          <a:xfrm>
            <a:off x="130514" y="73332"/>
            <a:ext cx="684000" cy="751648"/>
          </a:xfrm>
          <a:prstGeom prst="rect">
            <a:avLst/>
          </a:prstGeom>
        </p:spPr>
      </p:pic>
      <p:cxnSp>
        <p:nvCxnSpPr>
          <p:cNvPr id="16" name="Straight Connector 15">
            <a:extLst>
              <a:ext uri="{FF2B5EF4-FFF2-40B4-BE49-F238E27FC236}">
                <a16:creationId xmlns:a16="http://schemas.microsoft.com/office/drawing/2014/main" id="{F9E353B0-B7C4-3429-9CF9-C39F888A46E0}"/>
              </a:ext>
            </a:extLst>
          </p:cNvPr>
          <p:cNvCxnSpPr>
            <a:cxnSpLocks/>
          </p:cNvCxnSpPr>
          <p:nvPr/>
        </p:nvCxnSpPr>
        <p:spPr>
          <a:xfrm flipV="1">
            <a:off x="0" y="886541"/>
            <a:ext cx="11815562" cy="18334"/>
          </a:xfrm>
          <a:prstGeom prst="line">
            <a:avLst/>
          </a:prstGeom>
          <a:ln w="25400">
            <a:solidFill>
              <a:srgbClr val="9B3421"/>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494ECB63-7040-B9C9-3F2B-F414CC18A10E}"/>
              </a:ext>
            </a:extLst>
          </p:cNvPr>
          <p:cNvSpPr txBox="1"/>
          <p:nvPr/>
        </p:nvSpPr>
        <p:spPr>
          <a:xfrm>
            <a:off x="1060736" y="210629"/>
            <a:ext cx="5400675" cy="477054"/>
          </a:xfrm>
          <a:prstGeom prst="rect">
            <a:avLst/>
          </a:prstGeom>
          <a:noFill/>
        </p:spPr>
        <p:txBody>
          <a:bodyPr wrap="square" rtlCol="0">
            <a:spAutoFit/>
          </a:bodyPr>
          <a:lstStyle/>
          <a:p>
            <a:r>
              <a:rPr lang="en-US" sz="2500" b="1" dirty="0">
                <a:latin typeface="Verdana" panose="020B0604030504040204" pitchFamily="34" charset="0"/>
                <a:ea typeface="Verdana" panose="020B0604030504040204" pitchFamily="34" charset="0"/>
              </a:rPr>
              <a:t>Safe Harbor</a:t>
            </a:r>
            <a:endParaRPr lang="en-IN" sz="2500" b="1" dirty="0">
              <a:latin typeface="Verdana" panose="020B0604030504040204" pitchFamily="34" charset="0"/>
              <a:ea typeface="Verdana" panose="020B0604030504040204" pitchFamily="34" charset="0"/>
            </a:endParaRPr>
          </a:p>
        </p:txBody>
      </p:sp>
      <p:sp>
        <p:nvSpPr>
          <p:cNvPr id="5" name="TextBox 5">
            <a:extLst>
              <a:ext uri="{FF2B5EF4-FFF2-40B4-BE49-F238E27FC236}">
                <a16:creationId xmlns:a16="http://schemas.microsoft.com/office/drawing/2014/main" id="{BF3EDC91-AC7E-A5E9-4C43-06D6D9C45B4D}"/>
              </a:ext>
            </a:extLst>
          </p:cNvPr>
          <p:cNvSpPr/>
          <p:nvPr/>
        </p:nvSpPr>
        <p:spPr>
          <a:xfrm>
            <a:off x="696000" y="1179000"/>
            <a:ext cx="10800000" cy="4500000"/>
          </a:xfrm>
          <a:prstGeom prst="rect">
            <a:avLst/>
          </a:prstGeom>
          <a:noFill/>
          <a:ln w="0">
            <a:noFill/>
          </a:ln>
        </p:spPr>
        <p:style>
          <a:lnRef idx="0">
            <a:scrgbClr r="0" g="0" b="0"/>
          </a:lnRef>
          <a:fillRef idx="0">
            <a:scrgbClr r="0" g="0" b="0"/>
          </a:fillRef>
          <a:effectRef idx="0">
            <a:scrgbClr r="0" g="0" b="0"/>
          </a:effectRef>
          <a:fontRef idx="minor"/>
        </p:style>
        <p:txBody>
          <a:bodyPr wrap="square" lIns="90000" tIns="45001" rIns="90000" bIns="45001" anchor="ctr">
            <a:spAutoFit/>
          </a:bodyPr>
          <a:lstStyle/>
          <a:p>
            <a:pPr algn="just">
              <a:spcBef>
                <a:spcPts val="601"/>
              </a:spcBef>
              <a:spcAft>
                <a:spcPts val="601"/>
              </a:spcAft>
            </a:pPr>
            <a:r>
              <a:rPr lang="en-US" sz="1250" spc="-12" dirty="0">
                <a:solidFill>
                  <a:srgbClr val="000000"/>
                </a:solidFill>
                <a:latin typeface="Verdana" panose="020B0604030504040204" pitchFamily="34" charset="0"/>
                <a:ea typeface="Verdana" panose="020B0604030504040204" pitchFamily="34" charset="0"/>
                <a:cs typeface="Segoe UI" panose="020B0502040204020203" pitchFamily="34" charset="0"/>
              </a:rPr>
              <a:t>This presentation has </a:t>
            </a:r>
            <a:r>
              <a:rPr lang="en-US" sz="1250" spc="-7" dirty="0">
                <a:solidFill>
                  <a:srgbClr val="000000"/>
                </a:solidFill>
                <a:latin typeface="Verdana" panose="020B0604030504040204" pitchFamily="34" charset="0"/>
                <a:ea typeface="Verdana" panose="020B0604030504040204" pitchFamily="34" charset="0"/>
                <a:cs typeface="Segoe UI" panose="020B0502040204020203" pitchFamily="34" charset="0"/>
              </a:rPr>
              <a:t>been </a:t>
            </a:r>
            <a:r>
              <a:rPr lang="en-US" sz="1250" spc="-12" dirty="0">
                <a:solidFill>
                  <a:srgbClr val="000000"/>
                </a:solidFill>
                <a:latin typeface="Verdana" panose="020B0604030504040204" pitchFamily="34" charset="0"/>
                <a:ea typeface="Verdana" panose="020B0604030504040204" pitchFamily="34" charset="0"/>
                <a:cs typeface="Segoe UI" panose="020B0502040204020203" pitchFamily="34" charset="0"/>
              </a:rPr>
              <a:t>prepared </a:t>
            </a:r>
            <a:r>
              <a:rPr lang="en-US" sz="1250" spc="-15" dirty="0">
                <a:solidFill>
                  <a:srgbClr val="000000"/>
                </a:solidFill>
                <a:latin typeface="Verdana" panose="020B0604030504040204" pitchFamily="34" charset="0"/>
                <a:ea typeface="Verdana" panose="020B0604030504040204" pitchFamily="34" charset="0"/>
                <a:cs typeface="Segoe UI" panose="020B0502040204020203" pitchFamily="34" charset="0"/>
              </a:rPr>
              <a:t>by </a:t>
            </a:r>
            <a:r>
              <a:rPr lang="en-US" sz="1250" spc="-7" dirty="0">
                <a:solidFill>
                  <a:srgbClr val="000000"/>
                </a:solidFill>
                <a:latin typeface="Verdana" panose="020B0604030504040204" pitchFamily="34" charset="0"/>
                <a:ea typeface="Verdana" panose="020B0604030504040204" pitchFamily="34" charset="0"/>
                <a:cs typeface="Segoe UI" panose="020B0502040204020203" pitchFamily="34" charset="0"/>
              </a:rPr>
              <a:t>Dhruv Consultancy Services Limited </a:t>
            </a:r>
            <a:r>
              <a:rPr lang="en-US" sz="1250" spc="-12" dirty="0">
                <a:solidFill>
                  <a:srgbClr val="000000"/>
                </a:solidFill>
                <a:latin typeface="Verdana" panose="020B0604030504040204" pitchFamily="34" charset="0"/>
                <a:ea typeface="Verdana" panose="020B0604030504040204" pitchFamily="34" charset="0"/>
                <a:cs typeface="Segoe UI" panose="020B0502040204020203" pitchFamily="34" charset="0"/>
              </a:rPr>
              <a:t>(“Company") </a:t>
            </a:r>
            <a:r>
              <a:rPr lang="en-US" sz="1250" spc="-7" dirty="0">
                <a:solidFill>
                  <a:srgbClr val="000000"/>
                </a:solidFill>
                <a:latin typeface="Verdana" panose="020B0604030504040204" pitchFamily="34" charset="0"/>
                <a:ea typeface="Verdana" panose="020B0604030504040204" pitchFamily="34" charset="0"/>
                <a:cs typeface="Segoe UI" panose="020B0502040204020203" pitchFamily="34" charset="0"/>
              </a:rPr>
              <a:t>solely </a:t>
            </a:r>
            <a:r>
              <a:rPr lang="en-US" sz="1250" spc="-12" dirty="0">
                <a:solidFill>
                  <a:srgbClr val="000000"/>
                </a:solidFill>
                <a:latin typeface="Verdana" panose="020B0604030504040204" pitchFamily="34" charset="0"/>
                <a:ea typeface="Verdana" panose="020B0604030504040204" pitchFamily="34" charset="0"/>
                <a:cs typeface="Segoe UI" panose="020B0502040204020203" pitchFamily="34" charset="0"/>
              </a:rPr>
              <a:t>for information </a:t>
            </a:r>
            <a:r>
              <a:rPr lang="en-US" sz="1250" spc="-7" dirty="0">
                <a:solidFill>
                  <a:srgbClr val="000000"/>
                </a:solidFill>
                <a:latin typeface="Verdana" panose="020B0604030504040204" pitchFamily="34" charset="0"/>
                <a:ea typeface="Verdana" panose="020B0604030504040204" pitchFamily="34" charset="0"/>
                <a:cs typeface="Segoe UI" panose="020B0502040204020203" pitchFamily="34" charset="0"/>
              </a:rPr>
              <a:t>purposes without any </a:t>
            </a:r>
            <a:r>
              <a:rPr lang="en-US" sz="1250" spc="-15" dirty="0">
                <a:solidFill>
                  <a:srgbClr val="000000"/>
                </a:solidFill>
                <a:latin typeface="Verdana" panose="020B0604030504040204" pitchFamily="34" charset="0"/>
                <a:ea typeface="Verdana" panose="020B0604030504040204" pitchFamily="34" charset="0"/>
                <a:cs typeface="Segoe UI" panose="020B0502040204020203" pitchFamily="34" charset="0"/>
              </a:rPr>
              <a:t>regard </a:t>
            </a:r>
            <a:r>
              <a:rPr lang="en-US" sz="1250" spc="-26" dirty="0">
                <a:solidFill>
                  <a:srgbClr val="000000"/>
                </a:solidFill>
                <a:latin typeface="Verdana" panose="020B0604030504040204" pitchFamily="34" charset="0"/>
                <a:ea typeface="Verdana" panose="020B0604030504040204" pitchFamily="34" charset="0"/>
                <a:cs typeface="Segoe UI" panose="020B0502040204020203" pitchFamily="34" charset="0"/>
              </a:rPr>
              <a:t>to </a:t>
            </a:r>
            <a:r>
              <a:rPr lang="en-US" sz="1250" spc="-7" dirty="0">
                <a:solidFill>
                  <a:srgbClr val="000000"/>
                </a:solidFill>
                <a:latin typeface="Verdana" panose="020B0604030504040204" pitchFamily="34" charset="0"/>
                <a:ea typeface="Verdana" panose="020B0604030504040204" pitchFamily="34" charset="0"/>
                <a:cs typeface="Segoe UI" panose="020B0502040204020203" pitchFamily="34" charset="0"/>
              </a:rPr>
              <a:t>any specific objectives,  financial situation, or informational need of </a:t>
            </a:r>
            <a:r>
              <a:rPr lang="en-US" sz="1250" spc="-21" dirty="0">
                <a:solidFill>
                  <a:srgbClr val="000000"/>
                </a:solidFill>
                <a:latin typeface="Verdana" panose="020B0604030504040204" pitchFamily="34" charset="0"/>
                <a:ea typeface="Verdana" panose="020B0604030504040204" pitchFamily="34" charset="0"/>
                <a:cs typeface="Segoe UI" panose="020B0502040204020203" pitchFamily="34" charset="0"/>
              </a:rPr>
              <a:t>any </a:t>
            </a:r>
            <a:r>
              <a:rPr lang="en-US" sz="1250" spc="-7" dirty="0">
                <a:solidFill>
                  <a:srgbClr val="000000"/>
                </a:solidFill>
                <a:latin typeface="Verdana" panose="020B0604030504040204" pitchFamily="34" charset="0"/>
                <a:ea typeface="Verdana" panose="020B0604030504040204" pitchFamily="34" charset="0"/>
                <a:cs typeface="Segoe UI" panose="020B0502040204020203" pitchFamily="34" charset="0"/>
              </a:rPr>
              <a:t>particular </a:t>
            </a:r>
            <a:r>
              <a:rPr lang="en-US" sz="1250" spc="-12" dirty="0">
                <a:solidFill>
                  <a:srgbClr val="000000"/>
                </a:solidFill>
                <a:latin typeface="Verdana" panose="020B0604030504040204" pitchFamily="34" charset="0"/>
                <a:ea typeface="Verdana" panose="020B0604030504040204" pitchFamily="34" charset="0"/>
                <a:cs typeface="Segoe UI" panose="020B0502040204020203" pitchFamily="34" charset="0"/>
              </a:rPr>
              <a:t>person. </a:t>
            </a:r>
            <a:r>
              <a:rPr lang="en-US" sz="1250" spc="-1" dirty="0">
                <a:solidFill>
                  <a:srgbClr val="000000"/>
                </a:solidFill>
                <a:latin typeface="Verdana" panose="020B0604030504040204" pitchFamily="34" charset="0"/>
                <a:ea typeface="Verdana" panose="020B0604030504040204" pitchFamily="34" charset="0"/>
                <a:cs typeface="Segoe UI" panose="020B0502040204020203" pitchFamily="34" charset="0"/>
              </a:rPr>
              <a:t>This </a:t>
            </a:r>
            <a:r>
              <a:rPr lang="en-US" sz="1250" spc="-12" dirty="0">
                <a:solidFill>
                  <a:srgbClr val="000000"/>
                </a:solidFill>
                <a:latin typeface="Verdana" panose="020B0604030504040204" pitchFamily="34" charset="0"/>
                <a:ea typeface="Verdana" panose="020B0604030504040204" pitchFamily="34" charset="0"/>
                <a:cs typeface="Segoe UI" panose="020B0502040204020203" pitchFamily="34" charset="0"/>
              </a:rPr>
              <a:t>presentation </a:t>
            </a:r>
            <a:r>
              <a:rPr lang="en-US" sz="1250" spc="-15" dirty="0">
                <a:solidFill>
                  <a:srgbClr val="000000"/>
                </a:solidFill>
                <a:latin typeface="Verdana" panose="020B0604030504040204" pitchFamily="34" charset="0"/>
                <a:ea typeface="Verdana" panose="020B0604030504040204" pitchFamily="34" charset="0"/>
                <a:cs typeface="Segoe UI" panose="020B0502040204020203" pitchFamily="34" charset="0"/>
              </a:rPr>
              <a:t>may </a:t>
            </a:r>
            <a:r>
              <a:rPr lang="en-US" sz="1250" spc="-1" dirty="0">
                <a:solidFill>
                  <a:srgbClr val="000000"/>
                </a:solidFill>
                <a:latin typeface="Verdana" panose="020B0604030504040204" pitchFamily="34" charset="0"/>
                <a:ea typeface="Verdana" panose="020B0604030504040204" pitchFamily="34" charset="0"/>
                <a:cs typeface="Segoe UI" panose="020B0502040204020203" pitchFamily="34" charset="0"/>
              </a:rPr>
              <a:t>not </a:t>
            </a:r>
            <a:r>
              <a:rPr lang="en-US" sz="1250" spc="-15" dirty="0">
                <a:solidFill>
                  <a:srgbClr val="000000"/>
                </a:solidFill>
                <a:latin typeface="Verdana" panose="020B0604030504040204" pitchFamily="34" charset="0"/>
                <a:ea typeface="Verdana" panose="020B0604030504040204" pitchFamily="34" charset="0"/>
                <a:cs typeface="Segoe UI" panose="020B0502040204020203" pitchFamily="34" charset="0"/>
              </a:rPr>
              <a:t>be </a:t>
            </a:r>
            <a:r>
              <a:rPr lang="en-US" sz="1250" spc="-1" dirty="0">
                <a:solidFill>
                  <a:srgbClr val="000000"/>
                </a:solidFill>
                <a:latin typeface="Verdana" panose="020B0604030504040204" pitchFamily="34" charset="0"/>
                <a:ea typeface="Verdana" panose="020B0604030504040204" pitchFamily="34" charset="0"/>
                <a:cs typeface="Segoe UI" panose="020B0502040204020203" pitchFamily="34" charset="0"/>
              </a:rPr>
              <a:t>copied, </a:t>
            </a:r>
            <a:r>
              <a:rPr lang="en-US" sz="1250" spc="-7" dirty="0">
                <a:solidFill>
                  <a:srgbClr val="000000"/>
                </a:solidFill>
                <a:latin typeface="Verdana" panose="020B0604030504040204" pitchFamily="34" charset="0"/>
                <a:ea typeface="Verdana" panose="020B0604030504040204" pitchFamily="34" charset="0"/>
                <a:cs typeface="Segoe UI" panose="020B0502040204020203" pitchFamily="34" charset="0"/>
              </a:rPr>
              <a:t>distributed, or disseminated, directly or </a:t>
            </a:r>
            <a:r>
              <a:rPr lang="en-US" sz="1250" spc="-15" dirty="0">
                <a:solidFill>
                  <a:srgbClr val="000000"/>
                </a:solidFill>
                <a:latin typeface="Verdana" panose="020B0604030504040204" pitchFamily="34" charset="0"/>
                <a:ea typeface="Verdana" panose="020B0604030504040204" pitchFamily="34" charset="0"/>
                <a:cs typeface="Segoe UI" panose="020B0502040204020203" pitchFamily="34" charset="0"/>
              </a:rPr>
              <a:t>indirectly, </a:t>
            </a:r>
            <a:r>
              <a:rPr lang="en-US" sz="1250" spc="9" dirty="0">
                <a:solidFill>
                  <a:srgbClr val="000000"/>
                </a:solidFill>
                <a:latin typeface="Verdana" panose="020B0604030504040204" pitchFamily="34" charset="0"/>
                <a:ea typeface="Verdana" panose="020B0604030504040204" pitchFamily="34" charset="0"/>
                <a:cs typeface="Segoe UI" panose="020B0502040204020203" pitchFamily="34" charset="0"/>
              </a:rPr>
              <a:t>in </a:t>
            </a:r>
            <a:r>
              <a:rPr lang="en-US" sz="1250" spc="-15" dirty="0">
                <a:solidFill>
                  <a:srgbClr val="000000"/>
                </a:solidFill>
                <a:latin typeface="Verdana" panose="020B0604030504040204" pitchFamily="34" charset="0"/>
                <a:ea typeface="Verdana" panose="020B0604030504040204" pitchFamily="34" charset="0"/>
                <a:cs typeface="Segoe UI" panose="020B0502040204020203" pitchFamily="34" charset="0"/>
              </a:rPr>
              <a:t>any </a:t>
            </a:r>
            <a:r>
              <a:rPr lang="en-US" sz="1250" spc="-26" dirty="0">
                <a:solidFill>
                  <a:srgbClr val="000000"/>
                </a:solidFill>
                <a:latin typeface="Verdana" panose="020B0604030504040204" pitchFamily="34" charset="0"/>
                <a:ea typeface="Verdana" panose="020B0604030504040204" pitchFamily="34" charset="0"/>
                <a:cs typeface="Segoe UI" panose="020B0502040204020203" pitchFamily="34" charset="0"/>
              </a:rPr>
              <a:t>manner. </a:t>
            </a:r>
            <a:r>
              <a:rPr lang="en-US" sz="1250" spc="-15" dirty="0">
                <a:solidFill>
                  <a:srgbClr val="000000"/>
                </a:solidFill>
                <a:latin typeface="Verdana" panose="020B0604030504040204" pitchFamily="34" charset="0"/>
                <a:ea typeface="Verdana" panose="020B0604030504040204" pitchFamily="34" charset="0"/>
                <a:cs typeface="Segoe UI" panose="020B0502040204020203" pitchFamily="34" charset="0"/>
              </a:rPr>
              <a:t>Failure </a:t>
            </a:r>
            <a:r>
              <a:rPr lang="en-US" sz="1250" spc="-21" dirty="0">
                <a:solidFill>
                  <a:srgbClr val="000000"/>
                </a:solidFill>
                <a:latin typeface="Verdana" panose="020B0604030504040204" pitchFamily="34" charset="0"/>
                <a:ea typeface="Verdana" panose="020B0604030504040204" pitchFamily="34" charset="0"/>
                <a:cs typeface="Segoe UI" panose="020B0502040204020203" pitchFamily="34" charset="0"/>
              </a:rPr>
              <a:t>to </a:t>
            </a:r>
            <a:r>
              <a:rPr lang="en-US" sz="1250" spc="-7" dirty="0">
                <a:solidFill>
                  <a:srgbClr val="000000"/>
                </a:solidFill>
                <a:latin typeface="Verdana" panose="020B0604030504040204" pitchFamily="34" charset="0"/>
                <a:ea typeface="Verdana" panose="020B0604030504040204" pitchFamily="34" charset="0"/>
                <a:cs typeface="Segoe UI" panose="020B0502040204020203" pitchFamily="34" charset="0"/>
              </a:rPr>
              <a:t>comply </a:t>
            </a:r>
            <a:r>
              <a:rPr lang="en-US" sz="1250" spc="-1" dirty="0">
                <a:solidFill>
                  <a:srgbClr val="000000"/>
                </a:solidFill>
                <a:latin typeface="Verdana" panose="020B0604030504040204" pitchFamily="34" charset="0"/>
                <a:ea typeface="Verdana" panose="020B0604030504040204" pitchFamily="34" charset="0"/>
                <a:cs typeface="Segoe UI" panose="020B0502040204020203" pitchFamily="34" charset="0"/>
              </a:rPr>
              <a:t>with </a:t>
            </a:r>
            <a:r>
              <a:rPr lang="en-US" sz="1250" spc="-12" dirty="0">
                <a:solidFill>
                  <a:srgbClr val="000000"/>
                </a:solidFill>
                <a:latin typeface="Verdana" panose="020B0604030504040204" pitchFamily="34" charset="0"/>
                <a:ea typeface="Verdana" panose="020B0604030504040204" pitchFamily="34" charset="0"/>
                <a:cs typeface="Segoe UI" panose="020B0502040204020203" pitchFamily="34" charset="0"/>
              </a:rPr>
              <a:t>this directive </a:t>
            </a:r>
            <a:r>
              <a:rPr lang="en-US" sz="1250" spc="-7" dirty="0">
                <a:solidFill>
                  <a:srgbClr val="000000"/>
                </a:solidFill>
                <a:latin typeface="Verdana" panose="020B0604030504040204" pitchFamily="34" charset="0"/>
                <a:ea typeface="Verdana" panose="020B0604030504040204" pitchFamily="34" charset="0"/>
                <a:cs typeface="Segoe UI" panose="020B0502040204020203" pitchFamily="34" charset="0"/>
              </a:rPr>
              <a:t>may result </a:t>
            </a:r>
            <a:r>
              <a:rPr lang="en-US" sz="1250" spc="4" dirty="0">
                <a:solidFill>
                  <a:srgbClr val="000000"/>
                </a:solidFill>
                <a:latin typeface="Verdana" panose="020B0604030504040204" pitchFamily="34" charset="0"/>
                <a:ea typeface="Verdana" panose="020B0604030504040204" pitchFamily="34" charset="0"/>
                <a:cs typeface="Segoe UI" panose="020B0502040204020203" pitchFamily="34" charset="0"/>
              </a:rPr>
              <a:t>in </a:t>
            </a:r>
            <a:r>
              <a:rPr lang="en-US" sz="1250" spc="-7" dirty="0">
                <a:solidFill>
                  <a:srgbClr val="000000"/>
                </a:solidFill>
                <a:latin typeface="Verdana" panose="020B0604030504040204" pitchFamily="34" charset="0"/>
                <a:ea typeface="Verdana" panose="020B0604030504040204" pitchFamily="34" charset="0"/>
                <a:cs typeface="Segoe UI" panose="020B0502040204020203" pitchFamily="34" charset="0"/>
              </a:rPr>
              <a:t>a violation </a:t>
            </a:r>
            <a:r>
              <a:rPr lang="en-US" sz="1250" spc="-1" dirty="0">
                <a:solidFill>
                  <a:srgbClr val="000000"/>
                </a:solidFill>
                <a:latin typeface="Verdana" panose="020B0604030504040204" pitchFamily="34" charset="0"/>
                <a:ea typeface="Verdana" panose="020B0604030504040204" pitchFamily="34" charset="0"/>
                <a:cs typeface="Segoe UI" panose="020B0502040204020203" pitchFamily="34" charset="0"/>
              </a:rPr>
              <a:t>of </a:t>
            </a:r>
            <a:r>
              <a:rPr lang="en-US" sz="1250" spc="-7" dirty="0">
                <a:solidFill>
                  <a:srgbClr val="000000"/>
                </a:solidFill>
                <a:latin typeface="Verdana" panose="020B0604030504040204" pitchFamily="34" charset="0"/>
                <a:ea typeface="Verdana" panose="020B0604030504040204" pitchFamily="34" charset="0"/>
                <a:cs typeface="Segoe UI" panose="020B0502040204020203" pitchFamily="34" charset="0"/>
              </a:rPr>
              <a:t>the applicable </a:t>
            </a:r>
            <a:r>
              <a:rPr lang="en-US" sz="1250" spc="-12" dirty="0">
                <a:solidFill>
                  <a:srgbClr val="000000"/>
                </a:solidFill>
                <a:latin typeface="Verdana" panose="020B0604030504040204" pitchFamily="34" charset="0"/>
                <a:ea typeface="Verdana" panose="020B0604030504040204" pitchFamily="34" charset="0"/>
                <a:cs typeface="Segoe UI" panose="020B0502040204020203" pitchFamily="34" charset="0"/>
              </a:rPr>
              <a:t>laws </a:t>
            </a:r>
            <a:r>
              <a:rPr lang="en-US" sz="1250" spc="4" dirty="0">
                <a:solidFill>
                  <a:srgbClr val="000000"/>
                </a:solidFill>
                <a:latin typeface="Verdana" panose="020B0604030504040204" pitchFamily="34" charset="0"/>
                <a:ea typeface="Verdana" panose="020B0604030504040204" pitchFamily="34" charset="0"/>
                <a:cs typeface="Segoe UI" panose="020B0502040204020203" pitchFamily="34" charset="0"/>
              </a:rPr>
              <a:t>in </a:t>
            </a:r>
            <a:r>
              <a:rPr lang="en-US" sz="1250" spc="-7" dirty="0">
                <a:solidFill>
                  <a:srgbClr val="000000"/>
                </a:solidFill>
                <a:latin typeface="Verdana" panose="020B0604030504040204" pitchFamily="34" charset="0"/>
                <a:ea typeface="Verdana" panose="020B0604030504040204" pitchFamily="34" charset="0"/>
                <a:cs typeface="Segoe UI" panose="020B0502040204020203" pitchFamily="34" charset="0"/>
              </a:rPr>
              <a:t>certain jurisdictions. By reviewing </a:t>
            </a:r>
            <a:r>
              <a:rPr lang="en-US" sz="1250" spc="-12" dirty="0">
                <a:solidFill>
                  <a:srgbClr val="000000"/>
                </a:solidFill>
                <a:latin typeface="Verdana" panose="020B0604030504040204" pitchFamily="34" charset="0"/>
                <a:ea typeface="Verdana" panose="020B0604030504040204" pitchFamily="34" charset="0"/>
                <a:cs typeface="Segoe UI" panose="020B0502040204020203" pitchFamily="34" charset="0"/>
              </a:rPr>
              <a:t>this </a:t>
            </a:r>
            <a:r>
              <a:rPr lang="en-US" sz="1250" spc="-7" dirty="0">
                <a:solidFill>
                  <a:srgbClr val="000000"/>
                </a:solidFill>
                <a:latin typeface="Verdana" panose="020B0604030504040204" pitchFamily="34" charset="0"/>
                <a:ea typeface="Verdana" panose="020B0604030504040204" pitchFamily="34" charset="0"/>
                <a:cs typeface="Segoe UI" panose="020B0502040204020203" pitchFamily="34" charset="0"/>
              </a:rPr>
              <a:t>presentation, </a:t>
            </a:r>
            <a:r>
              <a:rPr lang="en-US" sz="1250" spc="-15" dirty="0">
                <a:solidFill>
                  <a:srgbClr val="000000"/>
                </a:solidFill>
                <a:latin typeface="Verdana" panose="020B0604030504040204" pitchFamily="34" charset="0"/>
                <a:ea typeface="Verdana" panose="020B0604030504040204" pitchFamily="34" charset="0"/>
                <a:cs typeface="Segoe UI" panose="020B0502040204020203" pitchFamily="34" charset="0"/>
              </a:rPr>
              <a:t>you agree </a:t>
            </a:r>
            <a:r>
              <a:rPr lang="en-US" sz="1250" spc="-26" dirty="0">
                <a:solidFill>
                  <a:srgbClr val="000000"/>
                </a:solidFill>
                <a:latin typeface="Verdana" panose="020B0604030504040204" pitchFamily="34" charset="0"/>
                <a:ea typeface="Verdana" panose="020B0604030504040204" pitchFamily="34" charset="0"/>
                <a:cs typeface="Segoe UI" panose="020B0502040204020203" pitchFamily="34" charset="0"/>
              </a:rPr>
              <a:t>to </a:t>
            </a:r>
            <a:r>
              <a:rPr lang="en-US" sz="1250" spc="-15" dirty="0">
                <a:solidFill>
                  <a:srgbClr val="000000"/>
                </a:solidFill>
                <a:latin typeface="Verdana" panose="020B0604030504040204" pitchFamily="34" charset="0"/>
                <a:ea typeface="Verdana" panose="020B0604030504040204" pitchFamily="34" charset="0"/>
                <a:cs typeface="Segoe UI" panose="020B0502040204020203" pitchFamily="34" charset="0"/>
              </a:rPr>
              <a:t>be bound by the restrictions contained herein </a:t>
            </a:r>
            <a:r>
              <a:rPr lang="en-US" sz="1250" spc="-12" dirty="0">
                <a:solidFill>
                  <a:srgbClr val="000000"/>
                </a:solidFill>
                <a:latin typeface="Verdana" panose="020B0604030504040204" pitchFamily="34" charset="0"/>
                <a:ea typeface="Verdana" panose="020B0604030504040204" pitchFamily="34" charset="0"/>
                <a:cs typeface="Segoe UI" panose="020B0502040204020203" pitchFamily="34" charset="0"/>
              </a:rPr>
              <a:t>and </a:t>
            </a:r>
            <a:r>
              <a:rPr lang="en-US" sz="1250" spc="-26" dirty="0">
                <a:solidFill>
                  <a:srgbClr val="000000"/>
                </a:solidFill>
                <a:latin typeface="Verdana" panose="020B0604030504040204" pitchFamily="34" charset="0"/>
                <a:ea typeface="Verdana" panose="020B0604030504040204" pitchFamily="34" charset="0"/>
                <a:cs typeface="Segoe UI" panose="020B0502040204020203" pitchFamily="34" charset="0"/>
              </a:rPr>
              <a:t>to </a:t>
            </a:r>
            <a:r>
              <a:rPr lang="en-US" sz="1250" spc="-21" dirty="0">
                <a:solidFill>
                  <a:srgbClr val="000000"/>
                </a:solidFill>
                <a:latin typeface="Verdana" panose="020B0604030504040204" pitchFamily="34" charset="0"/>
                <a:ea typeface="Verdana" panose="020B0604030504040204" pitchFamily="34" charset="0"/>
                <a:cs typeface="Segoe UI" panose="020B0502040204020203" pitchFamily="34" charset="0"/>
              </a:rPr>
              <a:t>maintain </a:t>
            </a:r>
            <a:r>
              <a:rPr lang="en-US" sz="1250" spc="-15" dirty="0">
                <a:solidFill>
                  <a:srgbClr val="000000"/>
                </a:solidFill>
                <a:latin typeface="Verdana" panose="020B0604030504040204" pitchFamily="34" charset="0"/>
                <a:ea typeface="Verdana" panose="020B0604030504040204" pitchFamily="34" charset="0"/>
                <a:cs typeface="Segoe UI" panose="020B0502040204020203" pitchFamily="34" charset="0"/>
              </a:rPr>
              <a:t>absolute </a:t>
            </a:r>
            <a:r>
              <a:rPr lang="en-US" sz="1250" spc="-21" dirty="0">
                <a:solidFill>
                  <a:srgbClr val="000000"/>
                </a:solidFill>
                <a:latin typeface="Verdana" panose="020B0604030504040204" pitchFamily="34" charset="0"/>
                <a:ea typeface="Verdana" panose="020B0604030504040204" pitchFamily="34" charset="0"/>
                <a:cs typeface="Segoe UI" panose="020B0502040204020203" pitchFamily="34" charset="0"/>
              </a:rPr>
              <a:t>confidentiality, regarding </a:t>
            </a:r>
            <a:r>
              <a:rPr lang="en-US" sz="1250" spc="-15" dirty="0">
                <a:solidFill>
                  <a:srgbClr val="000000"/>
                </a:solidFill>
                <a:latin typeface="Verdana" panose="020B0604030504040204" pitchFamily="34" charset="0"/>
                <a:ea typeface="Verdana" panose="020B0604030504040204" pitchFamily="34" charset="0"/>
                <a:cs typeface="Segoe UI" panose="020B0502040204020203" pitchFamily="34" charset="0"/>
              </a:rPr>
              <a:t>the information </a:t>
            </a:r>
            <a:r>
              <a:rPr lang="en-US" sz="1250" spc="-7" dirty="0">
                <a:solidFill>
                  <a:srgbClr val="000000"/>
                </a:solidFill>
                <a:latin typeface="Verdana" panose="020B0604030504040204" pitchFamily="34" charset="0"/>
                <a:ea typeface="Verdana" panose="020B0604030504040204" pitchFamily="34" charset="0"/>
                <a:cs typeface="Segoe UI" panose="020B0502040204020203" pitchFamily="34" charset="0"/>
              </a:rPr>
              <a:t>disclosed </a:t>
            </a:r>
            <a:r>
              <a:rPr lang="en-US" sz="1250" spc="-12" dirty="0">
                <a:solidFill>
                  <a:srgbClr val="000000"/>
                </a:solidFill>
                <a:latin typeface="Verdana" panose="020B0604030504040204" pitchFamily="34" charset="0"/>
                <a:ea typeface="Verdana" panose="020B0604030504040204" pitchFamily="34" charset="0"/>
                <a:cs typeface="Segoe UI" panose="020B0502040204020203" pitchFamily="34" charset="0"/>
              </a:rPr>
              <a:t>in these</a:t>
            </a:r>
            <a:r>
              <a:rPr lang="en-US" sz="1250" spc="32" dirty="0">
                <a:solidFill>
                  <a:srgbClr val="000000"/>
                </a:solidFill>
                <a:latin typeface="Verdana" panose="020B0604030504040204" pitchFamily="34" charset="0"/>
                <a:ea typeface="Verdana" panose="020B0604030504040204" pitchFamily="34" charset="0"/>
                <a:cs typeface="Segoe UI" panose="020B0502040204020203" pitchFamily="34" charset="0"/>
              </a:rPr>
              <a:t> </a:t>
            </a:r>
            <a:r>
              <a:rPr lang="en-US" sz="1250" spc="-15" dirty="0">
                <a:solidFill>
                  <a:srgbClr val="000000"/>
                </a:solidFill>
                <a:latin typeface="Verdana" panose="020B0604030504040204" pitchFamily="34" charset="0"/>
                <a:ea typeface="Verdana" panose="020B0604030504040204" pitchFamily="34" charset="0"/>
                <a:cs typeface="Segoe UI" panose="020B0502040204020203" pitchFamily="34" charset="0"/>
              </a:rPr>
              <a:t>materials.</a:t>
            </a:r>
            <a:endParaRPr lang="en-IN" sz="1250" spc="-1" dirty="0">
              <a:latin typeface="Verdana" panose="020B0604030504040204" pitchFamily="34" charset="0"/>
              <a:ea typeface="Verdana" panose="020B0604030504040204" pitchFamily="34" charset="0"/>
              <a:cs typeface="Segoe UI" panose="020B0502040204020203" pitchFamily="34" charset="0"/>
            </a:endParaRPr>
          </a:p>
          <a:p>
            <a:pPr algn="just">
              <a:spcBef>
                <a:spcPts val="601"/>
              </a:spcBef>
              <a:spcAft>
                <a:spcPts val="601"/>
              </a:spcAft>
            </a:pPr>
            <a:r>
              <a:rPr lang="en-US" sz="1250" spc="-7" dirty="0">
                <a:solidFill>
                  <a:srgbClr val="000000"/>
                </a:solidFill>
                <a:latin typeface="Verdana" panose="020B0604030504040204" pitchFamily="34" charset="0"/>
                <a:ea typeface="Verdana" panose="020B0604030504040204" pitchFamily="34" charset="0"/>
                <a:cs typeface="Segoe UI" panose="020B0502040204020203" pitchFamily="34" charset="0"/>
              </a:rPr>
              <a:t>This presentation </a:t>
            </a:r>
            <a:r>
              <a:rPr lang="en-US" sz="1250" spc="-12" dirty="0">
                <a:solidFill>
                  <a:srgbClr val="000000"/>
                </a:solidFill>
                <a:latin typeface="Verdana" panose="020B0604030504040204" pitchFamily="34" charset="0"/>
                <a:ea typeface="Verdana" panose="020B0604030504040204" pitchFamily="34" charset="0"/>
                <a:cs typeface="Segoe UI" panose="020B0502040204020203" pitchFamily="34" charset="0"/>
              </a:rPr>
              <a:t>does not </a:t>
            </a:r>
            <a:r>
              <a:rPr lang="en-US" sz="1250" spc="-7" dirty="0">
                <a:solidFill>
                  <a:srgbClr val="000000"/>
                </a:solidFill>
                <a:latin typeface="Verdana" panose="020B0604030504040204" pitchFamily="34" charset="0"/>
                <a:ea typeface="Verdana" panose="020B0604030504040204" pitchFamily="34" charset="0"/>
                <a:cs typeface="Segoe UI" panose="020B0502040204020203" pitchFamily="34" charset="0"/>
              </a:rPr>
              <a:t>constitute </a:t>
            </a:r>
            <a:r>
              <a:rPr lang="en-US" sz="1250" spc="-1" dirty="0">
                <a:solidFill>
                  <a:srgbClr val="000000"/>
                </a:solidFill>
                <a:latin typeface="Verdana" panose="020B0604030504040204" pitchFamily="34" charset="0"/>
                <a:ea typeface="Verdana" panose="020B0604030504040204" pitchFamily="34" charset="0"/>
                <a:cs typeface="Segoe UI" panose="020B0502040204020203" pitchFamily="34" charset="0"/>
              </a:rPr>
              <a:t>or </a:t>
            </a:r>
            <a:r>
              <a:rPr lang="en-US" sz="1250" spc="-12" dirty="0">
                <a:solidFill>
                  <a:srgbClr val="000000"/>
                </a:solidFill>
                <a:latin typeface="Verdana" panose="020B0604030504040204" pitchFamily="34" charset="0"/>
                <a:ea typeface="Verdana" panose="020B0604030504040204" pitchFamily="34" charset="0"/>
                <a:cs typeface="Segoe UI" panose="020B0502040204020203" pitchFamily="34" charset="0"/>
              </a:rPr>
              <a:t>form </a:t>
            </a:r>
            <a:r>
              <a:rPr lang="en-US" sz="1250" spc="-7" dirty="0">
                <a:solidFill>
                  <a:srgbClr val="000000"/>
                </a:solidFill>
                <a:latin typeface="Verdana" panose="020B0604030504040204" pitchFamily="34" charset="0"/>
                <a:ea typeface="Verdana" panose="020B0604030504040204" pitchFamily="34" charset="0"/>
                <a:cs typeface="Segoe UI" panose="020B0502040204020203" pitchFamily="34" charset="0"/>
              </a:rPr>
              <a:t>part </a:t>
            </a:r>
            <a:r>
              <a:rPr lang="en-US" sz="1250" spc="-1" dirty="0">
                <a:solidFill>
                  <a:srgbClr val="000000"/>
                </a:solidFill>
                <a:latin typeface="Verdana" panose="020B0604030504040204" pitchFamily="34" charset="0"/>
                <a:ea typeface="Verdana" panose="020B0604030504040204" pitchFamily="34" charset="0"/>
                <a:cs typeface="Segoe UI" panose="020B0502040204020203" pitchFamily="34" charset="0"/>
              </a:rPr>
              <a:t>of and should </a:t>
            </a:r>
            <a:r>
              <a:rPr lang="en-US" sz="1250" spc="-12" dirty="0">
                <a:solidFill>
                  <a:srgbClr val="000000"/>
                </a:solidFill>
                <a:latin typeface="Verdana" panose="020B0604030504040204" pitchFamily="34" charset="0"/>
                <a:ea typeface="Verdana" panose="020B0604030504040204" pitchFamily="34" charset="0"/>
                <a:cs typeface="Segoe UI" panose="020B0502040204020203" pitchFamily="34" charset="0"/>
              </a:rPr>
              <a:t>not </a:t>
            </a:r>
            <a:r>
              <a:rPr lang="en-US" sz="1250" spc="-15" dirty="0">
                <a:solidFill>
                  <a:srgbClr val="000000"/>
                </a:solidFill>
                <a:latin typeface="Verdana" panose="020B0604030504040204" pitchFamily="34" charset="0"/>
                <a:ea typeface="Verdana" panose="020B0604030504040204" pitchFamily="34" charset="0"/>
                <a:cs typeface="Segoe UI" panose="020B0502040204020203" pitchFamily="34" charset="0"/>
              </a:rPr>
              <a:t>be </a:t>
            </a:r>
            <a:r>
              <a:rPr lang="en-US" sz="1250" spc="-7" dirty="0">
                <a:solidFill>
                  <a:srgbClr val="000000"/>
                </a:solidFill>
                <a:latin typeface="Verdana" panose="020B0604030504040204" pitchFamily="34" charset="0"/>
                <a:ea typeface="Verdana" panose="020B0604030504040204" pitchFamily="34" charset="0"/>
                <a:cs typeface="Segoe UI" panose="020B0502040204020203" pitchFamily="34" charset="0"/>
              </a:rPr>
              <a:t>construed as, directly </a:t>
            </a:r>
            <a:r>
              <a:rPr lang="en-US" sz="1250" spc="-1" dirty="0">
                <a:solidFill>
                  <a:srgbClr val="000000"/>
                </a:solidFill>
                <a:latin typeface="Verdana" panose="020B0604030504040204" pitchFamily="34" charset="0"/>
                <a:ea typeface="Verdana" panose="020B0604030504040204" pitchFamily="34" charset="0"/>
                <a:cs typeface="Segoe UI" panose="020B0502040204020203" pitchFamily="34" charset="0"/>
              </a:rPr>
              <a:t>or </a:t>
            </a:r>
            <a:r>
              <a:rPr lang="en-US" sz="1250" spc="-15" dirty="0">
                <a:solidFill>
                  <a:srgbClr val="000000"/>
                </a:solidFill>
                <a:latin typeface="Verdana" panose="020B0604030504040204" pitchFamily="34" charset="0"/>
                <a:ea typeface="Verdana" panose="020B0604030504040204" pitchFamily="34" charset="0"/>
                <a:cs typeface="Segoe UI" panose="020B0502040204020203" pitchFamily="34" charset="0"/>
              </a:rPr>
              <a:t>indirectly, </a:t>
            </a:r>
            <a:r>
              <a:rPr lang="en-US" sz="1250" spc="-12" dirty="0">
                <a:solidFill>
                  <a:srgbClr val="000000"/>
                </a:solidFill>
                <a:latin typeface="Verdana" panose="020B0604030504040204" pitchFamily="34" charset="0"/>
                <a:ea typeface="Verdana" panose="020B0604030504040204" pitchFamily="34" charset="0"/>
                <a:cs typeface="Segoe UI" panose="020B0502040204020203" pitchFamily="34" charset="0"/>
              </a:rPr>
              <a:t>any offer </a:t>
            </a:r>
            <a:r>
              <a:rPr lang="en-US" sz="1250" spc="-1" dirty="0">
                <a:solidFill>
                  <a:srgbClr val="000000"/>
                </a:solidFill>
                <a:latin typeface="Verdana" panose="020B0604030504040204" pitchFamily="34" charset="0"/>
                <a:ea typeface="Verdana" panose="020B0604030504040204" pitchFamily="34" charset="0"/>
                <a:cs typeface="Segoe UI" panose="020B0502040204020203" pitchFamily="34" charset="0"/>
              </a:rPr>
              <a:t>or </a:t>
            </a:r>
            <a:r>
              <a:rPr lang="en-US" sz="1250" spc="-7" dirty="0">
                <a:solidFill>
                  <a:srgbClr val="000000"/>
                </a:solidFill>
                <a:latin typeface="Verdana" panose="020B0604030504040204" pitchFamily="34" charset="0"/>
                <a:ea typeface="Verdana" panose="020B0604030504040204" pitchFamily="34" charset="0"/>
                <a:cs typeface="Segoe UI" panose="020B0502040204020203" pitchFamily="34" charset="0"/>
              </a:rPr>
              <a:t>invitation, </a:t>
            </a:r>
            <a:r>
              <a:rPr lang="en-US" sz="1250" spc="-1" dirty="0">
                <a:solidFill>
                  <a:srgbClr val="000000"/>
                </a:solidFill>
                <a:latin typeface="Verdana" panose="020B0604030504040204" pitchFamily="34" charset="0"/>
                <a:ea typeface="Verdana" panose="020B0604030504040204" pitchFamily="34" charset="0"/>
                <a:cs typeface="Segoe UI" panose="020B0502040204020203" pitchFamily="34" charset="0"/>
              </a:rPr>
              <a:t>or </a:t>
            </a:r>
            <a:r>
              <a:rPr lang="en-US" sz="1250" spc="-7" dirty="0">
                <a:solidFill>
                  <a:srgbClr val="000000"/>
                </a:solidFill>
                <a:latin typeface="Verdana" panose="020B0604030504040204" pitchFamily="34" charset="0"/>
                <a:ea typeface="Verdana" panose="020B0604030504040204" pitchFamily="34" charset="0"/>
                <a:cs typeface="Segoe UI" panose="020B0502040204020203" pitchFamily="34" charset="0"/>
              </a:rPr>
              <a:t>inducement </a:t>
            </a:r>
            <a:r>
              <a:rPr lang="en-US" sz="1250" spc="-21" dirty="0">
                <a:solidFill>
                  <a:srgbClr val="000000"/>
                </a:solidFill>
                <a:latin typeface="Verdana" panose="020B0604030504040204" pitchFamily="34" charset="0"/>
                <a:ea typeface="Verdana" panose="020B0604030504040204" pitchFamily="34" charset="0"/>
                <a:cs typeface="Segoe UI" panose="020B0502040204020203" pitchFamily="34" charset="0"/>
              </a:rPr>
              <a:t>to </a:t>
            </a:r>
            <a:r>
              <a:rPr lang="en-US" sz="1250" spc="-7" dirty="0">
                <a:solidFill>
                  <a:srgbClr val="000000"/>
                </a:solidFill>
                <a:latin typeface="Verdana" panose="020B0604030504040204" pitchFamily="34" charset="0"/>
                <a:ea typeface="Verdana" panose="020B0604030504040204" pitchFamily="34" charset="0"/>
                <a:cs typeface="Segoe UI" panose="020B0502040204020203" pitchFamily="34" charset="0"/>
              </a:rPr>
              <a:t>sell </a:t>
            </a:r>
            <a:r>
              <a:rPr lang="en-US" sz="1250" spc="25" dirty="0">
                <a:solidFill>
                  <a:srgbClr val="000000"/>
                </a:solidFill>
                <a:latin typeface="Verdana" panose="020B0604030504040204" pitchFamily="34" charset="0"/>
                <a:ea typeface="Verdana" panose="020B0604030504040204" pitchFamily="34" charset="0"/>
                <a:cs typeface="Segoe UI" panose="020B0502040204020203" pitchFamily="34" charset="0"/>
              </a:rPr>
              <a:t>or </a:t>
            </a:r>
            <a:r>
              <a:rPr lang="en-US" sz="1250" spc="-7" dirty="0">
                <a:solidFill>
                  <a:srgbClr val="000000"/>
                </a:solidFill>
                <a:latin typeface="Verdana" panose="020B0604030504040204" pitchFamily="34" charset="0"/>
                <a:ea typeface="Verdana" panose="020B0604030504040204" pitchFamily="34" charset="0"/>
                <a:cs typeface="Segoe UI" panose="020B0502040204020203" pitchFamily="34" charset="0"/>
              </a:rPr>
              <a:t>issue, or </a:t>
            </a:r>
            <a:r>
              <a:rPr lang="en-US" sz="1250" spc="-12" dirty="0">
                <a:solidFill>
                  <a:srgbClr val="000000"/>
                </a:solidFill>
                <a:latin typeface="Verdana" panose="020B0604030504040204" pitchFamily="34" charset="0"/>
                <a:ea typeface="Verdana" panose="020B0604030504040204" pitchFamily="34" charset="0"/>
                <a:cs typeface="Segoe UI" panose="020B0502040204020203" pitchFamily="34" charset="0"/>
              </a:rPr>
              <a:t>any </a:t>
            </a:r>
            <a:r>
              <a:rPr lang="en-US" sz="1250" spc="-7" dirty="0">
                <a:solidFill>
                  <a:srgbClr val="000000"/>
                </a:solidFill>
                <a:latin typeface="Verdana" panose="020B0604030504040204" pitchFamily="34" charset="0"/>
                <a:ea typeface="Verdana" panose="020B0604030504040204" pitchFamily="34" charset="0"/>
                <a:cs typeface="Segoe UI" panose="020B0502040204020203" pitchFamily="34" charset="0"/>
              </a:rPr>
              <a:t>solicitation of </a:t>
            </a:r>
            <a:r>
              <a:rPr lang="en-US" sz="1250" spc="-12" dirty="0">
                <a:solidFill>
                  <a:srgbClr val="000000"/>
                </a:solidFill>
                <a:latin typeface="Verdana" panose="020B0604030504040204" pitchFamily="34" charset="0"/>
                <a:ea typeface="Verdana" panose="020B0604030504040204" pitchFamily="34" charset="0"/>
                <a:cs typeface="Segoe UI" panose="020B0502040204020203" pitchFamily="34" charset="0"/>
              </a:rPr>
              <a:t>any </a:t>
            </a:r>
            <a:r>
              <a:rPr lang="en-US" sz="1250" spc="-15" dirty="0">
                <a:solidFill>
                  <a:srgbClr val="000000"/>
                </a:solidFill>
                <a:latin typeface="Verdana" panose="020B0604030504040204" pitchFamily="34" charset="0"/>
                <a:ea typeface="Verdana" panose="020B0604030504040204" pitchFamily="34" charset="0"/>
                <a:cs typeface="Segoe UI" panose="020B0502040204020203" pitchFamily="34" charset="0"/>
              </a:rPr>
              <a:t>offer </a:t>
            </a:r>
            <a:r>
              <a:rPr lang="en-US" sz="1250" spc="-26" dirty="0">
                <a:solidFill>
                  <a:srgbClr val="000000"/>
                </a:solidFill>
                <a:latin typeface="Verdana" panose="020B0604030504040204" pitchFamily="34" charset="0"/>
                <a:ea typeface="Verdana" panose="020B0604030504040204" pitchFamily="34" charset="0"/>
                <a:cs typeface="Segoe UI" panose="020B0502040204020203" pitchFamily="34" charset="0"/>
              </a:rPr>
              <a:t>to </a:t>
            </a:r>
            <a:r>
              <a:rPr lang="en-US" sz="1250" spc="-12" dirty="0">
                <a:solidFill>
                  <a:srgbClr val="000000"/>
                </a:solidFill>
                <a:latin typeface="Verdana" panose="020B0604030504040204" pitchFamily="34" charset="0"/>
                <a:ea typeface="Verdana" panose="020B0604030504040204" pitchFamily="34" charset="0"/>
                <a:cs typeface="Segoe UI" panose="020B0502040204020203" pitchFamily="34" charset="0"/>
              </a:rPr>
              <a:t>purchase </a:t>
            </a:r>
            <a:r>
              <a:rPr lang="en-US" sz="1250" spc="-7" dirty="0">
                <a:solidFill>
                  <a:srgbClr val="000000"/>
                </a:solidFill>
                <a:latin typeface="Verdana" panose="020B0604030504040204" pitchFamily="34" charset="0"/>
                <a:ea typeface="Verdana" panose="020B0604030504040204" pitchFamily="34" charset="0"/>
                <a:cs typeface="Segoe UI" panose="020B0502040204020203" pitchFamily="34" charset="0"/>
              </a:rPr>
              <a:t>or subscribe </a:t>
            </a:r>
            <a:r>
              <a:rPr lang="en-US" sz="1250" spc="-41" dirty="0">
                <a:solidFill>
                  <a:srgbClr val="000000"/>
                </a:solidFill>
                <a:latin typeface="Verdana" panose="020B0604030504040204" pitchFamily="34" charset="0"/>
                <a:ea typeface="Verdana" panose="020B0604030504040204" pitchFamily="34" charset="0"/>
                <a:cs typeface="Segoe UI" panose="020B0502040204020203" pitchFamily="34" charset="0"/>
              </a:rPr>
              <a:t>for, </a:t>
            </a:r>
            <a:r>
              <a:rPr lang="en-US" sz="1250" spc="-12" dirty="0">
                <a:solidFill>
                  <a:srgbClr val="000000"/>
                </a:solidFill>
                <a:latin typeface="Verdana" panose="020B0604030504040204" pitchFamily="34" charset="0"/>
                <a:ea typeface="Verdana" panose="020B0604030504040204" pitchFamily="34" charset="0"/>
                <a:cs typeface="Segoe UI" panose="020B0502040204020203" pitchFamily="34" charset="0"/>
              </a:rPr>
              <a:t>any </a:t>
            </a:r>
            <a:r>
              <a:rPr lang="en-US" sz="1250" spc="-7" dirty="0">
                <a:solidFill>
                  <a:srgbClr val="000000"/>
                </a:solidFill>
                <a:latin typeface="Verdana" panose="020B0604030504040204" pitchFamily="34" charset="0"/>
                <a:ea typeface="Verdana" panose="020B0604030504040204" pitchFamily="34" charset="0"/>
                <a:cs typeface="Segoe UI" panose="020B0502040204020203" pitchFamily="34" charset="0"/>
              </a:rPr>
              <a:t>securities of </a:t>
            </a:r>
            <a:r>
              <a:rPr lang="en-US" sz="1250" spc="-1" dirty="0">
                <a:solidFill>
                  <a:srgbClr val="000000"/>
                </a:solidFill>
                <a:latin typeface="Verdana" panose="020B0604030504040204" pitchFamily="34" charset="0"/>
                <a:ea typeface="Verdana" panose="020B0604030504040204" pitchFamily="34" charset="0"/>
                <a:cs typeface="Segoe UI" panose="020B0502040204020203" pitchFamily="34" charset="0"/>
              </a:rPr>
              <a:t>the </a:t>
            </a:r>
            <a:r>
              <a:rPr lang="en-US" sz="1250" spc="-12" dirty="0">
                <a:solidFill>
                  <a:srgbClr val="000000"/>
                </a:solidFill>
                <a:latin typeface="Verdana" panose="020B0604030504040204" pitchFamily="34" charset="0"/>
                <a:ea typeface="Verdana" panose="020B0604030504040204" pitchFamily="34" charset="0"/>
                <a:cs typeface="Segoe UI" panose="020B0502040204020203" pitchFamily="34" charset="0"/>
              </a:rPr>
              <a:t>Company </a:t>
            </a:r>
            <a:r>
              <a:rPr lang="en-US" sz="1250" spc="-15" dirty="0">
                <a:solidFill>
                  <a:srgbClr val="000000"/>
                </a:solidFill>
                <a:latin typeface="Verdana" panose="020B0604030504040204" pitchFamily="34" charset="0"/>
                <a:ea typeface="Verdana" panose="020B0604030504040204" pitchFamily="34" charset="0"/>
                <a:cs typeface="Segoe UI" panose="020B0502040204020203" pitchFamily="34" charset="0"/>
              </a:rPr>
              <a:t>by </a:t>
            </a:r>
            <a:r>
              <a:rPr lang="en-US" sz="1250" spc="-7" dirty="0">
                <a:solidFill>
                  <a:srgbClr val="000000"/>
                </a:solidFill>
                <a:latin typeface="Verdana" panose="020B0604030504040204" pitchFamily="34" charset="0"/>
                <a:ea typeface="Verdana" panose="020B0604030504040204" pitchFamily="34" charset="0"/>
                <a:cs typeface="Segoe UI" panose="020B0502040204020203" pitchFamily="34" charset="0"/>
              </a:rPr>
              <a:t>any </a:t>
            </a:r>
            <a:r>
              <a:rPr lang="en-US" sz="1250" spc="-12" dirty="0">
                <a:solidFill>
                  <a:srgbClr val="000000"/>
                </a:solidFill>
                <a:latin typeface="Verdana" panose="020B0604030504040204" pitchFamily="34" charset="0"/>
                <a:ea typeface="Verdana" panose="020B0604030504040204" pitchFamily="34" charset="0"/>
                <a:cs typeface="Segoe UI" panose="020B0502040204020203" pitchFamily="34" charset="0"/>
              </a:rPr>
              <a:t>person in </a:t>
            </a:r>
            <a:r>
              <a:rPr lang="en-US" sz="1250" spc="-7" dirty="0">
                <a:solidFill>
                  <a:srgbClr val="000000"/>
                </a:solidFill>
                <a:latin typeface="Verdana" panose="020B0604030504040204" pitchFamily="34" charset="0"/>
                <a:ea typeface="Verdana" panose="020B0604030504040204" pitchFamily="34" charset="0"/>
                <a:cs typeface="Segoe UI" panose="020B0502040204020203" pitchFamily="34" charset="0"/>
              </a:rPr>
              <a:t>any jurisdiction, including </a:t>
            </a:r>
            <a:r>
              <a:rPr lang="en-US" sz="1250" spc="-1" dirty="0">
                <a:solidFill>
                  <a:srgbClr val="000000"/>
                </a:solidFill>
                <a:latin typeface="Verdana" panose="020B0604030504040204" pitchFamily="34" charset="0"/>
                <a:ea typeface="Verdana" panose="020B0604030504040204" pitchFamily="34" charset="0"/>
                <a:cs typeface="Segoe UI" panose="020B0502040204020203" pitchFamily="34" charset="0"/>
              </a:rPr>
              <a:t>in </a:t>
            </a:r>
            <a:r>
              <a:rPr lang="en-US" sz="1250" spc="-7" dirty="0">
                <a:solidFill>
                  <a:srgbClr val="000000"/>
                </a:solidFill>
                <a:latin typeface="Verdana" panose="020B0604030504040204" pitchFamily="34" charset="0"/>
                <a:ea typeface="Verdana" panose="020B0604030504040204" pitchFamily="34" charset="0"/>
                <a:cs typeface="Segoe UI" panose="020B0502040204020203" pitchFamily="34" charset="0"/>
              </a:rPr>
              <a:t>India, </a:t>
            </a:r>
            <a:r>
              <a:rPr lang="en-US" sz="1250" spc="-12" dirty="0">
                <a:solidFill>
                  <a:srgbClr val="000000"/>
                </a:solidFill>
                <a:latin typeface="Verdana" panose="020B0604030504040204" pitchFamily="34" charset="0"/>
                <a:ea typeface="Verdana" panose="020B0604030504040204" pitchFamily="34" charset="0"/>
                <a:cs typeface="Segoe UI" panose="020B0502040204020203" pitchFamily="34" charset="0"/>
              </a:rPr>
              <a:t>nor </a:t>
            </a:r>
            <a:r>
              <a:rPr lang="en-US" sz="1250" spc="-1" dirty="0">
                <a:solidFill>
                  <a:srgbClr val="000000"/>
                </a:solidFill>
                <a:latin typeface="Verdana" panose="020B0604030504040204" pitchFamily="34" charset="0"/>
                <a:ea typeface="Verdana" panose="020B0604030504040204" pitchFamily="34" charset="0"/>
                <a:cs typeface="Segoe UI" panose="020B0502040204020203" pitchFamily="34" charset="0"/>
              </a:rPr>
              <a:t>shall </a:t>
            </a:r>
            <a:r>
              <a:rPr lang="en-US" sz="1250" spc="-12" dirty="0">
                <a:solidFill>
                  <a:srgbClr val="000000"/>
                </a:solidFill>
                <a:latin typeface="Verdana" panose="020B0604030504040204" pitchFamily="34" charset="0"/>
                <a:ea typeface="Verdana" panose="020B0604030504040204" pitchFamily="34" charset="0"/>
                <a:cs typeface="Segoe UI" panose="020B0502040204020203" pitchFamily="34" charset="0"/>
              </a:rPr>
              <a:t>it </a:t>
            </a:r>
            <a:r>
              <a:rPr lang="en-US" sz="1250" spc="-7" dirty="0">
                <a:solidFill>
                  <a:srgbClr val="000000"/>
                </a:solidFill>
                <a:latin typeface="Verdana" panose="020B0604030504040204" pitchFamily="34" charset="0"/>
                <a:ea typeface="Verdana" panose="020B0604030504040204" pitchFamily="34" charset="0"/>
                <a:cs typeface="Segoe UI" panose="020B0502040204020203" pitchFamily="34" charset="0"/>
              </a:rPr>
              <a:t>or </a:t>
            </a:r>
            <a:r>
              <a:rPr lang="en-US" sz="1250" spc="-12" dirty="0">
                <a:solidFill>
                  <a:srgbClr val="000000"/>
                </a:solidFill>
                <a:latin typeface="Verdana" panose="020B0604030504040204" pitchFamily="34" charset="0"/>
                <a:ea typeface="Verdana" panose="020B0604030504040204" pitchFamily="34" charset="0"/>
                <a:cs typeface="Segoe UI" panose="020B0502040204020203" pitchFamily="34" charset="0"/>
              </a:rPr>
              <a:t>any </a:t>
            </a:r>
            <a:r>
              <a:rPr lang="en-US" sz="1250" spc="-7" dirty="0">
                <a:solidFill>
                  <a:srgbClr val="000000"/>
                </a:solidFill>
                <a:latin typeface="Verdana" panose="020B0604030504040204" pitchFamily="34" charset="0"/>
                <a:ea typeface="Verdana" panose="020B0604030504040204" pitchFamily="34" charset="0"/>
                <a:cs typeface="Segoe UI" panose="020B0502040204020203" pitchFamily="34" charset="0"/>
              </a:rPr>
              <a:t>part of </a:t>
            </a:r>
            <a:r>
              <a:rPr lang="en-US" sz="1250" spc="-12" dirty="0">
                <a:solidFill>
                  <a:srgbClr val="000000"/>
                </a:solidFill>
                <a:latin typeface="Verdana" panose="020B0604030504040204" pitchFamily="34" charset="0"/>
                <a:ea typeface="Verdana" panose="020B0604030504040204" pitchFamily="34" charset="0"/>
                <a:cs typeface="Segoe UI" panose="020B0502040204020203" pitchFamily="34" charset="0"/>
              </a:rPr>
              <a:t>it </a:t>
            </a:r>
            <a:r>
              <a:rPr lang="en-US" sz="1250" spc="-7" dirty="0">
                <a:solidFill>
                  <a:srgbClr val="000000"/>
                </a:solidFill>
                <a:latin typeface="Verdana" panose="020B0604030504040204" pitchFamily="34" charset="0"/>
                <a:ea typeface="Verdana" panose="020B0604030504040204" pitchFamily="34" charset="0"/>
                <a:cs typeface="Segoe UI" panose="020B0502040204020203" pitchFamily="34" charset="0"/>
              </a:rPr>
              <a:t>or </a:t>
            </a:r>
            <a:r>
              <a:rPr lang="en-US" sz="1250" spc="-12" dirty="0">
                <a:solidFill>
                  <a:srgbClr val="000000"/>
                </a:solidFill>
                <a:latin typeface="Verdana" panose="020B0604030504040204" pitchFamily="34" charset="0"/>
                <a:ea typeface="Verdana" panose="020B0604030504040204" pitchFamily="34" charset="0"/>
                <a:cs typeface="Segoe UI" panose="020B0502040204020203" pitchFamily="34" charset="0"/>
              </a:rPr>
              <a:t>the fact </a:t>
            </a:r>
            <a:r>
              <a:rPr lang="en-US" sz="1250" spc="-7" dirty="0">
                <a:solidFill>
                  <a:srgbClr val="000000"/>
                </a:solidFill>
                <a:latin typeface="Verdana" panose="020B0604030504040204" pitchFamily="34" charset="0"/>
                <a:ea typeface="Verdana" panose="020B0604030504040204" pitchFamily="34" charset="0"/>
                <a:cs typeface="Segoe UI" panose="020B0502040204020203" pitchFamily="34" charset="0"/>
              </a:rPr>
              <a:t>of </a:t>
            </a:r>
            <a:r>
              <a:rPr lang="en-US" sz="1250" spc="-12" dirty="0">
                <a:solidFill>
                  <a:srgbClr val="000000"/>
                </a:solidFill>
                <a:latin typeface="Verdana" panose="020B0604030504040204" pitchFamily="34" charset="0"/>
                <a:ea typeface="Verdana" panose="020B0604030504040204" pitchFamily="34" charset="0"/>
                <a:cs typeface="Segoe UI" panose="020B0502040204020203" pitchFamily="34" charset="0"/>
              </a:rPr>
              <a:t>its </a:t>
            </a:r>
            <a:r>
              <a:rPr lang="en-US" sz="1250" spc="-7" dirty="0">
                <a:solidFill>
                  <a:srgbClr val="000000"/>
                </a:solidFill>
                <a:latin typeface="Verdana" panose="020B0604030504040204" pitchFamily="34" charset="0"/>
                <a:ea typeface="Verdana" panose="020B0604030504040204" pitchFamily="34" charset="0"/>
                <a:cs typeface="Segoe UI" panose="020B0502040204020203" pitchFamily="34" charset="0"/>
              </a:rPr>
              <a:t>distribution </a:t>
            </a:r>
            <a:r>
              <a:rPr lang="en-US" sz="1250" spc="-15" dirty="0">
                <a:solidFill>
                  <a:srgbClr val="000000"/>
                </a:solidFill>
                <a:latin typeface="Verdana" panose="020B0604030504040204" pitchFamily="34" charset="0"/>
                <a:ea typeface="Verdana" panose="020B0604030504040204" pitchFamily="34" charset="0"/>
                <a:cs typeface="Segoe UI" panose="020B0502040204020203" pitchFamily="34" charset="0"/>
              </a:rPr>
              <a:t>form the </a:t>
            </a:r>
            <a:r>
              <a:rPr lang="en-US" sz="1250" spc="-12" dirty="0">
                <a:solidFill>
                  <a:srgbClr val="000000"/>
                </a:solidFill>
                <a:latin typeface="Verdana" panose="020B0604030504040204" pitchFamily="34" charset="0"/>
                <a:ea typeface="Verdana" panose="020B0604030504040204" pitchFamily="34" charset="0"/>
                <a:cs typeface="Segoe UI" panose="020B0502040204020203" pitchFamily="34" charset="0"/>
              </a:rPr>
              <a:t>basis </a:t>
            </a:r>
            <a:r>
              <a:rPr lang="en-US" sz="1250" spc="-34" dirty="0">
                <a:solidFill>
                  <a:srgbClr val="000000"/>
                </a:solidFill>
                <a:latin typeface="Verdana" panose="020B0604030504040204" pitchFamily="34" charset="0"/>
                <a:ea typeface="Verdana" panose="020B0604030504040204" pitchFamily="34" charset="0"/>
                <a:cs typeface="Segoe UI" panose="020B0502040204020203" pitchFamily="34" charset="0"/>
              </a:rPr>
              <a:t>of, </a:t>
            </a:r>
            <a:r>
              <a:rPr lang="en-US" sz="1250" spc="-7" dirty="0">
                <a:solidFill>
                  <a:srgbClr val="000000"/>
                </a:solidFill>
                <a:latin typeface="Verdana" panose="020B0604030504040204" pitchFamily="34" charset="0"/>
                <a:ea typeface="Verdana" panose="020B0604030504040204" pitchFamily="34" charset="0"/>
                <a:cs typeface="Segoe UI" panose="020B0502040204020203" pitchFamily="34" charset="0"/>
              </a:rPr>
              <a:t>or </a:t>
            </a:r>
            <a:r>
              <a:rPr lang="en-US" sz="1250" spc="-12" dirty="0">
                <a:solidFill>
                  <a:srgbClr val="000000"/>
                </a:solidFill>
                <a:latin typeface="Verdana" panose="020B0604030504040204" pitchFamily="34" charset="0"/>
                <a:ea typeface="Verdana" panose="020B0604030504040204" pitchFamily="34" charset="0"/>
                <a:cs typeface="Segoe UI" panose="020B0502040204020203" pitchFamily="34" charset="0"/>
              </a:rPr>
              <a:t>be </a:t>
            </a:r>
            <a:r>
              <a:rPr lang="en-US" sz="1250" spc="-7" dirty="0">
                <a:solidFill>
                  <a:srgbClr val="000000"/>
                </a:solidFill>
                <a:latin typeface="Verdana" panose="020B0604030504040204" pitchFamily="34" charset="0"/>
                <a:ea typeface="Verdana" panose="020B0604030504040204" pitchFamily="34" charset="0"/>
                <a:cs typeface="Segoe UI" panose="020B0502040204020203" pitchFamily="34" charset="0"/>
              </a:rPr>
              <a:t>relied on </a:t>
            </a:r>
            <a:r>
              <a:rPr lang="en-US" sz="1250" spc="-1" dirty="0">
                <a:solidFill>
                  <a:srgbClr val="000000"/>
                </a:solidFill>
                <a:latin typeface="Verdana" panose="020B0604030504040204" pitchFamily="34" charset="0"/>
                <a:ea typeface="Verdana" panose="020B0604030504040204" pitchFamily="34" charset="0"/>
                <a:cs typeface="Segoe UI" panose="020B0502040204020203" pitchFamily="34" charset="0"/>
              </a:rPr>
              <a:t>in </a:t>
            </a:r>
            <a:r>
              <a:rPr lang="en-US" sz="1250" spc="-7" dirty="0">
                <a:solidFill>
                  <a:srgbClr val="000000"/>
                </a:solidFill>
                <a:latin typeface="Verdana" panose="020B0604030504040204" pitchFamily="34" charset="0"/>
                <a:ea typeface="Verdana" panose="020B0604030504040204" pitchFamily="34" charset="0"/>
                <a:cs typeface="Segoe UI" panose="020B0502040204020203" pitchFamily="34" charset="0"/>
              </a:rPr>
              <a:t>connection </a:t>
            </a:r>
            <a:r>
              <a:rPr lang="en-US" sz="1250" spc="-1" dirty="0">
                <a:solidFill>
                  <a:srgbClr val="000000"/>
                </a:solidFill>
                <a:latin typeface="Verdana" panose="020B0604030504040204" pitchFamily="34" charset="0"/>
                <a:ea typeface="Verdana" panose="020B0604030504040204" pitchFamily="34" charset="0"/>
                <a:cs typeface="Segoe UI" panose="020B0502040204020203" pitchFamily="34" charset="0"/>
              </a:rPr>
              <a:t>with, </a:t>
            </a:r>
            <a:r>
              <a:rPr lang="en-US" sz="1250" spc="-12" dirty="0">
                <a:solidFill>
                  <a:srgbClr val="000000"/>
                </a:solidFill>
                <a:latin typeface="Verdana" panose="020B0604030504040204" pitchFamily="34" charset="0"/>
                <a:ea typeface="Verdana" panose="020B0604030504040204" pitchFamily="34" charset="0"/>
                <a:cs typeface="Segoe UI" panose="020B0502040204020203" pitchFamily="34" charset="0"/>
              </a:rPr>
              <a:t>any investment </a:t>
            </a:r>
            <a:r>
              <a:rPr lang="en-US" sz="1250" spc="-1" dirty="0">
                <a:solidFill>
                  <a:srgbClr val="000000"/>
                </a:solidFill>
                <a:latin typeface="Verdana" panose="020B0604030504040204" pitchFamily="34" charset="0"/>
                <a:ea typeface="Verdana" panose="020B0604030504040204" pitchFamily="34" charset="0"/>
                <a:cs typeface="Segoe UI" panose="020B0502040204020203" pitchFamily="34" charset="0"/>
              </a:rPr>
              <a:t>decision </a:t>
            </a:r>
            <a:r>
              <a:rPr lang="en-US" sz="1250" spc="-7" dirty="0">
                <a:solidFill>
                  <a:srgbClr val="000000"/>
                </a:solidFill>
                <a:latin typeface="Verdana" panose="020B0604030504040204" pitchFamily="34" charset="0"/>
                <a:ea typeface="Verdana" panose="020B0604030504040204" pitchFamily="34" charset="0"/>
                <a:cs typeface="Segoe UI" panose="020B0502040204020203" pitchFamily="34" charset="0"/>
              </a:rPr>
              <a:t>or </a:t>
            </a:r>
            <a:r>
              <a:rPr lang="en-US" sz="1250" spc="-21" dirty="0">
                <a:solidFill>
                  <a:srgbClr val="000000"/>
                </a:solidFill>
                <a:latin typeface="Verdana" panose="020B0604030504040204" pitchFamily="34" charset="0"/>
                <a:ea typeface="Verdana" panose="020B0604030504040204" pitchFamily="34" charset="0"/>
                <a:cs typeface="Segoe UI" panose="020B0502040204020203" pitchFamily="34" charset="0"/>
              </a:rPr>
              <a:t>any </a:t>
            </a:r>
            <a:r>
              <a:rPr lang="en-US" sz="1250" spc="-12" dirty="0">
                <a:solidFill>
                  <a:srgbClr val="000000"/>
                </a:solidFill>
                <a:latin typeface="Verdana" panose="020B0604030504040204" pitchFamily="34" charset="0"/>
                <a:ea typeface="Verdana" panose="020B0604030504040204" pitchFamily="34" charset="0"/>
                <a:cs typeface="Segoe UI" panose="020B0502040204020203" pitchFamily="34" charset="0"/>
              </a:rPr>
              <a:t>contract </a:t>
            </a:r>
            <a:r>
              <a:rPr lang="en-US" sz="1250" spc="-7" dirty="0">
                <a:solidFill>
                  <a:srgbClr val="000000"/>
                </a:solidFill>
                <a:latin typeface="Verdana" panose="020B0604030504040204" pitchFamily="34" charset="0"/>
                <a:ea typeface="Verdana" panose="020B0604030504040204" pitchFamily="34" charset="0"/>
                <a:cs typeface="Segoe UI" panose="020B0502040204020203" pitchFamily="34" charset="0"/>
              </a:rPr>
              <a:t>or commitment, </a:t>
            </a:r>
            <a:r>
              <a:rPr lang="en-US" sz="1250" spc="-21" dirty="0">
                <a:solidFill>
                  <a:srgbClr val="000000"/>
                </a:solidFill>
                <a:latin typeface="Verdana" panose="020B0604030504040204" pitchFamily="34" charset="0"/>
                <a:ea typeface="Verdana" panose="020B0604030504040204" pitchFamily="34" charset="0"/>
                <a:cs typeface="Segoe UI" panose="020B0502040204020203" pitchFamily="34" charset="0"/>
              </a:rPr>
              <a:t>therefore.</a:t>
            </a:r>
            <a:endParaRPr lang="en-IN" sz="1250" spc="-1" dirty="0">
              <a:latin typeface="Verdana" panose="020B0604030504040204" pitchFamily="34" charset="0"/>
              <a:ea typeface="Verdana" panose="020B0604030504040204" pitchFamily="34" charset="0"/>
              <a:cs typeface="Segoe UI" panose="020B0502040204020203" pitchFamily="34" charset="0"/>
            </a:endParaRPr>
          </a:p>
          <a:p>
            <a:pPr algn="just">
              <a:spcBef>
                <a:spcPts val="601"/>
              </a:spcBef>
              <a:spcAft>
                <a:spcPts val="601"/>
              </a:spcAft>
            </a:pPr>
            <a:r>
              <a:rPr lang="en-US" sz="1250" spc="-12" dirty="0">
                <a:solidFill>
                  <a:srgbClr val="000000"/>
                </a:solidFill>
                <a:latin typeface="Verdana" panose="020B0604030504040204" pitchFamily="34" charset="0"/>
                <a:ea typeface="Verdana" panose="020B0604030504040204" pitchFamily="34" charset="0"/>
                <a:cs typeface="Segoe UI" panose="020B0502040204020203" pitchFamily="34" charset="0"/>
              </a:rPr>
              <a:t>This </a:t>
            </a:r>
            <a:r>
              <a:rPr lang="en-US" sz="1250" spc="-7" dirty="0">
                <a:solidFill>
                  <a:srgbClr val="000000"/>
                </a:solidFill>
                <a:latin typeface="Verdana" panose="020B0604030504040204" pitchFamily="34" charset="0"/>
                <a:ea typeface="Verdana" panose="020B0604030504040204" pitchFamily="34" charset="0"/>
                <a:cs typeface="Segoe UI" panose="020B0502040204020203" pitchFamily="34" charset="0"/>
              </a:rPr>
              <a:t>presentation </a:t>
            </a:r>
            <a:r>
              <a:rPr lang="en-US" sz="1250" spc="-12" dirty="0">
                <a:solidFill>
                  <a:srgbClr val="000000"/>
                </a:solidFill>
                <a:latin typeface="Verdana" panose="020B0604030504040204" pitchFamily="34" charset="0"/>
                <a:ea typeface="Verdana" panose="020B0604030504040204" pitchFamily="34" charset="0"/>
                <a:cs typeface="Segoe UI" panose="020B0502040204020203" pitchFamily="34" charset="0"/>
              </a:rPr>
              <a:t>contains statements </a:t>
            </a:r>
            <a:r>
              <a:rPr lang="en-US" sz="1250" spc="-7" dirty="0">
                <a:solidFill>
                  <a:srgbClr val="000000"/>
                </a:solidFill>
                <a:latin typeface="Verdana" panose="020B0604030504040204" pitchFamily="34" charset="0"/>
                <a:ea typeface="Verdana" panose="020B0604030504040204" pitchFamily="34" charset="0"/>
                <a:cs typeface="Segoe UI" panose="020B0502040204020203" pitchFamily="34" charset="0"/>
              </a:rPr>
              <a:t>that constitute </a:t>
            </a:r>
            <a:r>
              <a:rPr lang="en-US" sz="1250" spc="-12" dirty="0">
                <a:solidFill>
                  <a:srgbClr val="000000"/>
                </a:solidFill>
                <a:latin typeface="Verdana" panose="020B0604030504040204" pitchFamily="34" charset="0"/>
                <a:ea typeface="Verdana" panose="020B0604030504040204" pitchFamily="34" charset="0"/>
                <a:cs typeface="Segoe UI" panose="020B0502040204020203" pitchFamily="34" charset="0"/>
              </a:rPr>
              <a:t>forward-looking</a:t>
            </a:r>
            <a:r>
              <a:rPr lang="en-US" sz="1250" spc="-7" dirty="0">
                <a:solidFill>
                  <a:srgbClr val="000000"/>
                </a:solidFill>
                <a:latin typeface="Verdana" panose="020B0604030504040204" pitchFamily="34" charset="0"/>
                <a:ea typeface="Verdana" panose="020B0604030504040204" pitchFamily="34" charset="0"/>
                <a:cs typeface="Segoe UI" panose="020B0502040204020203" pitchFamily="34" charset="0"/>
              </a:rPr>
              <a:t> </a:t>
            </a:r>
            <a:r>
              <a:rPr lang="en-US" sz="1250" spc="-12" dirty="0">
                <a:solidFill>
                  <a:srgbClr val="000000"/>
                </a:solidFill>
                <a:latin typeface="Verdana" panose="020B0604030504040204" pitchFamily="34" charset="0"/>
                <a:ea typeface="Verdana" panose="020B0604030504040204" pitchFamily="34" charset="0"/>
                <a:cs typeface="Segoe UI" panose="020B0502040204020203" pitchFamily="34" charset="0"/>
              </a:rPr>
              <a:t>statements. </a:t>
            </a:r>
            <a:r>
              <a:rPr lang="en-US" sz="1250" spc="-7" dirty="0">
                <a:solidFill>
                  <a:srgbClr val="000000"/>
                </a:solidFill>
                <a:latin typeface="Verdana" panose="020B0604030504040204" pitchFamily="34" charset="0"/>
                <a:ea typeface="Verdana" panose="020B0604030504040204" pitchFamily="34" charset="0"/>
                <a:cs typeface="Segoe UI" panose="020B0502040204020203" pitchFamily="34" charset="0"/>
              </a:rPr>
              <a:t>These </a:t>
            </a:r>
            <a:r>
              <a:rPr lang="en-US" sz="1250" spc="-12" dirty="0">
                <a:solidFill>
                  <a:srgbClr val="000000"/>
                </a:solidFill>
                <a:latin typeface="Verdana" panose="020B0604030504040204" pitchFamily="34" charset="0"/>
                <a:ea typeface="Verdana" panose="020B0604030504040204" pitchFamily="34" charset="0"/>
                <a:cs typeface="Segoe UI" panose="020B0502040204020203" pitchFamily="34" charset="0"/>
              </a:rPr>
              <a:t>statements </a:t>
            </a:r>
            <a:r>
              <a:rPr lang="en-US" sz="1250" spc="-7" dirty="0">
                <a:solidFill>
                  <a:srgbClr val="000000"/>
                </a:solidFill>
                <a:latin typeface="Verdana" panose="020B0604030504040204" pitchFamily="34" charset="0"/>
                <a:ea typeface="Verdana" panose="020B0604030504040204" pitchFamily="34" charset="0"/>
                <a:cs typeface="Segoe UI" panose="020B0502040204020203" pitchFamily="34" charset="0"/>
              </a:rPr>
              <a:t>include descriptions </a:t>
            </a:r>
            <a:r>
              <a:rPr lang="en-US" sz="1250" spc="-12" dirty="0">
                <a:solidFill>
                  <a:srgbClr val="000000"/>
                </a:solidFill>
                <a:latin typeface="Verdana" panose="020B0604030504040204" pitchFamily="34" charset="0"/>
                <a:ea typeface="Verdana" panose="020B0604030504040204" pitchFamily="34" charset="0"/>
                <a:cs typeface="Segoe UI" panose="020B0502040204020203" pitchFamily="34" charset="0"/>
              </a:rPr>
              <a:t>regarding </a:t>
            </a:r>
            <a:r>
              <a:rPr lang="en-US" sz="1250" spc="-7" dirty="0">
                <a:solidFill>
                  <a:srgbClr val="000000"/>
                </a:solidFill>
                <a:latin typeface="Verdana" panose="020B0604030504040204" pitchFamily="34" charset="0"/>
                <a:ea typeface="Verdana" panose="020B0604030504040204" pitchFamily="34" charset="0"/>
                <a:cs typeface="Segoe UI" panose="020B0502040204020203" pitchFamily="34" charset="0"/>
              </a:rPr>
              <a:t>the </a:t>
            </a:r>
            <a:r>
              <a:rPr lang="en-US" sz="1250" spc="-12" dirty="0">
                <a:solidFill>
                  <a:srgbClr val="000000"/>
                </a:solidFill>
                <a:latin typeface="Verdana" panose="020B0604030504040204" pitchFamily="34" charset="0"/>
                <a:ea typeface="Verdana" panose="020B0604030504040204" pitchFamily="34" charset="0"/>
                <a:cs typeface="Segoe UI" panose="020B0502040204020203" pitchFamily="34" charset="0"/>
              </a:rPr>
              <a:t>intent, belief, </a:t>
            </a:r>
            <a:r>
              <a:rPr lang="en-US" sz="1250" spc="-1" dirty="0">
                <a:solidFill>
                  <a:srgbClr val="000000"/>
                </a:solidFill>
                <a:latin typeface="Verdana" panose="020B0604030504040204" pitchFamily="34" charset="0"/>
                <a:ea typeface="Verdana" panose="020B0604030504040204" pitchFamily="34" charset="0"/>
                <a:cs typeface="Segoe UI" panose="020B0502040204020203" pitchFamily="34" charset="0"/>
              </a:rPr>
              <a:t>or </a:t>
            </a:r>
            <a:r>
              <a:rPr lang="en-US" sz="1250" spc="-12" dirty="0">
                <a:solidFill>
                  <a:srgbClr val="000000"/>
                </a:solidFill>
                <a:latin typeface="Verdana" panose="020B0604030504040204" pitchFamily="34" charset="0"/>
                <a:ea typeface="Verdana" panose="020B0604030504040204" pitchFamily="34" charset="0"/>
                <a:cs typeface="Segoe UI" panose="020B0502040204020203" pitchFamily="34" charset="0"/>
              </a:rPr>
              <a:t>current </a:t>
            </a:r>
            <a:r>
              <a:rPr lang="en-US" sz="1250" spc="-7" dirty="0">
                <a:solidFill>
                  <a:srgbClr val="000000"/>
                </a:solidFill>
                <a:latin typeface="Verdana" panose="020B0604030504040204" pitchFamily="34" charset="0"/>
                <a:ea typeface="Verdana" panose="020B0604030504040204" pitchFamily="34" charset="0"/>
                <a:cs typeface="Segoe UI" panose="020B0502040204020203" pitchFamily="34" charset="0"/>
              </a:rPr>
              <a:t>expectations of </a:t>
            </a:r>
            <a:r>
              <a:rPr lang="en-US" sz="1250" spc="-15" dirty="0">
                <a:solidFill>
                  <a:srgbClr val="000000"/>
                </a:solidFill>
                <a:latin typeface="Verdana" panose="020B0604030504040204" pitchFamily="34" charset="0"/>
                <a:ea typeface="Verdana" panose="020B0604030504040204" pitchFamily="34" charset="0"/>
                <a:cs typeface="Segoe UI" panose="020B0502040204020203" pitchFamily="34" charset="0"/>
              </a:rPr>
              <a:t>the </a:t>
            </a:r>
            <a:r>
              <a:rPr lang="en-US" sz="1250" spc="-12" dirty="0">
                <a:solidFill>
                  <a:srgbClr val="000000"/>
                </a:solidFill>
                <a:latin typeface="Verdana" panose="020B0604030504040204" pitchFamily="34" charset="0"/>
                <a:ea typeface="Verdana" panose="020B0604030504040204" pitchFamily="34" charset="0"/>
                <a:cs typeface="Segoe UI" panose="020B0502040204020203" pitchFamily="34" charset="0"/>
              </a:rPr>
              <a:t>Company </a:t>
            </a:r>
            <a:r>
              <a:rPr lang="en-US" sz="1250" spc="-7" dirty="0">
                <a:solidFill>
                  <a:srgbClr val="000000"/>
                </a:solidFill>
                <a:latin typeface="Verdana" panose="020B0604030504040204" pitchFamily="34" charset="0"/>
                <a:ea typeface="Verdana" panose="020B0604030504040204" pitchFamily="34" charset="0"/>
                <a:cs typeface="Segoe UI" panose="020B0502040204020203" pitchFamily="34" charset="0"/>
              </a:rPr>
              <a:t>or its </a:t>
            </a:r>
            <a:r>
              <a:rPr lang="en-US" sz="1250" spc="-12" dirty="0">
                <a:solidFill>
                  <a:srgbClr val="000000"/>
                </a:solidFill>
                <a:latin typeface="Verdana" panose="020B0604030504040204" pitchFamily="34" charset="0"/>
                <a:ea typeface="Verdana" panose="020B0604030504040204" pitchFamily="34" charset="0"/>
                <a:cs typeface="Segoe UI" panose="020B0502040204020203" pitchFamily="34" charset="0"/>
              </a:rPr>
              <a:t>directors </a:t>
            </a:r>
            <a:r>
              <a:rPr lang="en-US" sz="1250" spc="-7" dirty="0">
                <a:solidFill>
                  <a:srgbClr val="000000"/>
                </a:solidFill>
                <a:latin typeface="Verdana" panose="020B0604030504040204" pitchFamily="34" charset="0"/>
                <a:ea typeface="Verdana" panose="020B0604030504040204" pitchFamily="34" charset="0"/>
                <a:cs typeface="Segoe UI" panose="020B0502040204020203" pitchFamily="34" charset="0"/>
              </a:rPr>
              <a:t>and </a:t>
            </a:r>
            <a:r>
              <a:rPr lang="en-US" sz="1250" spc="-12" dirty="0">
                <a:solidFill>
                  <a:srgbClr val="000000"/>
                </a:solidFill>
                <a:latin typeface="Verdana" panose="020B0604030504040204" pitchFamily="34" charset="0"/>
                <a:ea typeface="Verdana" panose="020B0604030504040204" pitchFamily="34" charset="0"/>
                <a:cs typeface="Segoe UI" panose="020B0502040204020203" pitchFamily="34" charset="0"/>
              </a:rPr>
              <a:t>officers </a:t>
            </a:r>
            <a:r>
              <a:rPr lang="en-IN" sz="1250" spc="-7" dirty="0">
                <a:solidFill>
                  <a:srgbClr val="000000"/>
                </a:solidFill>
                <a:latin typeface="Verdana" panose="020B0604030504040204" pitchFamily="34" charset="0"/>
                <a:ea typeface="Verdana" panose="020B0604030504040204" pitchFamily="34" charset="0"/>
                <a:cs typeface="Segoe UI" panose="020B0502040204020203" pitchFamily="34" charset="0"/>
              </a:rPr>
              <a:t>concerning the results of operations and the company's financial condition</a:t>
            </a:r>
            <a:r>
              <a:rPr lang="en-US" sz="1250" spc="-21" dirty="0">
                <a:solidFill>
                  <a:srgbClr val="000000"/>
                </a:solidFill>
                <a:latin typeface="Verdana" panose="020B0604030504040204" pitchFamily="34" charset="0"/>
                <a:ea typeface="Verdana" panose="020B0604030504040204" pitchFamily="34" charset="0"/>
                <a:cs typeface="Segoe UI" panose="020B0502040204020203" pitchFamily="34" charset="0"/>
              </a:rPr>
              <a:t>. </a:t>
            </a:r>
            <a:r>
              <a:rPr lang="en-US" sz="1250" spc="-7" dirty="0">
                <a:solidFill>
                  <a:srgbClr val="000000"/>
                </a:solidFill>
                <a:latin typeface="Verdana" panose="020B0604030504040204" pitchFamily="34" charset="0"/>
                <a:ea typeface="Verdana" panose="020B0604030504040204" pitchFamily="34" charset="0"/>
                <a:cs typeface="Segoe UI" panose="020B0502040204020203" pitchFamily="34" charset="0"/>
              </a:rPr>
              <a:t>These </a:t>
            </a:r>
            <a:r>
              <a:rPr lang="en-US" sz="1250" spc="-12" dirty="0">
                <a:solidFill>
                  <a:srgbClr val="000000"/>
                </a:solidFill>
                <a:latin typeface="Verdana" panose="020B0604030504040204" pitchFamily="34" charset="0"/>
                <a:ea typeface="Verdana" panose="020B0604030504040204" pitchFamily="34" charset="0"/>
                <a:cs typeface="Segoe UI" panose="020B0502040204020203" pitchFamily="34" charset="0"/>
              </a:rPr>
              <a:t>statements </a:t>
            </a:r>
            <a:r>
              <a:rPr lang="en-US" sz="1250" spc="-7" dirty="0">
                <a:solidFill>
                  <a:srgbClr val="000000"/>
                </a:solidFill>
                <a:latin typeface="Verdana" panose="020B0604030504040204" pitchFamily="34" charset="0"/>
                <a:ea typeface="Verdana" panose="020B0604030504040204" pitchFamily="34" charset="0"/>
                <a:cs typeface="Segoe UI" panose="020B0502040204020203" pitchFamily="34" charset="0"/>
              </a:rPr>
              <a:t>can </a:t>
            </a:r>
            <a:r>
              <a:rPr lang="en-US" sz="1250" spc="-15" dirty="0">
                <a:solidFill>
                  <a:srgbClr val="000000"/>
                </a:solidFill>
                <a:latin typeface="Verdana" panose="020B0604030504040204" pitchFamily="34" charset="0"/>
                <a:ea typeface="Verdana" panose="020B0604030504040204" pitchFamily="34" charset="0"/>
                <a:cs typeface="Segoe UI" panose="020B0502040204020203" pitchFamily="34" charset="0"/>
              </a:rPr>
              <a:t>be </a:t>
            </a:r>
            <a:r>
              <a:rPr lang="en-US" sz="1250" spc="-12" dirty="0">
                <a:solidFill>
                  <a:srgbClr val="000000"/>
                </a:solidFill>
                <a:latin typeface="Verdana" panose="020B0604030504040204" pitchFamily="34" charset="0"/>
                <a:ea typeface="Verdana" panose="020B0604030504040204" pitchFamily="34" charset="0"/>
                <a:cs typeface="Segoe UI" panose="020B0502040204020203" pitchFamily="34" charset="0"/>
              </a:rPr>
              <a:t>recognized </a:t>
            </a:r>
            <a:r>
              <a:rPr lang="en-US" sz="1250" spc="-1" dirty="0">
                <a:solidFill>
                  <a:srgbClr val="000000"/>
                </a:solidFill>
                <a:latin typeface="Verdana" panose="020B0604030504040204" pitchFamily="34" charset="0"/>
                <a:ea typeface="Verdana" panose="020B0604030504040204" pitchFamily="34" charset="0"/>
                <a:cs typeface="Segoe UI" panose="020B0502040204020203" pitchFamily="34" charset="0"/>
              </a:rPr>
              <a:t>by </a:t>
            </a:r>
            <a:r>
              <a:rPr lang="en-US" sz="1250" spc="-12" dirty="0">
                <a:solidFill>
                  <a:srgbClr val="000000"/>
                </a:solidFill>
                <a:latin typeface="Verdana" panose="020B0604030504040204" pitchFamily="34" charset="0"/>
                <a:ea typeface="Verdana" panose="020B0604030504040204" pitchFamily="34" charset="0"/>
                <a:cs typeface="Segoe UI" panose="020B0502040204020203" pitchFamily="34" charset="0"/>
              </a:rPr>
              <a:t>the </a:t>
            </a:r>
            <a:r>
              <a:rPr lang="en-US" sz="1250" spc="-1" dirty="0">
                <a:solidFill>
                  <a:srgbClr val="000000"/>
                </a:solidFill>
                <a:latin typeface="Verdana" panose="020B0604030504040204" pitchFamily="34" charset="0"/>
                <a:ea typeface="Verdana" panose="020B0604030504040204" pitchFamily="34" charset="0"/>
                <a:cs typeface="Segoe UI" panose="020B0502040204020203" pitchFamily="34" charset="0"/>
              </a:rPr>
              <a:t>use </a:t>
            </a:r>
            <a:r>
              <a:rPr lang="en-US" sz="1250" spc="-7" dirty="0">
                <a:solidFill>
                  <a:srgbClr val="000000"/>
                </a:solidFill>
                <a:latin typeface="Verdana" panose="020B0604030504040204" pitchFamily="34" charset="0"/>
                <a:ea typeface="Verdana" panose="020B0604030504040204" pitchFamily="34" charset="0"/>
                <a:cs typeface="Segoe UI" panose="020B0502040204020203" pitchFamily="34" charset="0"/>
              </a:rPr>
              <a:t>of </a:t>
            </a:r>
            <a:r>
              <a:rPr lang="en-US" sz="1250" spc="-15" dirty="0">
                <a:solidFill>
                  <a:srgbClr val="000000"/>
                </a:solidFill>
                <a:latin typeface="Verdana" panose="020B0604030504040204" pitchFamily="34" charset="0"/>
                <a:ea typeface="Verdana" panose="020B0604030504040204" pitchFamily="34" charset="0"/>
                <a:cs typeface="Segoe UI" panose="020B0502040204020203" pitchFamily="34" charset="0"/>
              </a:rPr>
              <a:t>words </a:t>
            </a:r>
            <a:r>
              <a:rPr lang="en-US" sz="1250" spc="-1" dirty="0">
                <a:solidFill>
                  <a:srgbClr val="000000"/>
                </a:solidFill>
                <a:latin typeface="Verdana" panose="020B0604030504040204" pitchFamily="34" charset="0"/>
                <a:ea typeface="Verdana" panose="020B0604030504040204" pitchFamily="34" charset="0"/>
                <a:cs typeface="Segoe UI" panose="020B0502040204020203" pitchFamily="34" charset="0"/>
              </a:rPr>
              <a:t>such </a:t>
            </a:r>
            <a:r>
              <a:rPr lang="en-US" sz="1250" spc="-7" dirty="0">
                <a:solidFill>
                  <a:srgbClr val="000000"/>
                </a:solidFill>
                <a:latin typeface="Verdana" panose="020B0604030504040204" pitchFamily="34" charset="0"/>
                <a:ea typeface="Verdana" panose="020B0604030504040204" pitchFamily="34" charset="0"/>
                <a:cs typeface="Segoe UI" panose="020B0502040204020203" pitchFamily="34" charset="0"/>
              </a:rPr>
              <a:t>as ''expects", "plans", 'will", "estimates", "projects", or </a:t>
            </a:r>
            <a:r>
              <a:rPr lang="en-US" sz="1250" spc="-1" dirty="0">
                <a:solidFill>
                  <a:srgbClr val="000000"/>
                </a:solidFill>
                <a:latin typeface="Verdana" panose="020B0604030504040204" pitchFamily="34" charset="0"/>
                <a:ea typeface="Verdana" panose="020B0604030504040204" pitchFamily="34" charset="0"/>
                <a:cs typeface="Segoe UI" panose="020B0502040204020203" pitchFamily="34" charset="0"/>
              </a:rPr>
              <a:t>other </a:t>
            </a:r>
            <a:r>
              <a:rPr lang="en-US" sz="1250" spc="-15" dirty="0">
                <a:solidFill>
                  <a:srgbClr val="000000"/>
                </a:solidFill>
                <a:latin typeface="Verdana" panose="020B0604030504040204" pitchFamily="34" charset="0"/>
                <a:ea typeface="Verdana" panose="020B0604030504040204" pitchFamily="34" charset="0"/>
                <a:cs typeface="Segoe UI" panose="020B0502040204020203" pitchFamily="34" charset="0"/>
              </a:rPr>
              <a:t>words </a:t>
            </a:r>
            <a:r>
              <a:rPr lang="en-US" sz="1250" spc="-7" dirty="0">
                <a:solidFill>
                  <a:srgbClr val="000000"/>
                </a:solidFill>
                <a:latin typeface="Verdana" panose="020B0604030504040204" pitchFamily="34" charset="0"/>
                <a:ea typeface="Verdana" panose="020B0604030504040204" pitchFamily="34" charset="0"/>
                <a:cs typeface="Segoe UI" panose="020B0502040204020203" pitchFamily="34" charset="0"/>
              </a:rPr>
              <a:t>of similar meaning. </a:t>
            </a:r>
            <a:r>
              <a:rPr lang="en-US" sz="1250" spc="-1" dirty="0">
                <a:solidFill>
                  <a:srgbClr val="000000"/>
                </a:solidFill>
                <a:latin typeface="Verdana" panose="020B0604030504040204" pitchFamily="34" charset="0"/>
                <a:ea typeface="Verdana" panose="020B0604030504040204" pitchFamily="34" charset="0"/>
                <a:cs typeface="Segoe UI" panose="020B0502040204020203" pitchFamily="34" charset="0"/>
              </a:rPr>
              <a:t>Such </a:t>
            </a:r>
            <a:r>
              <a:rPr lang="en-US" sz="1250" spc="-12" dirty="0">
                <a:solidFill>
                  <a:srgbClr val="000000"/>
                </a:solidFill>
                <a:latin typeface="Verdana" panose="020B0604030504040204" pitchFamily="34" charset="0"/>
                <a:ea typeface="Verdana" panose="020B0604030504040204" pitchFamily="34" charset="0"/>
                <a:cs typeface="Segoe UI" panose="020B0502040204020203" pitchFamily="34" charset="0"/>
              </a:rPr>
              <a:t>forward-looking statements </a:t>
            </a:r>
            <a:r>
              <a:rPr lang="en-US" sz="1250" spc="-15" dirty="0">
                <a:solidFill>
                  <a:srgbClr val="000000"/>
                </a:solidFill>
                <a:latin typeface="Verdana" panose="020B0604030504040204" pitchFamily="34" charset="0"/>
                <a:ea typeface="Verdana" panose="020B0604030504040204" pitchFamily="34" charset="0"/>
                <a:cs typeface="Segoe UI" panose="020B0502040204020203" pitchFamily="34" charset="0"/>
              </a:rPr>
              <a:t>are </a:t>
            </a:r>
            <a:r>
              <a:rPr lang="en-US" sz="1250" spc="-12" dirty="0">
                <a:solidFill>
                  <a:srgbClr val="000000"/>
                </a:solidFill>
                <a:latin typeface="Verdana" panose="020B0604030504040204" pitchFamily="34" charset="0"/>
                <a:ea typeface="Verdana" panose="020B0604030504040204" pitchFamily="34" charset="0"/>
                <a:cs typeface="Segoe UI" panose="020B0502040204020203" pitchFamily="34" charset="0"/>
              </a:rPr>
              <a:t>not guarantees </a:t>
            </a:r>
            <a:r>
              <a:rPr lang="en-US" sz="1250" spc="-7" dirty="0">
                <a:solidFill>
                  <a:srgbClr val="000000"/>
                </a:solidFill>
                <a:latin typeface="Verdana" panose="020B0604030504040204" pitchFamily="34" charset="0"/>
                <a:ea typeface="Verdana" panose="020B0604030504040204" pitchFamily="34" charset="0"/>
                <a:cs typeface="Segoe UI" panose="020B0502040204020203" pitchFamily="34" charset="0"/>
              </a:rPr>
              <a:t>of </a:t>
            </a:r>
            <a:r>
              <a:rPr lang="en-US" sz="1250" spc="-12" dirty="0">
                <a:solidFill>
                  <a:srgbClr val="000000"/>
                </a:solidFill>
                <a:latin typeface="Verdana" panose="020B0604030504040204" pitchFamily="34" charset="0"/>
                <a:ea typeface="Verdana" panose="020B0604030504040204" pitchFamily="34" charset="0"/>
                <a:cs typeface="Segoe UI" panose="020B0502040204020203" pitchFamily="34" charset="0"/>
              </a:rPr>
              <a:t>future performance </a:t>
            </a:r>
            <a:r>
              <a:rPr lang="en-US" sz="1250" spc="-7" dirty="0">
                <a:solidFill>
                  <a:srgbClr val="000000"/>
                </a:solidFill>
                <a:latin typeface="Verdana" panose="020B0604030504040204" pitchFamily="34" charset="0"/>
                <a:ea typeface="Verdana" panose="020B0604030504040204" pitchFamily="34" charset="0"/>
                <a:cs typeface="Segoe UI" panose="020B0502040204020203" pitchFamily="34" charset="0"/>
              </a:rPr>
              <a:t>and </a:t>
            </a:r>
            <a:r>
              <a:rPr lang="en-US" sz="1250" spc="-15" dirty="0">
                <a:solidFill>
                  <a:srgbClr val="000000"/>
                </a:solidFill>
                <a:latin typeface="Verdana" panose="020B0604030504040204" pitchFamily="34" charset="0"/>
                <a:ea typeface="Verdana" panose="020B0604030504040204" pitchFamily="34" charset="0"/>
                <a:cs typeface="Segoe UI" panose="020B0502040204020203" pitchFamily="34" charset="0"/>
              </a:rPr>
              <a:t>involve </a:t>
            </a:r>
            <a:r>
              <a:rPr lang="en-US" sz="1250" spc="-7" dirty="0">
                <a:solidFill>
                  <a:srgbClr val="000000"/>
                </a:solidFill>
                <a:latin typeface="Verdana" panose="020B0604030504040204" pitchFamily="34" charset="0"/>
                <a:ea typeface="Verdana" panose="020B0604030504040204" pitchFamily="34" charset="0"/>
                <a:cs typeface="Segoe UI" panose="020B0502040204020203" pitchFamily="34" charset="0"/>
              </a:rPr>
              <a:t>risks and uncertainties </a:t>
            </a:r>
            <a:r>
              <a:rPr lang="en-US" sz="1250" spc="4" dirty="0">
                <a:solidFill>
                  <a:srgbClr val="000000"/>
                </a:solidFill>
                <a:latin typeface="Verdana" panose="020B0604030504040204" pitchFamily="34" charset="0"/>
                <a:ea typeface="Verdana" panose="020B0604030504040204" pitchFamily="34" charset="0"/>
                <a:cs typeface="Segoe UI" panose="020B0502040204020203" pitchFamily="34" charset="0"/>
              </a:rPr>
              <a:t>and </a:t>
            </a:r>
            <a:r>
              <a:rPr lang="en-US" sz="1250" spc="-7" dirty="0">
                <a:solidFill>
                  <a:srgbClr val="000000"/>
                </a:solidFill>
                <a:latin typeface="Verdana" panose="020B0604030504040204" pitchFamily="34" charset="0"/>
                <a:ea typeface="Verdana" panose="020B0604030504040204" pitchFamily="34" charset="0"/>
                <a:cs typeface="Segoe UI" panose="020B0502040204020203" pitchFamily="34" charset="0"/>
              </a:rPr>
              <a:t>actual results </a:t>
            </a:r>
            <a:r>
              <a:rPr lang="en-US" sz="1250" spc="-12" dirty="0">
                <a:solidFill>
                  <a:srgbClr val="000000"/>
                </a:solidFill>
                <a:latin typeface="Verdana" panose="020B0604030504040204" pitchFamily="34" charset="0"/>
                <a:ea typeface="Verdana" panose="020B0604030504040204" pitchFamily="34" charset="0"/>
                <a:cs typeface="Segoe UI" panose="020B0502040204020203" pitchFamily="34" charset="0"/>
              </a:rPr>
              <a:t>may differ </a:t>
            </a:r>
            <a:r>
              <a:rPr lang="en-US" sz="1250" spc="-7" dirty="0">
                <a:solidFill>
                  <a:srgbClr val="000000"/>
                </a:solidFill>
                <a:latin typeface="Verdana" panose="020B0604030504040204" pitchFamily="34" charset="0"/>
                <a:ea typeface="Verdana" panose="020B0604030504040204" pitchFamily="34" charset="0"/>
                <a:cs typeface="Segoe UI" panose="020B0502040204020203" pitchFamily="34" charset="0"/>
              </a:rPr>
              <a:t>materially </a:t>
            </a:r>
            <a:r>
              <a:rPr lang="en-US" sz="1250" spc="-12" dirty="0">
                <a:solidFill>
                  <a:srgbClr val="000000"/>
                </a:solidFill>
                <a:latin typeface="Verdana" panose="020B0604030504040204" pitchFamily="34" charset="0"/>
                <a:ea typeface="Verdana" panose="020B0604030504040204" pitchFamily="34" charset="0"/>
                <a:cs typeface="Segoe UI" panose="020B0502040204020203" pitchFamily="34" charset="0"/>
              </a:rPr>
              <a:t>from those in </a:t>
            </a:r>
            <a:r>
              <a:rPr lang="en-US" sz="1250" spc="-1" dirty="0">
                <a:solidFill>
                  <a:srgbClr val="000000"/>
                </a:solidFill>
                <a:latin typeface="Verdana" panose="020B0604030504040204" pitchFamily="34" charset="0"/>
                <a:ea typeface="Verdana" panose="020B0604030504040204" pitchFamily="34" charset="0"/>
                <a:cs typeface="Segoe UI" panose="020B0502040204020203" pitchFamily="34" charset="0"/>
              </a:rPr>
              <a:t>such </a:t>
            </a:r>
            <a:r>
              <a:rPr lang="en-US" sz="1250" spc="-12" dirty="0">
                <a:solidFill>
                  <a:srgbClr val="000000"/>
                </a:solidFill>
                <a:latin typeface="Verdana" panose="020B0604030504040204" pitchFamily="34" charset="0"/>
                <a:ea typeface="Verdana" panose="020B0604030504040204" pitchFamily="34" charset="0"/>
                <a:cs typeface="Segoe UI" panose="020B0502040204020203" pitchFamily="34" charset="0"/>
              </a:rPr>
              <a:t>forward-looking statements </a:t>
            </a:r>
            <a:r>
              <a:rPr lang="en-US" sz="1250" spc="-7" dirty="0">
                <a:solidFill>
                  <a:srgbClr val="000000"/>
                </a:solidFill>
                <a:latin typeface="Verdana" panose="020B0604030504040204" pitchFamily="34" charset="0"/>
                <a:ea typeface="Verdana" panose="020B0604030504040204" pitchFamily="34" charset="0"/>
                <a:cs typeface="Segoe UI" panose="020B0502040204020203" pitchFamily="34" charset="0"/>
              </a:rPr>
              <a:t>as a result of </a:t>
            </a:r>
            <a:r>
              <a:rPr lang="en-US" sz="1250" spc="-12" dirty="0">
                <a:solidFill>
                  <a:srgbClr val="000000"/>
                </a:solidFill>
                <a:latin typeface="Verdana" panose="020B0604030504040204" pitchFamily="34" charset="0"/>
                <a:ea typeface="Verdana" panose="020B0604030504040204" pitchFamily="34" charset="0"/>
                <a:cs typeface="Segoe UI" panose="020B0502040204020203" pitchFamily="34" charset="0"/>
              </a:rPr>
              <a:t>various </a:t>
            </a:r>
            <a:r>
              <a:rPr lang="en-US" sz="1250" spc="-15" dirty="0">
                <a:solidFill>
                  <a:srgbClr val="000000"/>
                </a:solidFill>
                <a:latin typeface="Verdana" panose="020B0604030504040204" pitchFamily="34" charset="0"/>
                <a:ea typeface="Verdana" panose="020B0604030504040204" pitchFamily="34" charset="0"/>
                <a:cs typeface="Segoe UI" panose="020B0502040204020203" pitchFamily="34" charset="0"/>
              </a:rPr>
              <a:t>factors </a:t>
            </a:r>
            <a:r>
              <a:rPr lang="en-US" sz="1250" spc="-7" dirty="0">
                <a:solidFill>
                  <a:srgbClr val="000000"/>
                </a:solidFill>
                <a:latin typeface="Verdana" panose="020B0604030504040204" pitchFamily="34" charset="0"/>
                <a:ea typeface="Verdana" panose="020B0604030504040204" pitchFamily="34" charset="0"/>
                <a:cs typeface="Segoe UI" panose="020B0502040204020203" pitchFamily="34" charset="0"/>
              </a:rPr>
              <a:t>and assumptions that the </a:t>
            </a:r>
            <a:r>
              <a:rPr lang="en-US" sz="1250" spc="-12" dirty="0">
                <a:solidFill>
                  <a:srgbClr val="000000"/>
                </a:solidFill>
                <a:latin typeface="Verdana" panose="020B0604030504040204" pitchFamily="34" charset="0"/>
                <a:ea typeface="Verdana" panose="020B0604030504040204" pitchFamily="34" charset="0"/>
                <a:cs typeface="Segoe UI" panose="020B0502040204020203" pitchFamily="34" charset="0"/>
              </a:rPr>
              <a:t>Company believes </a:t>
            </a:r>
            <a:r>
              <a:rPr lang="en-US" sz="1250" spc="-26" dirty="0">
                <a:solidFill>
                  <a:srgbClr val="000000"/>
                </a:solidFill>
                <a:latin typeface="Verdana" panose="020B0604030504040204" pitchFamily="34" charset="0"/>
                <a:ea typeface="Verdana" panose="020B0604030504040204" pitchFamily="34" charset="0"/>
                <a:cs typeface="Segoe UI" panose="020B0502040204020203" pitchFamily="34" charset="0"/>
              </a:rPr>
              <a:t>to </a:t>
            </a:r>
            <a:r>
              <a:rPr lang="en-US" sz="1250" spc="-1" dirty="0">
                <a:solidFill>
                  <a:srgbClr val="000000"/>
                </a:solidFill>
                <a:latin typeface="Verdana" panose="020B0604030504040204" pitchFamily="34" charset="0"/>
                <a:ea typeface="Verdana" panose="020B0604030504040204" pitchFamily="34" charset="0"/>
                <a:cs typeface="Segoe UI" panose="020B0502040204020203" pitchFamily="34" charset="0"/>
              </a:rPr>
              <a:t>be </a:t>
            </a:r>
            <a:r>
              <a:rPr lang="en-US" sz="1250" spc="-7" dirty="0">
                <a:solidFill>
                  <a:srgbClr val="000000"/>
                </a:solidFill>
                <a:latin typeface="Verdana" panose="020B0604030504040204" pitchFamily="34" charset="0"/>
                <a:ea typeface="Verdana" panose="020B0604030504040204" pitchFamily="34" charset="0"/>
                <a:cs typeface="Segoe UI" panose="020B0502040204020203" pitchFamily="34" charset="0"/>
              </a:rPr>
              <a:t>reasonable </a:t>
            </a:r>
            <a:r>
              <a:rPr lang="en-US" sz="1250" spc="-12" dirty="0">
                <a:solidFill>
                  <a:srgbClr val="000000"/>
                </a:solidFill>
                <a:latin typeface="Verdana" panose="020B0604030504040204" pitchFamily="34" charset="0"/>
                <a:ea typeface="Verdana" panose="020B0604030504040204" pitchFamily="34" charset="0"/>
                <a:cs typeface="Segoe UI" panose="020B0502040204020203" pitchFamily="34" charset="0"/>
              </a:rPr>
              <a:t>in </a:t>
            </a:r>
            <a:r>
              <a:rPr lang="en-US" sz="1250" spc="-7" dirty="0">
                <a:solidFill>
                  <a:srgbClr val="000000"/>
                </a:solidFill>
                <a:latin typeface="Verdana" panose="020B0604030504040204" pitchFamily="34" charset="0"/>
                <a:ea typeface="Verdana" panose="020B0604030504040204" pitchFamily="34" charset="0"/>
                <a:cs typeface="Segoe UI" panose="020B0502040204020203" pitchFamily="34" charset="0"/>
              </a:rPr>
              <a:t>light of </a:t>
            </a:r>
            <a:r>
              <a:rPr lang="en-US" sz="1250" spc="-12" dirty="0">
                <a:solidFill>
                  <a:srgbClr val="000000"/>
                </a:solidFill>
                <a:latin typeface="Verdana" panose="020B0604030504040204" pitchFamily="34" charset="0"/>
                <a:ea typeface="Verdana" panose="020B0604030504040204" pitchFamily="34" charset="0"/>
                <a:cs typeface="Segoe UI" panose="020B0502040204020203" pitchFamily="34" charset="0"/>
              </a:rPr>
              <a:t>its </a:t>
            </a:r>
            <a:r>
              <a:rPr lang="en-US" sz="1250" spc="-7" dirty="0">
                <a:solidFill>
                  <a:srgbClr val="000000"/>
                </a:solidFill>
                <a:latin typeface="Verdana" panose="020B0604030504040204" pitchFamily="34" charset="0"/>
                <a:ea typeface="Verdana" panose="020B0604030504040204" pitchFamily="34" charset="0"/>
                <a:cs typeface="Segoe UI" panose="020B0502040204020203" pitchFamily="34" charset="0"/>
              </a:rPr>
              <a:t>operating </a:t>
            </a:r>
            <a:r>
              <a:rPr lang="en-US" sz="1250" spc="-12" dirty="0">
                <a:solidFill>
                  <a:srgbClr val="000000"/>
                </a:solidFill>
                <a:latin typeface="Verdana" panose="020B0604030504040204" pitchFamily="34" charset="0"/>
                <a:ea typeface="Verdana" panose="020B0604030504040204" pitchFamily="34" charset="0"/>
                <a:cs typeface="Segoe UI" panose="020B0502040204020203" pitchFamily="34" charset="0"/>
              </a:rPr>
              <a:t>experience </a:t>
            </a:r>
            <a:r>
              <a:rPr lang="en-US" sz="1250" spc="4" dirty="0">
                <a:solidFill>
                  <a:srgbClr val="000000"/>
                </a:solidFill>
                <a:latin typeface="Verdana" panose="020B0604030504040204" pitchFamily="34" charset="0"/>
                <a:ea typeface="Verdana" panose="020B0604030504040204" pitchFamily="34" charset="0"/>
                <a:cs typeface="Segoe UI" panose="020B0502040204020203" pitchFamily="34" charset="0"/>
              </a:rPr>
              <a:t>in </a:t>
            </a:r>
            <a:r>
              <a:rPr lang="en-US" sz="1250" spc="-7" dirty="0">
                <a:solidFill>
                  <a:srgbClr val="000000"/>
                </a:solidFill>
                <a:latin typeface="Verdana" panose="020B0604030504040204" pitchFamily="34" charset="0"/>
                <a:ea typeface="Verdana" panose="020B0604030504040204" pitchFamily="34" charset="0"/>
                <a:cs typeface="Segoe UI" panose="020B0502040204020203" pitchFamily="34" charset="0"/>
              </a:rPr>
              <a:t>recent </a:t>
            </a:r>
            <a:r>
              <a:rPr lang="en-US" sz="1250" spc="-12" dirty="0">
                <a:solidFill>
                  <a:srgbClr val="000000"/>
                </a:solidFill>
                <a:latin typeface="Verdana" panose="020B0604030504040204" pitchFamily="34" charset="0"/>
                <a:ea typeface="Verdana" panose="020B0604030504040204" pitchFamily="34" charset="0"/>
                <a:cs typeface="Segoe UI" panose="020B0502040204020203" pitchFamily="34" charset="0"/>
              </a:rPr>
              <a:t>years. </a:t>
            </a:r>
            <a:r>
              <a:rPr lang="en-US" sz="1250" spc="-7" dirty="0">
                <a:solidFill>
                  <a:srgbClr val="000000"/>
                </a:solidFill>
                <a:latin typeface="Verdana" panose="020B0604030504040204" pitchFamily="34" charset="0"/>
                <a:ea typeface="Verdana" panose="020B0604030504040204" pitchFamily="34" charset="0"/>
                <a:cs typeface="Segoe UI" panose="020B0502040204020203" pitchFamily="34" charset="0"/>
              </a:rPr>
              <a:t>The </a:t>
            </a:r>
            <a:r>
              <a:rPr lang="en-US" sz="1250" spc="-12" dirty="0">
                <a:solidFill>
                  <a:srgbClr val="000000"/>
                </a:solidFill>
                <a:latin typeface="Verdana" panose="020B0604030504040204" pitchFamily="34" charset="0"/>
                <a:ea typeface="Verdana" panose="020B0604030504040204" pitchFamily="34" charset="0"/>
                <a:cs typeface="Segoe UI" panose="020B0502040204020203" pitchFamily="34" charset="0"/>
              </a:rPr>
              <a:t>risks </a:t>
            </a:r>
            <a:r>
              <a:rPr lang="en-US" sz="1250" spc="4" dirty="0">
                <a:solidFill>
                  <a:srgbClr val="000000"/>
                </a:solidFill>
                <a:latin typeface="Verdana" panose="020B0604030504040204" pitchFamily="34" charset="0"/>
                <a:ea typeface="Verdana" panose="020B0604030504040204" pitchFamily="34" charset="0"/>
                <a:cs typeface="Segoe UI" panose="020B0502040204020203" pitchFamily="34" charset="0"/>
              </a:rPr>
              <a:t>and </a:t>
            </a:r>
            <a:r>
              <a:rPr lang="en-US" sz="1250" spc="-7" dirty="0">
                <a:solidFill>
                  <a:srgbClr val="000000"/>
                </a:solidFill>
                <a:latin typeface="Verdana" panose="020B0604030504040204" pitchFamily="34" charset="0"/>
                <a:ea typeface="Verdana" panose="020B0604030504040204" pitchFamily="34" charset="0"/>
                <a:cs typeface="Segoe UI" panose="020B0502040204020203" pitchFamily="34" charset="0"/>
              </a:rPr>
              <a:t>uncertainties relating </a:t>
            </a:r>
            <a:r>
              <a:rPr lang="en-US" sz="1250" spc="-21" dirty="0">
                <a:solidFill>
                  <a:srgbClr val="000000"/>
                </a:solidFill>
                <a:latin typeface="Verdana" panose="020B0604030504040204" pitchFamily="34" charset="0"/>
                <a:ea typeface="Verdana" panose="020B0604030504040204" pitchFamily="34" charset="0"/>
                <a:cs typeface="Segoe UI" panose="020B0502040204020203" pitchFamily="34" charset="0"/>
              </a:rPr>
              <a:t>to </a:t>
            </a:r>
            <a:r>
              <a:rPr lang="en-US" sz="1250" spc="-7" dirty="0">
                <a:solidFill>
                  <a:srgbClr val="000000"/>
                </a:solidFill>
                <a:latin typeface="Verdana" panose="020B0604030504040204" pitchFamily="34" charset="0"/>
                <a:ea typeface="Verdana" panose="020B0604030504040204" pitchFamily="34" charset="0"/>
                <a:cs typeface="Segoe UI" panose="020B0502040204020203" pitchFamily="34" charset="0"/>
              </a:rPr>
              <a:t>these </a:t>
            </a:r>
            <a:r>
              <a:rPr lang="en-US" sz="1250" spc="-12" dirty="0">
                <a:solidFill>
                  <a:srgbClr val="000000"/>
                </a:solidFill>
                <a:latin typeface="Verdana" panose="020B0604030504040204" pitchFamily="34" charset="0"/>
                <a:ea typeface="Verdana" panose="020B0604030504040204" pitchFamily="34" charset="0"/>
                <a:cs typeface="Segoe UI" panose="020B0502040204020203" pitchFamily="34" charset="0"/>
              </a:rPr>
              <a:t>statements </a:t>
            </a:r>
            <a:r>
              <a:rPr lang="en-US" sz="1250" spc="-7" dirty="0">
                <a:solidFill>
                  <a:srgbClr val="000000"/>
                </a:solidFill>
                <a:latin typeface="Verdana" panose="020B0604030504040204" pitchFamily="34" charset="0"/>
                <a:ea typeface="Verdana" panose="020B0604030504040204" pitchFamily="34" charset="0"/>
                <a:cs typeface="Segoe UI" panose="020B0502040204020203" pitchFamily="34" charset="0"/>
              </a:rPr>
              <a:t>include, but are </a:t>
            </a:r>
            <a:r>
              <a:rPr lang="en-US" sz="1250" spc="-1" dirty="0">
                <a:solidFill>
                  <a:srgbClr val="000000"/>
                </a:solidFill>
                <a:latin typeface="Verdana" panose="020B0604030504040204" pitchFamily="34" charset="0"/>
                <a:ea typeface="Verdana" panose="020B0604030504040204" pitchFamily="34" charset="0"/>
                <a:cs typeface="Segoe UI" panose="020B0502040204020203" pitchFamily="34" charset="0"/>
              </a:rPr>
              <a:t>not </a:t>
            </a:r>
            <a:r>
              <a:rPr lang="en-US" sz="1250" spc="-7" dirty="0">
                <a:solidFill>
                  <a:srgbClr val="000000"/>
                </a:solidFill>
                <a:latin typeface="Verdana" panose="020B0604030504040204" pitchFamily="34" charset="0"/>
                <a:ea typeface="Verdana" panose="020B0604030504040204" pitchFamily="34" charset="0"/>
                <a:cs typeface="Segoe UI" panose="020B0502040204020203" pitchFamily="34" charset="0"/>
              </a:rPr>
              <a:t>limited </a:t>
            </a:r>
            <a:r>
              <a:rPr lang="en-US" sz="1250" spc="-15" dirty="0">
                <a:solidFill>
                  <a:srgbClr val="000000"/>
                </a:solidFill>
                <a:latin typeface="Verdana" panose="020B0604030504040204" pitchFamily="34" charset="0"/>
                <a:ea typeface="Verdana" panose="020B0604030504040204" pitchFamily="34" charset="0"/>
                <a:cs typeface="Segoe UI" panose="020B0502040204020203" pitchFamily="34" charset="0"/>
              </a:rPr>
              <a:t>to, </a:t>
            </a:r>
            <a:r>
              <a:rPr lang="en-US" sz="1250" spc="-7" dirty="0">
                <a:solidFill>
                  <a:srgbClr val="000000"/>
                </a:solidFill>
                <a:latin typeface="Verdana" panose="020B0604030504040204" pitchFamily="34" charset="0"/>
                <a:ea typeface="Verdana" panose="020B0604030504040204" pitchFamily="34" charset="0"/>
                <a:cs typeface="Segoe UI" panose="020B0502040204020203" pitchFamily="34" charset="0"/>
              </a:rPr>
              <a:t>risks </a:t>
            </a:r>
            <a:r>
              <a:rPr lang="en-US" sz="1250" spc="4" dirty="0">
                <a:solidFill>
                  <a:srgbClr val="000000"/>
                </a:solidFill>
                <a:latin typeface="Verdana" panose="020B0604030504040204" pitchFamily="34" charset="0"/>
                <a:ea typeface="Verdana" panose="020B0604030504040204" pitchFamily="34" charset="0"/>
                <a:cs typeface="Segoe UI" panose="020B0502040204020203" pitchFamily="34" charset="0"/>
              </a:rPr>
              <a:t>and </a:t>
            </a:r>
            <a:r>
              <a:rPr lang="en-US" sz="1250" spc="-7" dirty="0">
                <a:solidFill>
                  <a:srgbClr val="000000"/>
                </a:solidFill>
                <a:latin typeface="Verdana" panose="020B0604030504040204" pitchFamily="34" charset="0"/>
                <a:ea typeface="Verdana" panose="020B0604030504040204" pitchFamily="34" charset="0"/>
                <a:cs typeface="Segoe UI" panose="020B0502040204020203" pitchFamily="34" charset="0"/>
              </a:rPr>
              <a:t>uncertainties, </a:t>
            </a:r>
            <a:r>
              <a:rPr lang="en-US" sz="1250" spc="-12" dirty="0">
                <a:solidFill>
                  <a:srgbClr val="000000"/>
                </a:solidFill>
                <a:latin typeface="Verdana" panose="020B0604030504040204" pitchFamily="34" charset="0"/>
                <a:ea typeface="Verdana" panose="020B0604030504040204" pitchFamily="34" charset="0"/>
                <a:cs typeface="Segoe UI" panose="020B0502040204020203" pitchFamily="34" charset="0"/>
              </a:rPr>
              <a:t>regarding </a:t>
            </a:r>
            <a:r>
              <a:rPr lang="en-US" sz="1250" spc="-7" dirty="0">
                <a:solidFill>
                  <a:srgbClr val="000000"/>
                </a:solidFill>
                <a:latin typeface="Verdana" panose="020B0604030504040204" pitchFamily="34" charset="0"/>
                <a:ea typeface="Verdana" panose="020B0604030504040204" pitchFamily="34" charset="0"/>
                <a:cs typeface="Segoe UI" panose="020B0502040204020203" pitchFamily="34" charset="0"/>
              </a:rPr>
              <a:t>fluctuations </a:t>
            </a:r>
            <a:r>
              <a:rPr lang="en-US" sz="1250" spc="-12" dirty="0">
                <a:solidFill>
                  <a:srgbClr val="000000"/>
                </a:solidFill>
                <a:latin typeface="Verdana" panose="020B0604030504040204" pitchFamily="34" charset="0"/>
                <a:ea typeface="Verdana" panose="020B0604030504040204" pitchFamily="34" charset="0"/>
                <a:cs typeface="Segoe UI" panose="020B0502040204020203" pitchFamily="34" charset="0"/>
              </a:rPr>
              <a:t>in </a:t>
            </a:r>
            <a:r>
              <a:rPr lang="en-US" sz="1250" spc="-1" dirty="0">
                <a:solidFill>
                  <a:srgbClr val="000000"/>
                </a:solidFill>
                <a:latin typeface="Verdana" panose="020B0604030504040204" pitchFamily="34" charset="0"/>
                <a:ea typeface="Verdana" panose="020B0604030504040204" pitchFamily="34" charset="0"/>
                <a:cs typeface="Segoe UI" panose="020B0502040204020203" pitchFamily="34" charset="0"/>
              </a:rPr>
              <a:t>earnings, </a:t>
            </a:r>
            <a:r>
              <a:rPr lang="en-US" sz="1250" spc="-12" dirty="0">
                <a:solidFill>
                  <a:srgbClr val="000000"/>
                </a:solidFill>
                <a:latin typeface="Verdana" panose="020B0604030504040204" pitchFamily="34" charset="0"/>
                <a:ea typeface="Verdana" panose="020B0604030504040204" pitchFamily="34" charset="0"/>
                <a:cs typeface="Segoe UI" panose="020B0502040204020203" pitchFamily="34" charset="0"/>
              </a:rPr>
              <a:t>our </a:t>
            </a:r>
            <a:r>
              <a:rPr lang="en-US" sz="1250" spc="-7" dirty="0">
                <a:solidFill>
                  <a:srgbClr val="000000"/>
                </a:solidFill>
                <a:latin typeface="Verdana" panose="020B0604030504040204" pitchFamily="34" charset="0"/>
                <a:ea typeface="Verdana" panose="020B0604030504040204" pitchFamily="34" charset="0"/>
                <a:cs typeface="Segoe UI" panose="020B0502040204020203" pitchFamily="34" charset="0"/>
              </a:rPr>
              <a:t>ability </a:t>
            </a:r>
            <a:r>
              <a:rPr lang="en-US" sz="1250" spc="-26" dirty="0">
                <a:solidFill>
                  <a:srgbClr val="000000"/>
                </a:solidFill>
                <a:latin typeface="Verdana" panose="020B0604030504040204" pitchFamily="34" charset="0"/>
                <a:ea typeface="Verdana" panose="020B0604030504040204" pitchFamily="34" charset="0"/>
                <a:cs typeface="Segoe UI" panose="020B0502040204020203" pitchFamily="34" charset="0"/>
              </a:rPr>
              <a:t>to </a:t>
            </a:r>
            <a:r>
              <a:rPr lang="en-US" sz="1250" spc="-12" dirty="0">
                <a:solidFill>
                  <a:srgbClr val="000000"/>
                </a:solidFill>
                <a:latin typeface="Verdana" panose="020B0604030504040204" pitchFamily="34" charset="0"/>
                <a:ea typeface="Verdana" panose="020B0604030504040204" pitchFamily="34" charset="0"/>
                <a:cs typeface="Segoe UI" panose="020B0502040204020203" pitchFamily="34" charset="0"/>
              </a:rPr>
              <a:t>manage </a:t>
            </a:r>
            <a:r>
              <a:rPr lang="en-US" sz="1250" spc="-7" dirty="0">
                <a:solidFill>
                  <a:srgbClr val="000000"/>
                </a:solidFill>
                <a:latin typeface="Verdana" panose="020B0604030504040204" pitchFamily="34" charset="0"/>
                <a:ea typeface="Verdana" panose="020B0604030504040204" pitchFamily="34" charset="0"/>
                <a:cs typeface="Segoe UI" panose="020B0502040204020203" pitchFamily="34" charset="0"/>
              </a:rPr>
              <a:t>growth, and competition, </a:t>
            </a:r>
            <a:r>
              <a:rPr lang="en-US" sz="1250" spc="-1" dirty="0">
                <a:solidFill>
                  <a:srgbClr val="000000"/>
                </a:solidFill>
                <a:latin typeface="Verdana" panose="020B0604030504040204" pitchFamily="34" charset="0"/>
                <a:ea typeface="Verdana" panose="020B0604030504040204" pitchFamily="34" charset="0"/>
                <a:cs typeface="Segoe UI" panose="020B0502040204020203" pitchFamily="34" charset="0"/>
              </a:rPr>
              <a:t>our </a:t>
            </a:r>
            <a:r>
              <a:rPr lang="en-US" sz="1250" spc="-7" dirty="0">
                <a:solidFill>
                  <a:srgbClr val="000000"/>
                </a:solidFill>
                <a:latin typeface="Verdana" panose="020B0604030504040204" pitchFamily="34" charset="0"/>
                <a:ea typeface="Verdana" panose="020B0604030504040204" pitchFamily="34" charset="0"/>
                <a:cs typeface="Segoe UI" panose="020B0502040204020203" pitchFamily="34" charset="0"/>
              </a:rPr>
              <a:t>ability </a:t>
            </a:r>
            <a:r>
              <a:rPr lang="en-US" sz="1250" spc="-26" dirty="0">
                <a:solidFill>
                  <a:srgbClr val="000000"/>
                </a:solidFill>
                <a:latin typeface="Verdana" panose="020B0604030504040204" pitchFamily="34" charset="0"/>
                <a:ea typeface="Verdana" panose="020B0604030504040204" pitchFamily="34" charset="0"/>
                <a:cs typeface="Segoe UI" panose="020B0502040204020203" pitchFamily="34" charset="0"/>
              </a:rPr>
              <a:t>to </a:t>
            </a:r>
            <a:r>
              <a:rPr lang="en-US" sz="1250" spc="-12" dirty="0">
                <a:solidFill>
                  <a:srgbClr val="000000"/>
                </a:solidFill>
                <a:latin typeface="Verdana" panose="020B0604030504040204" pitchFamily="34" charset="0"/>
                <a:ea typeface="Verdana" panose="020B0604030504040204" pitchFamily="34" charset="0"/>
                <a:cs typeface="Segoe UI" panose="020B0502040204020203" pitchFamily="34" charset="0"/>
              </a:rPr>
              <a:t>manage </a:t>
            </a:r>
            <a:r>
              <a:rPr lang="en-US" sz="1250" spc="-1" dirty="0">
                <a:solidFill>
                  <a:srgbClr val="000000"/>
                </a:solidFill>
                <a:latin typeface="Verdana" panose="020B0604030504040204" pitchFamily="34" charset="0"/>
                <a:ea typeface="Verdana" panose="020B0604030504040204" pitchFamily="34" charset="0"/>
                <a:cs typeface="Segoe UI" panose="020B0502040204020203" pitchFamily="34" charset="0"/>
              </a:rPr>
              <a:t>our </a:t>
            </a:r>
            <a:r>
              <a:rPr lang="en-US" sz="1250" spc="-7" dirty="0">
                <a:solidFill>
                  <a:srgbClr val="000000"/>
                </a:solidFill>
                <a:latin typeface="Verdana" panose="020B0604030504040204" pitchFamily="34" charset="0"/>
                <a:ea typeface="Verdana" panose="020B0604030504040204" pitchFamily="34" charset="0"/>
                <a:cs typeface="Segoe UI" panose="020B0502040204020203" pitchFamily="34" charset="0"/>
              </a:rPr>
              <a:t>international operations, government policies, regulations, </a:t>
            </a:r>
            <a:r>
              <a:rPr lang="en-US" sz="1250" spc="-12" dirty="0">
                <a:solidFill>
                  <a:srgbClr val="000000"/>
                </a:solidFill>
                <a:latin typeface="Verdana" panose="020B0604030504040204" pitchFamily="34" charset="0"/>
                <a:ea typeface="Verdana" panose="020B0604030504040204" pitchFamily="34" charset="0"/>
                <a:cs typeface="Segoe UI" panose="020B0502040204020203" pitchFamily="34" charset="0"/>
              </a:rPr>
              <a:t>etc. </a:t>
            </a:r>
            <a:r>
              <a:rPr lang="en-US" sz="1250" spc="-15" dirty="0">
                <a:solidFill>
                  <a:srgbClr val="000000"/>
                </a:solidFill>
                <a:latin typeface="Verdana" panose="020B0604030504040204" pitchFamily="34" charset="0"/>
                <a:ea typeface="Verdana" panose="020B0604030504040204" pitchFamily="34" charset="0"/>
                <a:cs typeface="Segoe UI" panose="020B0502040204020203" pitchFamily="34" charset="0"/>
              </a:rPr>
              <a:t>The </a:t>
            </a:r>
            <a:r>
              <a:rPr lang="en-US" sz="1250" spc="-12" dirty="0">
                <a:solidFill>
                  <a:srgbClr val="000000"/>
                </a:solidFill>
                <a:latin typeface="Verdana" panose="020B0604030504040204" pitchFamily="34" charset="0"/>
                <a:ea typeface="Verdana" panose="020B0604030504040204" pitchFamily="34" charset="0"/>
                <a:cs typeface="Segoe UI" panose="020B0502040204020203" pitchFamily="34" charset="0"/>
              </a:rPr>
              <a:t>Company does </a:t>
            </a:r>
            <a:r>
              <a:rPr lang="en-US" sz="1250" spc="-1" dirty="0">
                <a:solidFill>
                  <a:srgbClr val="000000"/>
                </a:solidFill>
                <a:latin typeface="Verdana" panose="020B0604030504040204" pitchFamily="34" charset="0"/>
                <a:ea typeface="Verdana" panose="020B0604030504040204" pitchFamily="34" charset="0"/>
                <a:cs typeface="Segoe UI" panose="020B0502040204020203" pitchFamily="34" charset="0"/>
              </a:rPr>
              <a:t>not </a:t>
            </a:r>
            <a:r>
              <a:rPr lang="en-US" sz="1250" spc="-12" dirty="0">
                <a:solidFill>
                  <a:srgbClr val="000000"/>
                </a:solidFill>
                <a:latin typeface="Verdana" panose="020B0604030504040204" pitchFamily="34" charset="0"/>
                <a:ea typeface="Verdana" panose="020B0604030504040204" pitchFamily="34" charset="0"/>
                <a:cs typeface="Segoe UI" panose="020B0502040204020203" pitchFamily="34" charset="0"/>
              </a:rPr>
              <a:t>undertake </a:t>
            </a:r>
            <a:r>
              <a:rPr lang="en-US" sz="1250" spc="-7" dirty="0">
                <a:solidFill>
                  <a:srgbClr val="000000"/>
                </a:solidFill>
                <a:latin typeface="Verdana" panose="020B0604030504040204" pitchFamily="34" charset="0"/>
                <a:ea typeface="Verdana" panose="020B0604030504040204" pitchFamily="34" charset="0"/>
                <a:cs typeface="Segoe UI" panose="020B0502040204020203" pitchFamily="34" charset="0"/>
              </a:rPr>
              <a:t>any obligation </a:t>
            </a:r>
            <a:r>
              <a:rPr lang="en-US" sz="1250" spc="-26" dirty="0">
                <a:solidFill>
                  <a:srgbClr val="000000"/>
                </a:solidFill>
                <a:latin typeface="Verdana" panose="020B0604030504040204" pitchFamily="34" charset="0"/>
                <a:ea typeface="Verdana" panose="020B0604030504040204" pitchFamily="34" charset="0"/>
                <a:cs typeface="Segoe UI" panose="020B0502040204020203" pitchFamily="34" charset="0"/>
              </a:rPr>
              <a:t>to </a:t>
            </a:r>
            <a:r>
              <a:rPr lang="en-US" sz="1250" spc="-12" dirty="0">
                <a:solidFill>
                  <a:srgbClr val="000000"/>
                </a:solidFill>
                <a:latin typeface="Verdana" panose="020B0604030504040204" pitchFamily="34" charset="0"/>
                <a:ea typeface="Verdana" panose="020B0604030504040204" pitchFamily="34" charset="0"/>
                <a:cs typeface="Segoe UI" panose="020B0502040204020203" pitchFamily="34" charset="0"/>
              </a:rPr>
              <a:t>revise </a:t>
            </a:r>
            <a:r>
              <a:rPr lang="en-US" sz="1250" spc="-7" dirty="0">
                <a:solidFill>
                  <a:srgbClr val="000000"/>
                </a:solidFill>
                <a:latin typeface="Verdana" panose="020B0604030504040204" pitchFamily="34" charset="0"/>
                <a:ea typeface="Verdana" panose="020B0604030504040204" pitchFamily="34" charset="0"/>
                <a:cs typeface="Segoe UI" panose="020B0502040204020203" pitchFamily="34" charset="0"/>
              </a:rPr>
              <a:t>or update </a:t>
            </a:r>
            <a:r>
              <a:rPr lang="en-US" sz="1250" spc="-12" dirty="0">
                <a:solidFill>
                  <a:srgbClr val="000000"/>
                </a:solidFill>
                <a:latin typeface="Verdana" panose="020B0604030504040204" pitchFamily="34" charset="0"/>
                <a:ea typeface="Verdana" panose="020B0604030504040204" pitchFamily="34" charset="0"/>
                <a:cs typeface="Segoe UI" panose="020B0502040204020203" pitchFamily="34" charset="0"/>
              </a:rPr>
              <a:t>any </a:t>
            </a:r>
            <a:r>
              <a:rPr lang="en-IN" sz="1250" spc="-15" dirty="0">
                <a:solidFill>
                  <a:srgbClr val="000000"/>
                </a:solidFill>
                <a:latin typeface="Verdana" panose="020B0604030504040204" pitchFamily="34" charset="0"/>
                <a:ea typeface="Verdana" panose="020B0604030504040204" pitchFamily="34" charset="0"/>
                <a:cs typeface="Segoe UI" panose="020B0502040204020203" pitchFamily="34" charset="0"/>
              </a:rPr>
              <a:t>forward-looking statement that may be made from time to time by or on behalf of the  Company to reflect actual results, </a:t>
            </a:r>
            <a:r>
              <a:rPr lang="en-US" sz="1250" spc="-7" dirty="0">
                <a:solidFill>
                  <a:srgbClr val="000000"/>
                </a:solidFill>
                <a:latin typeface="Verdana" panose="020B0604030504040204" pitchFamily="34" charset="0"/>
                <a:ea typeface="Verdana" panose="020B0604030504040204" pitchFamily="34" charset="0"/>
                <a:cs typeface="Segoe UI" panose="020B0502040204020203" pitchFamily="34" charset="0"/>
              </a:rPr>
              <a:t>assumptions, </a:t>
            </a:r>
            <a:r>
              <a:rPr lang="en-US" sz="1250" spc="-1" dirty="0">
                <a:solidFill>
                  <a:srgbClr val="000000"/>
                </a:solidFill>
                <a:latin typeface="Verdana" panose="020B0604030504040204" pitchFamily="34" charset="0"/>
                <a:ea typeface="Verdana" panose="020B0604030504040204" pitchFamily="34" charset="0"/>
                <a:cs typeface="Segoe UI" panose="020B0502040204020203" pitchFamily="34" charset="0"/>
              </a:rPr>
              <a:t>or </a:t>
            </a:r>
            <a:r>
              <a:rPr lang="en-US" sz="1250" spc="-12" dirty="0">
                <a:solidFill>
                  <a:srgbClr val="000000"/>
                </a:solidFill>
                <a:latin typeface="Verdana" panose="020B0604030504040204" pitchFamily="34" charset="0"/>
                <a:ea typeface="Verdana" panose="020B0604030504040204" pitchFamily="34" charset="0"/>
                <a:cs typeface="Segoe UI" panose="020B0502040204020203" pitchFamily="34" charset="0"/>
              </a:rPr>
              <a:t>changes in factors affecting </a:t>
            </a:r>
            <a:r>
              <a:rPr lang="en-US" sz="1250" spc="-7" dirty="0">
                <a:solidFill>
                  <a:srgbClr val="000000"/>
                </a:solidFill>
                <a:latin typeface="Verdana" panose="020B0604030504040204" pitchFamily="34" charset="0"/>
                <a:ea typeface="Verdana" panose="020B0604030504040204" pitchFamily="34" charset="0"/>
                <a:cs typeface="Segoe UI" panose="020B0502040204020203" pitchFamily="34" charset="0"/>
              </a:rPr>
              <a:t>these </a:t>
            </a:r>
            <a:r>
              <a:rPr lang="en-US" sz="1250" spc="-12" dirty="0">
                <a:solidFill>
                  <a:srgbClr val="000000"/>
                </a:solidFill>
                <a:latin typeface="Verdana" panose="020B0604030504040204" pitchFamily="34" charset="0"/>
                <a:ea typeface="Verdana" panose="020B0604030504040204" pitchFamily="34" charset="0"/>
                <a:cs typeface="Segoe UI" panose="020B0502040204020203" pitchFamily="34" charset="0"/>
              </a:rPr>
              <a:t>statements. </a:t>
            </a:r>
            <a:r>
              <a:rPr lang="en-US" sz="1250" spc="-7" dirty="0">
                <a:solidFill>
                  <a:srgbClr val="000000"/>
                </a:solidFill>
                <a:latin typeface="Verdana" panose="020B0604030504040204" pitchFamily="34" charset="0"/>
                <a:ea typeface="Verdana" panose="020B0604030504040204" pitchFamily="34" charset="0"/>
                <a:cs typeface="Segoe UI" panose="020B0502040204020203" pitchFamily="34" charset="0"/>
              </a:rPr>
              <a:t>Given these risks, uncertainties, </a:t>
            </a:r>
            <a:r>
              <a:rPr lang="en-US" sz="1250" spc="-1" dirty="0">
                <a:solidFill>
                  <a:srgbClr val="000000"/>
                </a:solidFill>
                <a:latin typeface="Verdana" panose="020B0604030504040204" pitchFamily="34" charset="0"/>
                <a:ea typeface="Verdana" panose="020B0604030504040204" pitchFamily="34" charset="0"/>
                <a:cs typeface="Segoe UI" panose="020B0502040204020203" pitchFamily="34" charset="0"/>
              </a:rPr>
              <a:t>and </a:t>
            </a:r>
            <a:r>
              <a:rPr lang="en-US" sz="1250" spc="-7" dirty="0">
                <a:solidFill>
                  <a:srgbClr val="000000"/>
                </a:solidFill>
                <a:latin typeface="Verdana" panose="020B0604030504040204" pitchFamily="34" charset="0"/>
                <a:ea typeface="Verdana" panose="020B0604030504040204" pitchFamily="34" charset="0"/>
                <a:cs typeface="Segoe UI" panose="020B0502040204020203" pitchFamily="34" charset="0"/>
              </a:rPr>
              <a:t>other </a:t>
            </a:r>
            <a:r>
              <a:rPr lang="en-US" sz="1250" spc="-12" dirty="0">
                <a:solidFill>
                  <a:srgbClr val="000000"/>
                </a:solidFill>
                <a:latin typeface="Verdana" panose="020B0604030504040204" pitchFamily="34" charset="0"/>
                <a:ea typeface="Verdana" panose="020B0604030504040204" pitchFamily="34" charset="0"/>
                <a:cs typeface="Segoe UI" panose="020B0502040204020203" pitchFamily="34" charset="0"/>
              </a:rPr>
              <a:t>factors, viewers </a:t>
            </a:r>
            <a:r>
              <a:rPr lang="en-US" sz="1250" spc="-7" dirty="0">
                <a:solidFill>
                  <a:srgbClr val="000000"/>
                </a:solidFill>
                <a:latin typeface="Verdana" panose="020B0604030504040204" pitchFamily="34" charset="0"/>
                <a:ea typeface="Verdana" panose="020B0604030504040204" pitchFamily="34" charset="0"/>
                <a:cs typeface="Segoe UI" panose="020B0502040204020203" pitchFamily="34" charset="0"/>
              </a:rPr>
              <a:t>of </a:t>
            </a:r>
            <a:r>
              <a:rPr lang="en-US" sz="1250" spc="-12" dirty="0">
                <a:solidFill>
                  <a:srgbClr val="000000"/>
                </a:solidFill>
                <a:latin typeface="Verdana" panose="020B0604030504040204" pitchFamily="34" charset="0"/>
                <a:ea typeface="Verdana" panose="020B0604030504040204" pitchFamily="34" charset="0"/>
                <a:cs typeface="Segoe UI" panose="020B0502040204020203" pitchFamily="34" charset="0"/>
              </a:rPr>
              <a:t>this </a:t>
            </a:r>
            <a:r>
              <a:rPr lang="en-US" sz="1250" spc="-7" dirty="0">
                <a:solidFill>
                  <a:srgbClr val="000000"/>
                </a:solidFill>
                <a:latin typeface="Verdana" panose="020B0604030504040204" pitchFamily="34" charset="0"/>
                <a:ea typeface="Verdana" panose="020B0604030504040204" pitchFamily="34" charset="0"/>
                <a:cs typeface="Segoe UI" panose="020B0502040204020203" pitchFamily="34" charset="0"/>
              </a:rPr>
              <a:t>presentation </a:t>
            </a:r>
            <a:r>
              <a:rPr lang="en-US" sz="1250" spc="-15" dirty="0">
                <a:solidFill>
                  <a:srgbClr val="000000"/>
                </a:solidFill>
                <a:latin typeface="Verdana" panose="020B0604030504040204" pitchFamily="34" charset="0"/>
                <a:ea typeface="Verdana" panose="020B0604030504040204" pitchFamily="34" charset="0"/>
                <a:cs typeface="Segoe UI" panose="020B0502040204020203" pitchFamily="34" charset="0"/>
              </a:rPr>
              <a:t>are </a:t>
            </a:r>
            <a:r>
              <a:rPr lang="en-US" sz="1250" spc="-1" dirty="0">
                <a:solidFill>
                  <a:srgbClr val="000000"/>
                </a:solidFill>
                <a:latin typeface="Verdana" panose="020B0604030504040204" pitchFamily="34" charset="0"/>
                <a:ea typeface="Verdana" panose="020B0604030504040204" pitchFamily="34" charset="0"/>
                <a:cs typeface="Segoe UI" panose="020B0502040204020203" pitchFamily="34" charset="0"/>
              </a:rPr>
              <a:t>cautioned </a:t>
            </a:r>
            <a:r>
              <a:rPr lang="en-US" sz="1250" spc="-12" dirty="0">
                <a:solidFill>
                  <a:srgbClr val="000000"/>
                </a:solidFill>
                <a:latin typeface="Verdana" panose="020B0604030504040204" pitchFamily="34" charset="0"/>
                <a:ea typeface="Verdana" panose="020B0604030504040204" pitchFamily="34" charset="0"/>
                <a:cs typeface="Segoe UI" panose="020B0502040204020203" pitchFamily="34" charset="0"/>
              </a:rPr>
              <a:t>not </a:t>
            </a:r>
            <a:r>
              <a:rPr lang="en-US" sz="1250" spc="-26" dirty="0">
                <a:solidFill>
                  <a:srgbClr val="000000"/>
                </a:solidFill>
                <a:latin typeface="Verdana" panose="020B0604030504040204" pitchFamily="34" charset="0"/>
                <a:ea typeface="Verdana" panose="020B0604030504040204" pitchFamily="34" charset="0"/>
                <a:cs typeface="Segoe UI" panose="020B0502040204020203" pitchFamily="34" charset="0"/>
              </a:rPr>
              <a:t>to </a:t>
            </a:r>
            <a:r>
              <a:rPr lang="en-US" sz="1250" spc="-7" dirty="0">
                <a:solidFill>
                  <a:srgbClr val="000000"/>
                </a:solidFill>
                <a:latin typeface="Verdana" panose="020B0604030504040204" pitchFamily="34" charset="0"/>
                <a:ea typeface="Verdana" panose="020B0604030504040204" pitchFamily="34" charset="0"/>
                <a:cs typeface="Segoe UI" panose="020B0502040204020203" pitchFamily="34" charset="0"/>
              </a:rPr>
              <a:t>place undue reliance on these </a:t>
            </a:r>
            <a:r>
              <a:rPr lang="en-US" sz="1250" spc="-15" dirty="0">
                <a:solidFill>
                  <a:srgbClr val="000000"/>
                </a:solidFill>
                <a:latin typeface="Verdana" panose="020B0604030504040204" pitchFamily="34" charset="0"/>
                <a:ea typeface="Verdana" panose="020B0604030504040204" pitchFamily="34" charset="0"/>
                <a:cs typeface="Segoe UI" panose="020B0502040204020203" pitchFamily="34" charset="0"/>
              </a:rPr>
              <a:t>forward-looking</a:t>
            </a:r>
            <a:r>
              <a:rPr lang="en-US" sz="1250" spc="-7" dirty="0">
                <a:solidFill>
                  <a:srgbClr val="000000"/>
                </a:solidFill>
                <a:latin typeface="Verdana" panose="020B0604030504040204" pitchFamily="34" charset="0"/>
                <a:ea typeface="Verdana" panose="020B0604030504040204" pitchFamily="34" charset="0"/>
                <a:cs typeface="Segoe UI" panose="020B0502040204020203" pitchFamily="34" charset="0"/>
              </a:rPr>
              <a:t> statements. </a:t>
            </a:r>
            <a:r>
              <a:rPr lang="en-US" sz="1250" spc="-12" dirty="0">
                <a:solidFill>
                  <a:srgbClr val="000000"/>
                </a:solidFill>
                <a:latin typeface="Verdana" panose="020B0604030504040204" pitchFamily="34" charset="0"/>
                <a:ea typeface="Verdana" panose="020B0604030504040204" pitchFamily="34" charset="0"/>
                <a:cs typeface="Segoe UI" panose="020B0502040204020203" pitchFamily="34" charset="0"/>
              </a:rPr>
              <a:t>This </a:t>
            </a:r>
            <a:r>
              <a:rPr lang="en-US" sz="1250" spc="-7" dirty="0">
                <a:solidFill>
                  <a:srgbClr val="000000"/>
                </a:solidFill>
                <a:latin typeface="Verdana" panose="020B0604030504040204" pitchFamily="34" charset="0"/>
                <a:ea typeface="Verdana" panose="020B0604030504040204" pitchFamily="34" charset="0"/>
                <a:cs typeface="Segoe UI" panose="020B0502040204020203" pitchFamily="34" charset="0"/>
              </a:rPr>
              <a:t>presentation </a:t>
            </a:r>
            <a:r>
              <a:rPr lang="en-US" sz="1250" spc="-12" dirty="0">
                <a:solidFill>
                  <a:srgbClr val="000000"/>
                </a:solidFill>
                <a:latin typeface="Verdana" panose="020B0604030504040204" pitchFamily="34" charset="0"/>
                <a:ea typeface="Verdana" panose="020B0604030504040204" pitchFamily="34" charset="0"/>
                <a:cs typeface="Segoe UI" panose="020B0502040204020203" pitchFamily="34" charset="0"/>
              </a:rPr>
              <a:t>may contain certain</a:t>
            </a:r>
            <a:r>
              <a:rPr lang="en-US" sz="1250" spc="30" dirty="0">
                <a:solidFill>
                  <a:srgbClr val="000000"/>
                </a:solidFill>
                <a:latin typeface="Verdana" panose="020B0604030504040204" pitchFamily="34" charset="0"/>
                <a:ea typeface="Verdana" panose="020B0604030504040204" pitchFamily="34" charset="0"/>
                <a:cs typeface="Segoe UI" panose="020B0502040204020203" pitchFamily="34" charset="0"/>
              </a:rPr>
              <a:t> </a:t>
            </a:r>
            <a:r>
              <a:rPr lang="en-US" sz="1250" spc="-12" dirty="0">
                <a:solidFill>
                  <a:srgbClr val="000000"/>
                </a:solidFill>
                <a:latin typeface="Verdana" panose="020B0604030504040204" pitchFamily="34" charset="0"/>
                <a:ea typeface="Verdana" panose="020B0604030504040204" pitchFamily="34" charset="0"/>
                <a:cs typeface="Segoe UI" panose="020B0502040204020203" pitchFamily="34" charset="0"/>
              </a:rPr>
              <a:t>currency</a:t>
            </a:r>
            <a:r>
              <a:rPr lang="en-US" sz="1250" spc="38" dirty="0">
                <a:solidFill>
                  <a:srgbClr val="000000"/>
                </a:solidFill>
                <a:latin typeface="Verdana" panose="020B0604030504040204" pitchFamily="34" charset="0"/>
                <a:ea typeface="Verdana" panose="020B0604030504040204" pitchFamily="34" charset="0"/>
                <a:cs typeface="Segoe UI" panose="020B0502040204020203" pitchFamily="34" charset="0"/>
              </a:rPr>
              <a:t> </a:t>
            </a:r>
            <a:r>
              <a:rPr lang="en-US" sz="1250" spc="-15" dirty="0">
                <a:solidFill>
                  <a:srgbClr val="000000"/>
                </a:solidFill>
                <a:latin typeface="Verdana" panose="020B0604030504040204" pitchFamily="34" charset="0"/>
                <a:ea typeface="Verdana" panose="020B0604030504040204" pitchFamily="34" charset="0"/>
                <a:cs typeface="Segoe UI" panose="020B0502040204020203" pitchFamily="34" charset="0"/>
              </a:rPr>
              <a:t>exchange</a:t>
            </a:r>
            <a:r>
              <a:rPr lang="en-US" sz="1250" spc="43" dirty="0">
                <a:solidFill>
                  <a:srgbClr val="000000"/>
                </a:solidFill>
                <a:latin typeface="Verdana" panose="020B0604030504040204" pitchFamily="34" charset="0"/>
                <a:ea typeface="Verdana" panose="020B0604030504040204" pitchFamily="34" charset="0"/>
                <a:cs typeface="Segoe UI" panose="020B0502040204020203" pitchFamily="34" charset="0"/>
              </a:rPr>
              <a:t> </a:t>
            </a:r>
            <a:r>
              <a:rPr lang="en-US" sz="1250" spc="-26" dirty="0">
                <a:solidFill>
                  <a:srgbClr val="000000"/>
                </a:solidFill>
                <a:latin typeface="Verdana" panose="020B0604030504040204" pitchFamily="34" charset="0"/>
                <a:ea typeface="Verdana" panose="020B0604030504040204" pitchFamily="34" charset="0"/>
                <a:cs typeface="Segoe UI" panose="020B0502040204020203" pitchFamily="34" charset="0"/>
              </a:rPr>
              <a:t>rates</a:t>
            </a:r>
            <a:r>
              <a:rPr lang="en-US" sz="1250" spc="49" dirty="0">
                <a:solidFill>
                  <a:srgbClr val="000000"/>
                </a:solidFill>
                <a:latin typeface="Verdana" panose="020B0604030504040204" pitchFamily="34" charset="0"/>
                <a:ea typeface="Verdana" panose="020B0604030504040204" pitchFamily="34" charset="0"/>
                <a:cs typeface="Segoe UI" panose="020B0502040204020203" pitchFamily="34" charset="0"/>
              </a:rPr>
              <a:t> </a:t>
            </a:r>
            <a:r>
              <a:rPr lang="en-US" sz="1250" spc="-12" dirty="0">
                <a:solidFill>
                  <a:srgbClr val="000000"/>
                </a:solidFill>
                <a:latin typeface="Verdana" panose="020B0604030504040204" pitchFamily="34" charset="0"/>
                <a:ea typeface="Verdana" panose="020B0604030504040204" pitchFamily="34" charset="0"/>
                <a:cs typeface="Segoe UI" panose="020B0502040204020203" pitchFamily="34" charset="0"/>
              </a:rPr>
              <a:t>and</a:t>
            </a:r>
            <a:r>
              <a:rPr lang="en-US" sz="1250" spc="38" dirty="0">
                <a:solidFill>
                  <a:srgbClr val="000000"/>
                </a:solidFill>
                <a:latin typeface="Verdana" panose="020B0604030504040204" pitchFamily="34" charset="0"/>
                <a:ea typeface="Verdana" panose="020B0604030504040204" pitchFamily="34" charset="0"/>
                <a:cs typeface="Segoe UI" panose="020B0502040204020203" pitchFamily="34" charset="0"/>
              </a:rPr>
              <a:t> </a:t>
            </a:r>
            <a:r>
              <a:rPr lang="en-US" sz="1250" spc="-15" dirty="0">
                <a:solidFill>
                  <a:srgbClr val="000000"/>
                </a:solidFill>
                <a:latin typeface="Verdana" panose="020B0604030504040204" pitchFamily="34" charset="0"/>
                <a:ea typeface="Verdana" panose="020B0604030504040204" pitchFamily="34" charset="0"/>
                <a:cs typeface="Segoe UI" panose="020B0502040204020203" pitchFamily="34" charset="0"/>
              </a:rPr>
              <a:t>the</a:t>
            </a:r>
            <a:r>
              <a:rPr lang="en-US" sz="1250" spc="43" dirty="0">
                <a:solidFill>
                  <a:srgbClr val="000000"/>
                </a:solidFill>
                <a:latin typeface="Verdana" panose="020B0604030504040204" pitchFamily="34" charset="0"/>
                <a:ea typeface="Verdana" panose="020B0604030504040204" pitchFamily="34" charset="0"/>
                <a:cs typeface="Segoe UI" panose="020B0502040204020203" pitchFamily="34" charset="0"/>
              </a:rPr>
              <a:t> </a:t>
            </a:r>
            <a:r>
              <a:rPr lang="en-US" sz="1250" spc="-12" dirty="0">
                <a:solidFill>
                  <a:srgbClr val="000000"/>
                </a:solidFill>
                <a:latin typeface="Verdana" panose="020B0604030504040204" pitchFamily="34" charset="0"/>
                <a:ea typeface="Verdana" panose="020B0604030504040204" pitchFamily="34" charset="0"/>
                <a:cs typeface="Segoe UI" panose="020B0502040204020203" pitchFamily="34" charset="0"/>
              </a:rPr>
              <a:t>same</a:t>
            </a:r>
            <a:r>
              <a:rPr lang="en-US" sz="1250" spc="-1" dirty="0">
                <a:solidFill>
                  <a:srgbClr val="000000"/>
                </a:solidFill>
                <a:latin typeface="Verdana" panose="020B0604030504040204" pitchFamily="34" charset="0"/>
                <a:ea typeface="Verdana" panose="020B0604030504040204" pitchFamily="34" charset="0"/>
                <a:cs typeface="Segoe UI" panose="020B0502040204020203" pitchFamily="34" charset="0"/>
              </a:rPr>
              <a:t> </a:t>
            </a:r>
            <a:r>
              <a:rPr lang="en-US" sz="1250" spc="-26" dirty="0">
                <a:solidFill>
                  <a:srgbClr val="000000"/>
                </a:solidFill>
                <a:latin typeface="Verdana" panose="020B0604030504040204" pitchFamily="34" charset="0"/>
                <a:ea typeface="Verdana" panose="020B0604030504040204" pitchFamily="34" charset="0"/>
                <a:cs typeface="Segoe UI" panose="020B0502040204020203" pitchFamily="34" charset="0"/>
              </a:rPr>
              <a:t>has</a:t>
            </a:r>
            <a:r>
              <a:rPr lang="en-US" sz="1250" spc="43" dirty="0">
                <a:solidFill>
                  <a:srgbClr val="000000"/>
                </a:solidFill>
                <a:latin typeface="Verdana" panose="020B0604030504040204" pitchFamily="34" charset="0"/>
                <a:ea typeface="Verdana" panose="020B0604030504040204" pitchFamily="34" charset="0"/>
                <a:cs typeface="Segoe UI" panose="020B0502040204020203" pitchFamily="34" charset="0"/>
              </a:rPr>
              <a:t> </a:t>
            </a:r>
            <a:r>
              <a:rPr lang="en-US" sz="1250" spc="-12" dirty="0">
                <a:solidFill>
                  <a:srgbClr val="000000"/>
                </a:solidFill>
                <a:latin typeface="Verdana" panose="020B0604030504040204" pitchFamily="34" charset="0"/>
                <a:ea typeface="Verdana" panose="020B0604030504040204" pitchFamily="34" charset="0"/>
                <a:cs typeface="Segoe UI" panose="020B0502040204020203" pitchFamily="34" charset="0"/>
              </a:rPr>
              <a:t>been</a:t>
            </a:r>
            <a:r>
              <a:rPr lang="en-US" sz="1250" spc="30" dirty="0">
                <a:solidFill>
                  <a:srgbClr val="000000"/>
                </a:solidFill>
                <a:latin typeface="Verdana" panose="020B0604030504040204" pitchFamily="34" charset="0"/>
                <a:ea typeface="Verdana" panose="020B0604030504040204" pitchFamily="34" charset="0"/>
                <a:cs typeface="Segoe UI" panose="020B0502040204020203" pitchFamily="34" charset="0"/>
              </a:rPr>
              <a:t> </a:t>
            </a:r>
            <a:r>
              <a:rPr lang="en-US" sz="1250" spc="-15" dirty="0">
                <a:solidFill>
                  <a:srgbClr val="000000"/>
                </a:solidFill>
                <a:latin typeface="Verdana" panose="020B0604030504040204" pitchFamily="34" charset="0"/>
                <a:ea typeface="Verdana" panose="020B0604030504040204" pitchFamily="34" charset="0"/>
                <a:cs typeface="Segoe UI" panose="020B0502040204020203" pitchFamily="34" charset="0"/>
              </a:rPr>
              <a:t>provided</a:t>
            </a:r>
            <a:r>
              <a:rPr lang="en-US" sz="1250" spc="63" dirty="0">
                <a:solidFill>
                  <a:srgbClr val="000000"/>
                </a:solidFill>
                <a:latin typeface="Verdana" panose="020B0604030504040204" pitchFamily="34" charset="0"/>
                <a:ea typeface="Verdana" panose="020B0604030504040204" pitchFamily="34" charset="0"/>
                <a:cs typeface="Segoe UI" panose="020B0502040204020203" pitchFamily="34" charset="0"/>
              </a:rPr>
              <a:t> </a:t>
            </a:r>
            <a:r>
              <a:rPr lang="en-US" sz="1250" spc="-12" dirty="0">
                <a:solidFill>
                  <a:srgbClr val="000000"/>
                </a:solidFill>
                <a:latin typeface="Verdana" panose="020B0604030504040204" pitchFamily="34" charset="0"/>
                <a:ea typeface="Verdana" panose="020B0604030504040204" pitchFamily="34" charset="0"/>
                <a:cs typeface="Segoe UI" panose="020B0502040204020203" pitchFamily="34" charset="0"/>
              </a:rPr>
              <a:t>only</a:t>
            </a:r>
            <a:r>
              <a:rPr lang="en-US" sz="1250" spc="38" dirty="0">
                <a:solidFill>
                  <a:srgbClr val="000000"/>
                </a:solidFill>
                <a:latin typeface="Verdana" panose="020B0604030504040204" pitchFamily="34" charset="0"/>
                <a:ea typeface="Verdana" panose="020B0604030504040204" pitchFamily="34" charset="0"/>
                <a:cs typeface="Segoe UI" panose="020B0502040204020203" pitchFamily="34" charset="0"/>
              </a:rPr>
              <a:t> </a:t>
            </a:r>
            <a:r>
              <a:rPr lang="en-US" sz="1250" spc="-12" dirty="0">
                <a:solidFill>
                  <a:srgbClr val="000000"/>
                </a:solidFill>
                <a:latin typeface="Verdana" panose="020B0604030504040204" pitchFamily="34" charset="0"/>
                <a:ea typeface="Verdana" panose="020B0604030504040204" pitchFamily="34" charset="0"/>
                <a:cs typeface="Segoe UI" panose="020B0502040204020203" pitchFamily="34" charset="0"/>
              </a:rPr>
              <a:t>for </a:t>
            </a:r>
            <a:r>
              <a:rPr lang="en-US" sz="1250" spc="-15" dirty="0">
                <a:solidFill>
                  <a:srgbClr val="000000"/>
                </a:solidFill>
                <a:latin typeface="Verdana" panose="020B0604030504040204" pitchFamily="34" charset="0"/>
                <a:ea typeface="Verdana" panose="020B0604030504040204" pitchFamily="34" charset="0"/>
                <a:cs typeface="Segoe UI" panose="020B0502040204020203" pitchFamily="34" charset="0"/>
              </a:rPr>
              <a:t>the</a:t>
            </a:r>
            <a:r>
              <a:rPr lang="en-US" sz="1250" spc="18" dirty="0">
                <a:solidFill>
                  <a:srgbClr val="000000"/>
                </a:solidFill>
                <a:latin typeface="Verdana" panose="020B0604030504040204" pitchFamily="34" charset="0"/>
                <a:ea typeface="Verdana" panose="020B0604030504040204" pitchFamily="34" charset="0"/>
                <a:cs typeface="Segoe UI" panose="020B0502040204020203" pitchFamily="34" charset="0"/>
              </a:rPr>
              <a:t> </a:t>
            </a:r>
            <a:r>
              <a:rPr lang="en-US" sz="1250" spc="-15" dirty="0">
                <a:solidFill>
                  <a:srgbClr val="000000"/>
                </a:solidFill>
                <a:latin typeface="Verdana" panose="020B0604030504040204" pitchFamily="34" charset="0"/>
                <a:ea typeface="Verdana" panose="020B0604030504040204" pitchFamily="34" charset="0"/>
                <a:cs typeface="Segoe UI" panose="020B0502040204020203" pitchFamily="34" charset="0"/>
              </a:rPr>
              <a:t>convenience</a:t>
            </a:r>
            <a:r>
              <a:rPr lang="en-US" sz="1250" spc="78" dirty="0">
                <a:solidFill>
                  <a:srgbClr val="000000"/>
                </a:solidFill>
                <a:latin typeface="Verdana" panose="020B0604030504040204" pitchFamily="34" charset="0"/>
                <a:ea typeface="Verdana" panose="020B0604030504040204" pitchFamily="34" charset="0"/>
                <a:cs typeface="Segoe UI" panose="020B0502040204020203" pitchFamily="34" charset="0"/>
              </a:rPr>
              <a:t> </a:t>
            </a:r>
            <a:r>
              <a:rPr lang="en-US" sz="1250" spc="-7" dirty="0">
                <a:solidFill>
                  <a:srgbClr val="000000"/>
                </a:solidFill>
                <a:latin typeface="Verdana" panose="020B0604030504040204" pitchFamily="34" charset="0"/>
                <a:ea typeface="Verdana" panose="020B0604030504040204" pitchFamily="34" charset="0"/>
                <a:cs typeface="Segoe UI" panose="020B0502040204020203" pitchFamily="34" charset="0"/>
              </a:rPr>
              <a:t>of</a:t>
            </a:r>
            <a:r>
              <a:rPr lang="en-US" sz="1250" spc="-26" dirty="0">
                <a:solidFill>
                  <a:srgbClr val="000000"/>
                </a:solidFill>
                <a:latin typeface="Verdana" panose="020B0604030504040204" pitchFamily="34" charset="0"/>
                <a:ea typeface="Verdana" panose="020B0604030504040204" pitchFamily="34" charset="0"/>
                <a:cs typeface="Segoe UI" panose="020B0502040204020203" pitchFamily="34" charset="0"/>
              </a:rPr>
              <a:t> </a:t>
            </a:r>
            <a:r>
              <a:rPr lang="en-US" sz="1250" spc="-15" dirty="0">
                <a:solidFill>
                  <a:srgbClr val="000000"/>
                </a:solidFill>
                <a:latin typeface="Verdana" panose="020B0604030504040204" pitchFamily="34" charset="0"/>
                <a:ea typeface="Verdana" panose="020B0604030504040204" pitchFamily="34" charset="0"/>
                <a:cs typeface="Segoe UI" panose="020B0502040204020203" pitchFamily="34" charset="0"/>
              </a:rPr>
              <a:t>readers.</a:t>
            </a:r>
            <a:endParaRPr lang="en-IN" sz="1250" spc="-1" dirty="0">
              <a:latin typeface="Verdana" panose="020B0604030504040204" pitchFamily="34" charset="0"/>
              <a:ea typeface="Verdana" panose="020B0604030504040204" pitchFamily="34" charset="0"/>
              <a:cs typeface="Segoe UI" panose="020B0502040204020203" pitchFamily="34" charset="0"/>
            </a:endParaRPr>
          </a:p>
        </p:txBody>
      </p:sp>
      <p:sp>
        <p:nvSpPr>
          <p:cNvPr id="2" name="Rectangle 1">
            <a:extLst>
              <a:ext uri="{FF2B5EF4-FFF2-40B4-BE49-F238E27FC236}">
                <a16:creationId xmlns:a16="http://schemas.microsoft.com/office/drawing/2014/main" id="{FBFEB05A-54F7-2C27-D3F2-34FF2D23B2BF}"/>
              </a:ext>
            </a:extLst>
          </p:cNvPr>
          <p:cNvSpPr/>
          <p:nvPr/>
        </p:nvSpPr>
        <p:spPr>
          <a:xfrm>
            <a:off x="-1" y="6419147"/>
            <a:ext cx="10800000" cy="3600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435100" algn="ctr"/>
            <a:r>
              <a:rPr lang="en-IN" sz="1250" dirty="0">
                <a:solidFill>
                  <a:schemeClr val="tx1"/>
                </a:solidFill>
                <a:latin typeface="Verdana" panose="020B0604030504040204" pitchFamily="34" charset="0"/>
                <a:ea typeface="Verdana" panose="020B0604030504040204" pitchFamily="34" charset="0"/>
                <a:hlinkClick r:id="rId3"/>
              </a:rPr>
              <a:t>www.dhruvconsultancy.in</a:t>
            </a:r>
            <a:endParaRPr lang="en-IN" sz="1250" dirty="0">
              <a:solidFill>
                <a:schemeClr val="tx1"/>
              </a:solidFill>
              <a:latin typeface="Verdana" panose="020B0604030504040204" pitchFamily="34" charset="0"/>
              <a:ea typeface="Verdana" panose="020B0604030504040204" pitchFamily="34" charset="0"/>
            </a:endParaRPr>
          </a:p>
        </p:txBody>
      </p:sp>
      <p:sp>
        <p:nvSpPr>
          <p:cNvPr id="7" name="Flowchart: Terminator 6">
            <a:extLst>
              <a:ext uri="{FF2B5EF4-FFF2-40B4-BE49-F238E27FC236}">
                <a16:creationId xmlns:a16="http://schemas.microsoft.com/office/drawing/2014/main" id="{03DA43AC-A16B-3241-2BC9-5513D518106F}"/>
              </a:ext>
            </a:extLst>
          </p:cNvPr>
          <p:cNvSpPr/>
          <p:nvPr/>
        </p:nvSpPr>
        <p:spPr>
          <a:xfrm>
            <a:off x="10898162" y="6419147"/>
            <a:ext cx="900000" cy="360000"/>
          </a:xfrm>
          <a:prstGeom prst="flowChartTerminator">
            <a:avLst/>
          </a:prstGeom>
          <a:solidFill>
            <a:srgbClr val="9B34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250" dirty="0">
              <a:latin typeface="Verdana" panose="020B0604030504040204" pitchFamily="34" charset="0"/>
              <a:ea typeface="Verdana" panose="020B0604030504040204" pitchFamily="34" charset="0"/>
            </a:endParaRPr>
          </a:p>
        </p:txBody>
      </p:sp>
      <p:sp>
        <p:nvSpPr>
          <p:cNvPr id="8" name="Slide Number Placeholder 12">
            <a:extLst>
              <a:ext uri="{FF2B5EF4-FFF2-40B4-BE49-F238E27FC236}">
                <a16:creationId xmlns:a16="http://schemas.microsoft.com/office/drawing/2014/main" id="{69C0812D-B608-5DEC-186B-875F379A21B0}"/>
              </a:ext>
            </a:extLst>
          </p:cNvPr>
          <p:cNvSpPr>
            <a:spLocks noGrp="1"/>
          </p:cNvSpPr>
          <p:nvPr>
            <p:ph type="sldNum" sz="quarter" idx="12"/>
          </p:nvPr>
        </p:nvSpPr>
        <p:spPr>
          <a:xfrm>
            <a:off x="10898162" y="6419147"/>
            <a:ext cx="900000" cy="360000"/>
          </a:xfrm>
        </p:spPr>
        <p:txBody>
          <a:bodyPr/>
          <a:lstStyle/>
          <a:p>
            <a:pPr algn="ctr"/>
            <a:fld id="{8A4713F9-997F-4880-B255-BE372FECF281}" type="slidenum">
              <a:rPr lang="en-IN" sz="1250" b="1" smtClean="0">
                <a:solidFill>
                  <a:schemeClr val="bg1"/>
                </a:solidFill>
                <a:latin typeface="Verdana" panose="020B0604030504040204" pitchFamily="34" charset="0"/>
                <a:ea typeface="Verdana" panose="020B0604030504040204" pitchFamily="34" charset="0"/>
              </a:rPr>
              <a:pPr algn="ctr"/>
              <a:t>2</a:t>
            </a:fld>
            <a:endParaRPr lang="en-IN" sz="1250" b="1" dirty="0">
              <a:solidFill>
                <a:schemeClr val="bg1"/>
              </a:solidFill>
              <a:latin typeface="Verdana" panose="020B0604030504040204" pitchFamily="34" charset="0"/>
              <a:ea typeface="Verdana" panose="020B0604030504040204" pitchFamily="34" charset="0"/>
            </a:endParaRPr>
          </a:p>
        </p:txBody>
      </p:sp>
      <p:sp>
        <p:nvSpPr>
          <p:cNvPr id="9" name="TextBox 8">
            <a:extLst>
              <a:ext uri="{FF2B5EF4-FFF2-40B4-BE49-F238E27FC236}">
                <a16:creationId xmlns:a16="http://schemas.microsoft.com/office/drawing/2014/main" id="{5FF5FECD-FA3F-7F33-EA29-1280C9F80B0A}"/>
              </a:ext>
            </a:extLst>
          </p:cNvPr>
          <p:cNvSpPr txBox="1"/>
          <p:nvPr/>
        </p:nvSpPr>
        <p:spPr>
          <a:xfrm>
            <a:off x="340019" y="6456801"/>
            <a:ext cx="1117614" cy="284693"/>
          </a:xfrm>
          <a:prstGeom prst="rect">
            <a:avLst/>
          </a:prstGeom>
          <a:noFill/>
        </p:spPr>
        <p:txBody>
          <a:bodyPr wrap="none" rtlCol="0">
            <a:spAutoFit/>
          </a:bodyPr>
          <a:lstStyle/>
          <a:p>
            <a:r>
              <a:rPr lang="en-IN" sz="1250" b="1" dirty="0">
                <a:latin typeface="Verdana" panose="020B0604030504040204" pitchFamily="34" charset="0"/>
                <a:ea typeface="Verdana" panose="020B0604030504040204" pitchFamily="34" charset="0"/>
              </a:rPr>
              <a:t>June 2025</a:t>
            </a:r>
          </a:p>
        </p:txBody>
      </p:sp>
    </p:spTree>
    <p:extLst>
      <p:ext uri="{BB962C8B-B14F-4D97-AF65-F5344CB8AC3E}">
        <p14:creationId xmlns:p14="http://schemas.microsoft.com/office/powerpoint/2010/main" val="17165583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E4F617-E90B-E6AC-1F6A-FAE73B840ACF}"/>
            </a:ext>
          </a:extLst>
        </p:cNvPr>
        <p:cNvGrpSpPr/>
        <p:nvPr/>
      </p:nvGrpSpPr>
      <p:grpSpPr>
        <a:xfrm>
          <a:off x="0" y="0"/>
          <a:ext cx="0" cy="0"/>
          <a:chOff x="0" y="0"/>
          <a:chExt cx="0" cy="0"/>
        </a:xfrm>
      </p:grpSpPr>
      <p:sp>
        <p:nvSpPr>
          <p:cNvPr id="30" name="Rectangle 29">
            <a:extLst>
              <a:ext uri="{FF2B5EF4-FFF2-40B4-BE49-F238E27FC236}">
                <a16:creationId xmlns:a16="http://schemas.microsoft.com/office/drawing/2014/main" id="{8470ABB5-F40B-0C76-3782-A1CADE2253F9}"/>
              </a:ext>
            </a:extLst>
          </p:cNvPr>
          <p:cNvSpPr/>
          <p:nvPr/>
        </p:nvSpPr>
        <p:spPr>
          <a:xfrm>
            <a:off x="334116" y="1278754"/>
            <a:ext cx="10067835" cy="5019099"/>
          </a:xfrm>
          <a:prstGeom prst="rect">
            <a:avLst/>
          </a:prstGeom>
          <a:solidFill>
            <a:schemeClr val="accent4">
              <a:lumMod val="20000"/>
              <a:lumOff val="80000"/>
            </a:schemeClr>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500" dirty="0">
              <a:latin typeface="Verdana" panose="020B0604030504040204" pitchFamily="34" charset="0"/>
              <a:ea typeface="Verdana" panose="020B0604030504040204" pitchFamily="34" charset="0"/>
            </a:endParaRPr>
          </a:p>
        </p:txBody>
      </p:sp>
      <p:sp>
        <p:nvSpPr>
          <p:cNvPr id="4" name="Rectangle 3">
            <a:extLst>
              <a:ext uri="{FF2B5EF4-FFF2-40B4-BE49-F238E27FC236}">
                <a16:creationId xmlns:a16="http://schemas.microsoft.com/office/drawing/2014/main" id="{A4EFA18C-20CB-4AB8-A84C-F212D700C451}"/>
              </a:ext>
            </a:extLst>
          </p:cNvPr>
          <p:cNvSpPr/>
          <p:nvPr/>
        </p:nvSpPr>
        <p:spPr>
          <a:xfrm>
            <a:off x="11896326" y="0"/>
            <a:ext cx="295673" cy="6858000"/>
          </a:xfrm>
          <a:prstGeom prst="rect">
            <a:avLst/>
          </a:prstGeom>
          <a:solidFill>
            <a:srgbClr val="FFE04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3" name="Picture 2">
            <a:extLst>
              <a:ext uri="{FF2B5EF4-FFF2-40B4-BE49-F238E27FC236}">
                <a16:creationId xmlns:a16="http://schemas.microsoft.com/office/drawing/2014/main" id="{6707CA23-2291-AA9E-90D1-08545C2F97CC}"/>
              </a:ext>
            </a:extLst>
          </p:cNvPr>
          <p:cNvPicPr>
            <a:picLocks noChangeAspect="1"/>
          </p:cNvPicPr>
          <p:nvPr/>
        </p:nvPicPr>
        <p:blipFill rotWithShape="1">
          <a:blip r:embed="rId2">
            <a:extLst>
              <a:ext uri="{28A0092B-C50C-407E-A947-70E740481C1C}">
                <a14:useLocalDpi xmlns:a14="http://schemas.microsoft.com/office/drawing/2010/main" val="0"/>
              </a:ext>
            </a:extLst>
          </a:blip>
          <a:srcRect r="67500"/>
          <a:stretch/>
        </p:blipFill>
        <p:spPr>
          <a:xfrm>
            <a:off x="130514" y="73332"/>
            <a:ext cx="684000" cy="751648"/>
          </a:xfrm>
          <a:prstGeom prst="rect">
            <a:avLst/>
          </a:prstGeom>
        </p:spPr>
      </p:pic>
      <p:sp>
        <p:nvSpPr>
          <p:cNvPr id="6" name="TextBox 5">
            <a:extLst>
              <a:ext uri="{FF2B5EF4-FFF2-40B4-BE49-F238E27FC236}">
                <a16:creationId xmlns:a16="http://schemas.microsoft.com/office/drawing/2014/main" id="{22552EB9-5810-B8E4-30D0-EAAE0B7E1397}"/>
              </a:ext>
            </a:extLst>
          </p:cNvPr>
          <p:cNvSpPr txBox="1"/>
          <p:nvPr/>
        </p:nvSpPr>
        <p:spPr>
          <a:xfrm>
            <a:off x="1060736" y="210629"/>
            <a:ext cx="5400675" cy="477054"/>
          </a:xfrm>
          <a:prstGeom prst="rect">
            <a:avLst/>
          </a:prstGeom>
          <a:noFill/>
        </p:spPr>
        <p:txBody>
          <a:bodyPr wrap="square" rtlCol="0">
            <a:spAutoFit/>
          </a:bodyPr>
          <a:lstStyle/>
          <a:p>
            <a:r>
              <a:rPr lang="en-US" sz="2500" b="1" dirty="0">
                <a:latin typeface="Verdana" panose="020B0604030504040204" pitchFamily="34" charset="0"/>
                <a:ea typeface="Verdana" panose="020B0604030504040204" pitchFamily="34" charset="0"/>
              </a:rPr>
              <a:t>Presentation Content</a:t>
            </a:r>
            <a:endParaRPr lang="en-IN" sz="2500" b="1" dirty="0">
              <a:latin typeface="Verdana" panose="020B0604030504040204" pitchFamily="34" charset="0"/>
              <a:ea typeface="Verdana" panose="020B0604030504040204" pitchFamily="34" charset="0"/>
            </a:endParaRPr>
          </a:p>
        </p:txBody>
      </p:sp>
      <p:grpSp>
        <p:nvGrpSpPr>
          <p:cNvPr id="55" name="Group 54">
            <a:extLst>
              <a:ext uri="{FF2B5EF4-FFF2-40B4-BE49-F238E27FC236}">
                <a16:creationId xmlns:a16="http://schemas.microsoft.com/office/drawing/2014/main" id="{AEAC798D-E72B-44F3-8664-7BD1D48CE87F}"/>
              </a:ext>
            </a:extLst>
          </p:cNvPr>
          <p:cNvGrpSpPr/>
          <p:nvPr/>
        </p:nvGrpSpPr>
        <p:grpSpPr>
          <a:xfrm>
            <a:off x="1066197" y="1718980"/>
            <a:ext cx="4218504" cy="541299"/>
            <a:chOff x="1066197" y="1718980"/>
            <a:chExt cx="4508736" cy="541299"/>
          </a:xfrm>
        </p:grpSpPr>
        <p:sp>
          <p:nvSpPr>
            <p:cNvPr id="12" name="Pentagon 13">
              <a:extLst>
                <a:ext uri="{FF2B5EF4-FFF2-40B4-BE49-F238E27FC236}">
                  <a16:creationId xmlns:a16="http://schemas.microsoft.com/office/drawing/2014/main" id="{9A6AEEBB-B9D4-37DA-74C1-B5ABA3BA3C81}"/>
                </a:ext>
              </a:extLst>
            </p:cNvPr>
            <p:cNvSpPr/>
            <p:nvPr/>
          </p:nvSpPr>
          <p:spPr>
            <a:xfrm flipH="1">
              <a:off x="1066197" y="1720279"/>
              <a:ext cx="539250" cy="540000"/>
            </a:xfrm>
            <a:prstGeom prst="homePlate">
              <a:avLst>
                <a:gd name="adj" fmla="val 0"/>
              </a:avLst>
            </a:prstGeom>
            <a:solidFill>
              <a:srgbClr val="373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500" b="1" dirty="0">
                  <a:latin typeface="Verdana" panose="020B0604030504040204" pitchFamily="34" charset="0"/>
                  <a:ea typeface="Verdana" panose="020B0604030504040204" pitchFamily="34" charset="0"/>
                  <a:cs typeface="Arial" panose="020B0604020202020204" pitchFamily="34" charset="0"/>
                </a:rPr>
                <a:t>1.</a:t>
              </a:r>
              <a:endParaRPr lang="en-IN" sz="1500" b="1" dirty="0">
                <a:latin typeface="Verdana" panose="020B0604030504040204" pitchFamily="34" charset="0"/>
                <a:ea typeface="Verdana" panose="020B0604030504040204" pitchFamily="34" charset="0"/>
                <a:cs typeface="Arial" panose="020B0604020202020204" pitchFamily="34" charset="0"/>
              </a:endParaRPr>
            </a:p>
          </p:txBody>
        </p:sp>
        <p:sp>
          <p:nvSpPr>
            <p:cNvPr id="13" name="Pentagon 15">
              <a:extLst>
                <a:ext uri="{FF2B5EF4-FFF2-40B4-BE49-F238E27FC236}">
                  <a16:creationId xmlns:a16="http://schemas.microsoft.com/office/drawing/2014/main" id="{1C15C7D8-2A78-9FB5-F8BF-D582477015A3}"/>
                </a:ext>
              </a:extLst>
            </p:cNvPr>
            <p:cNvSpPr/>
            <p:nvPr/>
          </p:nvSpPr>
          <p:spPr>
            <a:xfrm>
              <a:off x="1614933" y="1718980"/>
              <a:ext cx="3960000" cy="540000"/>
            </a:xfrm>
            <a:prstGeom prst="homePlate">
              <a:avLst/>
            </a:prstGeom>
            <a:solidFill>
              <a:srgbClr val="9B3421"/>
            </a:solidFill>
            <a:ln>
              <a:noFill/>
            </a:ln>
            <a:effectLst/>
          </p:spPr>
          <p:style>
            <a:lnRef idx="1">
              <a:schemeClr val="accent6"/>
            </a:lnRef>
            <a:fillRef idx="3">
              <a:schemeClr val="accent6"/>
            </a:fillRef>
            <a:effectRef idx="2">
              <a:schemeClr val="accent6"/>
            </a:effectRef>
            <a:fontRef idx="minor">
              <a:schemeClr val="lt1"/>
            </a:fontRef>
          </p:style>
          <p:txBody>
            <a:bodyPr rtlCol="0" anchor="ctr"/>
            <a:lstStyle/>
            <a:p>
              <a:r>
                <a:rPr lang="en-US" sz="1500" b="1" dirty="0">
                  <a:solidFill>
                    <a:schemeClr val="bg1"/>
                  </a:solidFill>
                  <a:latin typeface="Verdana" panose="020B0604030504040204" pitchFamily="34" charset="0"/>
                  <a:ea typeface="Verdana" panose="020B0604030504040204" pitchFamily="34" charset="0"/>
                </a:rPr>
                <a:t>Financial Performance</a:t>
              </a:r>
              <a:endParaRPr lang="en-IN" sz="1500" b="1" dirty="0">
                <a:solidFill>
                  <a:schemeClr val="bg1"/>
                </a:solidFill>
                <a:latin typeface="Verdana" panose="020B0604030504040204" pitchFamily="34" charset="0"/>
                <a:ea typeface="Verdana" panose="020B0604030504040204" pitchFamily="34" charset="0"/>
              </a:endParaRPr>
            </a:p>
          </p:txBody>
        </p:sp>
      </p:grpSp>
      <p:grpSp>
        <p:nvGrpSpPr>
          <p:cNvPr id="51" name="Group 50">
            <a:extLst>
              <a:ext uri="{FF2B5EF4-FFF2-40B4-BE49-F238E27FC236}">
                <a16:creationId xmlns:a16="http://schemas.microsoft.com/office/drawing/2014/main" id="{A3CE0C3C-5CF2-D0B1-73AE-B990281554C3}"/>
              </a:ext>
            </a:extLst>
          </p:cNvPr>
          <p:cNvGrpSpPr/>
          <p:nvPr/>
        </p:nvGrpSpPr>
        <p:grpSpPr>
          <a:xfrm>
            <a:off x="1066197" y="2553895"/>
            <a:ext cx="4218504" cy="540000"/>
            <a:chOff x="1066197" y="2782097"/>
            <a:chExt cx="4508736" cy="540000"/>
          </a:xfrm>
        </p:grpSpPr>
        <p:sp>
          <p:nvSpPr>
            <p:cNvPr id="14" name="Pentagon 13">
              <a:extLst>
                <a:ext uri="{FF2B5EF4-FFF2-40B4-BE49-F238E27FC236}">
                  <a16:creationId xmlns:a16="http://schemas.microsoft.com/office/drawing/2014/main" id="{58D4A34D-4190-38A1-D6E1-C66814DDE03A}"/>
                </a:ext>
              </a:extLst>
            </p:cNvPr>
            <p:cNvSpPr/>
            <p:nvPr/>
          </p:nvSpPr>
          <p:spPr>
            <a:xfrm flipH="1">
              <a:off x="1066197" y="2782097"/>
              <a:ext cx="539250" cy="540000"/>
            </a:xfrm>
            <a:prstGeom prst="homePlate">
              <a:avLst>
                <a:gd name="adj" fmla="val 0"/>
              </a:avLst>
            </a:prstGeom>
            <a:solidFill>
              <a:srgbClr val="373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500" b="1" dirty="0">
                  <a:latin typeface="Verdana" panose="020B0604030504040204" pitchFamily="34" charset="0"/>
                  <a:ea typeface="Verdana" panose="020B0604030504040204" pitchFamily="34" charset="0"/>
                  <a:cs typeface="Arial" panose="020B0604020202020204" pitchFamily="34" charset="0"/>
                </a:rPr>
                <a:t>2.</a:t>
              </a:r>
              <a:endParaRPr lang="en-IN" sz="1500" b="1" dirty="0">
                <a:latin typeface="Verdana" panose="020B0604030504040204" pitchFamily="34" charset="0"/>
                <a:ea typeface="Verdana" panose="020B0604030504040204" pitchFamily="34" charset="0"/>
                <a:cs typeface="Arial" panose="020B0604020202020204" pitchFamily="34" charset="0"/>
              </a:endParaRPr>
            </a:p>
          </p:txBody>
        </p:sp>
        <p:sp>
          <p:nvSpPr>
            <p:cNvPr id="15" name="Pentagon 15">
              <a:extLst>
                <a:ext uri="{FF2B5EF4-FFF2-40B4-BE49-F238E27FC236}">
                  <a16:creationId xmlns:a16="http://schemas.microsoft.com/office/drawing/2014/main" id="{3372B037-9AB8-C1E3-869B-999FB322663F}"/>
                </a:ext>
              </a:extLst>
            </p:cNvPr>
            <p:cNvSpPr/>
            <p:nvPr/>
          </p:nvSpPr>
          <p:spPr>
            <a:xfrm>
              <a:off x="1614933" y="2782097"/>
              <a:ext cx="3960000" cy="540000"/>
            </a:xfrm>
            <a:prstGeom prst="homePlate">
              <a:avLst/>
            </a:prstGeom>
            <a:solidFill>
              <a:srgbClr val="9B3421"/>
            </a:solidFill>
            <a:ln>
              <a:noFill/>
            </a:ln>
            <a:effectLst/>
          </p:spPr>
          <p:style>
            <a:lnRef idx="1">
              <a:schemeClr val="accent6"/>
            </a:lnRef>
            <a:fillRef idx="3">
              <a:schemeClr val="accent6"/>
            </a:fillRef>
            <a:effectRef idx="2">
              <a:schemeClr val="accent6"/>
            </a:effectRef>
            <a:fontRef idx="minor">
              <a:schemeClr val="lt1"/>
            </a:fontRef>
          </p:style>
          <p:txBody>
            <a:bodyPr rtlCol="0" anchor="ctr"/>
            <a:lstStyle/>
            <a:p>
              <a:r>
                <a:rPr lang="en-US" sz="1500" b="1" dirty="0">
                  <a:solidFill>
                    <a:schemeClr val="bg1"/>
                  </a:solidFill>
                  <a:latin typeface="Verdana" panose="020B0604030504040204" pitchFamily="34" charset="0"/>
                  <a:ea typeface="Verdana" panose="020B0604030504040204" pitchFamily="34" charset="0"/>
                </a:rPr>
                <a:t>Key Highlights</a:t>
              </a:r>
              <a:endParaRPr lang="en-IN" sz="1500" b="1" dirty="0">
                <a:solidFill>
                  <a:schemeClr val="bg1"/>
                </a:solidFill>
                <a:latin typeface="Verdana" panose="020B0604030504040204" pitchFamily="34" charset="0"/>
                <a:ea typeface="Verdana" panose="020B0604030504040204" pitchFamily="34" charset="0"/>
              </a:endParaRPr>
            </a:p>
          </p:txBody>
        </p:sp>
      </p:grpSp>
      <p:grpSp>
        <p:nvGrpSpPr>
          <p:cNvPr id="53" name="Group 52">
            <a:extLst>
              <a:ext uri="{FF2B5EF4-FFF2-40B4-BE49-F238E27FC236}">
                <a16:creationId xmlns:a16="http://schemas.microsoft.com/office/drawing/2014/main" id="{172DDD0E-AE7E-59C8-CDD5-976AE4BA596D}"/>
              </a:ext>
            </a:extLst>
          </p:cNvPr>
          <p:cNvGrpSpPr/>
          <p:nvPr/>
        </p:nvGrpSpPr>
        <p:grpSpPr>
          <a:xfrm>
            <a:off x="1068472" y="4221127"/>
            <a:ext cx="4218504" cy="540000"/>
            <a:chOff x="1068472" y="4347015"/>
            <a:chExt cx="4508736" cy="540000"/>
          </a:xfrm>
        </p:grpSpPr>
        <p:sp>
          <p:nvSpPr>
            <p:cNvPr id="18" name="Pentagon 13">
              <a:extLst>
                <a:ext uri="{FF2B5EF4-FFF2-40B4-BE49-F238E27FC236}">
                  <a16:creationId xmlns:a16="http://schemas.microsoft.com/office/drawing/2014/main" id="{921740F2-D2C8-EC22-1A80-D1A05D59E0ED}"/>
                </a:ext>
              </a:extLst>
            </p:cNvPr>
            <p:cNvSpPr/>
            <p:nvPr/>
          </p:nvSpPr>
          <p:spPr>
            <a:xfrm flipH="1">
              <a:off x="1068472" y="4347015"/>
              <a:ext cx="539250" cy="540000"/>
            </a:xfrm>
            <a:prstGeom prst="homePlate">
              <a:avLst>
                <a:gd name="adj" fmla="val 0"/>
              </a:avLst>
            </a:prstGeom>
            <a:solidFill>
              <a:srgbClr val="373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500" b="1" dirty="0">
                  <a:latin typeface="Verdana" panose="020B0604030504040204" pitchFamily="34" charset="0"/>
                  <a:ea typeface="Verdana" panose="020B0604030504040204" pitchFamily="34" charset="0"/>
                  <a:cs typeface="Arial" panose="020B0604020202020204" pitchFamily="34" charset="0"/>
                </a:rPr>
                <a:t>4.</a:t>
              </a:r>
              <a:endParaRPr lang="en-IN" sz="1500" b="1" dirty="0">
                <a:latin typeface="Verdana" panose="020B0604030504040204" pitchFamily="34" charset="0"/>
                <a:ea typeface="Verdana" panose="020B0604030504040204" pitchFamily="34" charset="0"/>
                <a:cs typeface="Arial" panose="020B0604020202020204" pitchFamily="34" charset="0"/>
              </a:endParaRPr>
            </a:p>
          </p:txBody>
        </p:sp>
        <p:sp>
          <p:nvSpPr>
            <p:cNvPr id="19" name="Pentagon 15">
              <a:extLst>
                <a:ext uri="{FF2B5EF4-FFF2-40B4-BE49-F238E27FC236}">
                  <a16:creationId xmlns:a16="http://schemas.microsoft.com/office/drawing/2014/main" id="{9D54B4D2-AB70-107C-18A4-24323FEE7EDB}"/>
                </a:ext>
              </a:extLst>
            </p:cNvPr>
            <p:cNvSpPr/>
            <p:nvPr/>
          </p:nvSpPr>
          <p:spPr>
            <a:xfrm>
              <a:off x="1617208" y="4347015"/>
              <a:ext cx="3960000" cy="540000"/>
            </a:xfrm>
            <a:prstGeom prst="homePlate">
              <a:avLst/>
            </a:prstGeom>
            <a:solidFill>
              <a:srgbClr val="9B3421"/>
            </a:solidFill>
            <a:ln>
              <a:noFill/>
            </a:ln>
            <a:effectLst/>
          </p:spPr>
          <p:style>
            <a:lnRef idx="1">
              <a:schemeClr val="accent6"/>
            </a:lnRef>
            <a:fillRef idx="3">
              <a:schemeClr val="accent6"/>
            </a:fillRef>
            <a:effectRef idx="2">
              <a:schemeClr val="accent6"/>
            </a:effectRef>
            <a:fontRef idx="minor">
              <a:schemeClr val="lt1"/>
            </a:fontRef>
          </p:style>
          <p:txBody>
            <a:bodyPr rtlCol="0" anchor="ctr"/>
            <a:lstStyle/>
            <a:p>
              <a:r>
                <a:rPr lang="en-US" sz="1500" b="1" dirty="0">
                  <a:solidFill>
                    <a:schemeClr val="bg1"/>
                  </a:solidFill>
                  <a:latin typeface="Verdana" panose="020B0604030504040204" pitchFamily="34" charset="0"/>
                  <a:ea typeface="Verdana" panose="020B0604030504040204" pitchFamily="34" charset="0"/>
                </a:rPr>
                <a:t>Historical Financial Overview</a:t>
              </a:r>
              <a:endParaRPr lang="en-IN" sz="1500" b="1" dirty="0">
                <a:solidFill>
                  <a:schemeClr val="bg1"/>
                </a:solidFill>
                <a:latin typeface="Verdana" panose="020B0604030504040204" pitchFamily="34" charset="0"/>
                <a:ea typeface="Verdana" panose="020B0604030504040204" pitchFamily="34" charset="0"/>
              </a:endParaRPr>
            </a:p>
          </p:txBody>
        </p:sp>
      </p:grpSp>
      <p:grpSp>
        <p:nvGrpSpPr>
          <p:cNvPr id="54" name="Group 53">
            <a:extLst>
              <a:ext uri="{FF2B5EF4-FFF2-40B4-BE49-F238E27FC236}">
                <a16:creationId xmlns:a16="http://schemas.microsoft.com/office/drawing/2014/main" id="{B7CA53E6-A051-2819-8AB2-5DE29172AA07}"/>
              </a:ext>
            </a:extLst>
          </p:cNvPr>
          <p:cNvGrpSpPr/>
          <p:nvPr/>
        </p:nvGrpSpPr>
        <p:grpSpPr>
          <a:xfrm>
            <a:off x="1068469" y="5054743"/>
            <a:ext cx="4218508" cy="541299"/>
            <a:chOff x="1068469" y="5054743"/>
            <a:chExt cx="4508740" cy="541299"/>
          </a:xfrm>
        </p:grpSpPr>
        <p:sp>
          <p:nvSpPr>
            <p:cNvPr id="22" name="Pentagon 15">
              <a:extLst>
                <a:ext uri="{FF2B5EF4-FFF2-40B4-BE49-F238E27FC236}">
                  <a16:creationId xmlns:a16="http://schemas.microsoft.com/office/drawing/2014/main" id="{40382E84-3089-D43A-17A8-FD66AEE0B389}"/>
                </a:ext>
              </a:extLst>
            </p:cNvPr>
            <p:cNvSpPr/>
            <p:nvPr/>
          </p:nvSpPr>
          <p:spPr>
            <a:xfrm>
              <a:off x="1617209" y="5054743"/>
              <a:ext cx="3960000" cy="540000"/>
            </a:xfrm>
            <a:prstGeom prst="homePlate">
              <a:avLst/>
            </a:prstGeom>
            <a:solidFill>
              <a:srgbClr val="9B3421"/>
            </a:solidFill>
            <a:ln>
              <a:noFill/>
            </a:ln>
            <a:effectLst/>
          </p:spPr>
          <p:style>
            <a:lnRef idx="1">
              <a:schemeClr val="accent6"/>
            </a:lnRef>
            <a:fillRef idx="3">
              <a:schemeClr val="accent6"/>
            </a:fillRef>
            <a:effectRef idx="2">
              <a:schemeClr val="accent6"/>
            </a:effectRef>
            <a:fontRef idx="minor">
              <a:schemeClr val="lt1"/>
            </a:fontRef>
          </p:style>
          <p:txBody>
            <a:bodyPr rtlCol="0" anchor="ctr"/>
            <a:lstStyle/>
            <a:p>
              <a:r>
                <a:rPr lang="en-US" sz="1500" b="1" dirty="0">
                  <a:solidFill>
                    <a:schemeClr val="bg1"/>
                  </a:solidFill>
                  <a:latin typeface="Verdana" panose="020B0604030504040204" pitchFamily="34" charset="0"/>
                  <a:ea typeface="Verdana" panose="020B0604030504040204" pitchFamily="34" charset="0"/>
                </a:rPr>
                <a:t>Financial Statement</a:t>
              </a:r>
              <a:endParaRPr lang="en-IN" sz="1500" b="1" dirty="0">
                <a:solidFill>
                  <a:schemeClr val="bg1"/>
                </a:solidFill>
                <a:latin typeface="Verdana" panose="020B0604030504040204" pitchFamily="34" charset="0"/>
                <a:ea typeface="Verdana" panose="020B0604030504040204" pitchFamily="34" charset="0"/>
              </a:endParaRPr>
            </a:p>
          </p:txBody>
        </p:sp>
        <p:sp>
          <p:nvSpPr>
            <p:cNvPr id="25" name="Pentagon 13">
              <a:extLst>
                <a:ext uri="{FF2B5EF4-FFF2-40B4-BE49-F238E27FC236}">
                  <a16:creationId xmlns:a16="http://schemas.microsoft.com/office/drawing/2014/main" id="{05ED6B73-DB06-A52D-EC86-06D7A508A238}"/>
                </a:ext>
              </a:extLst>
            </p:cNvPr>
            <p:cNvSpPr/>
            <p:nvPr/>
          </p:nvSpPr>
          <p:spPr>
            <a:xfrm flipH="1">
              <a:off x="1068469" y="5056042"/>
              <a:ext cx="539250" cy="540000"/>
            </a:xfrm>
            <a:prstGeom prst="homePlate">
              <a:avLst>
                <a:gd name="adj" fmla="val 0"/>
              </a:avLst>
            </a:prstGeom>
            <a:solidFill>
              <a:srgbClr val="373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500" b="1" dirty="0">
                  <a:latin typeface="Verdana" panose="020B0604030504040204" pitchFamily="34" charset="0"/>
                  <a:ea typeface="Verdana" panose="020B0604030504040204" pitchFamily="34" charset="0"/>
                  <a:cs typeface="Arial" panose="020B0604020202020204" pitchFamily="34" charset="0"/>
                </a:rPr>
                <a:t>5.</a:t>
              </a:r>
              <a:endParaRPr lang="en-IN" sz="1500" b="1" dirty="0">
                <a:latin typeface="Verdana" panose="020B0604030504040204" pitchFamily="34" charset="0"/>
                <a:ea typeface="Verdana" panose="020B0604030504040204" pitchFamily="34" charset="0"/>
                <a:cs typeface="Arial" panose="020B0604020202020204" pitchFamily="34" charset="0"/>
              </a:endParaRPr>
            </a:p>
          </p:txBody>
        </p:sp>
      </p:grpSp>
      <p:grpSp>
        <p:nvGrpSpPr>
          <p:cNvPr id="52" name="Group 51">
            <a:extLst>
              <a:ext uri="{FF2B5EF4-FFF2-40B4-BE49-F238E27FC236}">
                <a16:creationId xmlns:a16="http://schemas.microsoft.com/office/drawing/2014/main" id="{A4AA9F46-7D60-A54A-F680-4E6E788A8D5F}"/>
              </a:ext>
            </a:extLst>
          </p:cNvPr>
          <p:cNvGrpSpPr/>
          <p:nvPr/>
        </p:nvGrpSpPr>
        <p:grpSpPr>
          <a:xfrm>
            <a:off x="1080563" y="3387511"/>
            <a:ext cx="4218504" cy="540000"/>
            <a:chOff x="1080563" y="3564430"/>
            <a:chExt cx="4508736" cy="540000"/>
          </a:xfrm>
        </p:grpSpPr>
        <p:sp>
          <p:nvSpPr>
            <p:cNvPr id="28" name="Pentagon 13">
              <a:extLst>
                <a:ext uri="{FF2B5EF4-FFF2-40B4-BE49-F238E27FC236}">
                  <a16:creationId xmlns:a16="http://schemas.microsoft.com/office/drawing/2014/main" id="{7221225F-9028-D6F8-9E9B-31BE275C09E1}"/>
                </a:ext>
              </a:extLst>
            </p:cNvPr>
            <p:cNvSpPr/>
            <p:nvPr/>
          </p:nvSpPr>
          <p:spPr>
            <a:xfrm flipH="1">
              <a:off x="1080563" y="3565729"/>
              <a:ext cx="539250" cy="537402"/>
            </a:xfrm>
            <a:prstGeom prst="homePlate">
              <a:avLst>
                <a:gd name="adj" fmla="val 0"/>
              </a:avLst>
            </a:prstGeom>
            <a:solidFill>
              <a:srgbClr val="373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500" b="1" dirty="0">
                  <a:latin typeface="Verdana" panose="020B0604030504040204" pitchFamily="34" charset="0"/>
                  <a:ea typeface="Verdana" panose="020B0604030504040204" pitchFamily="34" charset="0"/>
                  <a:cs typeface="Arial" panose="020B0604020202020204" pitchFamily="34" charset="0"/>
                </a:rPr>
                <a:t>3.</a:t>
              </a:r>
              <a:endParaRPr lang="en-IN" sz="1500" b="1" dirty="0">
                <a:latin typeface="Verdana" panose="020B0604030504040204" pitchFamily="34" charset="0"/>
                <a:ea typeface="Verdana" panose="020B0604030504040204" pitchFamily="34" charset="0"/>
                <a:cs typeface="Arial" panose="020B0604020202020204" pitchFamily="34" charset="0"/>
              </a:endParaRPr>
            </a:p>
          </p:txBody>
        </p:sp>
        <p:sp>
          <p:nvSpPr>
            <p:cNvPr id="29" name="Pentagon 15">
              <a:extLst>
                <a:ext uri="{FF2B5EF4-FFF2-40B4-BE49-F238E27FC236}">
                  <a16:creationId xmlns:a16="http://schemas.microsoft.com/office/drawing/2014/main" id="{BBC9AFBB-EA68-EEEE-CCFD-E554FCE53A22}"/>
                </a:ext>
              </a:extLst>
            </p:cNvPr>
            <p:cNvSpPr/>
            <p:nvPr/>
          </p:nvSpPr>
          <p:spPr>
            <a:xfrm>
              <a:off x="1629299" y="3564430"/>
              <a:ext cx="3960000" cy="540000"/>
            </a:xfrm>
            <a:prstGeom prst="homePlate">
              <a:avLst/>
            </a:prstGeom>
            <a:solidFill>
              <a:srgbClr val="9B3421"/>
            </a:solidFill>
            <a:ln>
              <a:noFill/>
            </a:ln>
            <a:effectLst/>
          </p:spPr>
          <p:style>
            <a:lnRef idx="1">
              <a:schemeClr val="accent6"/>
            </a:lnRef>
            <a:fillRef idx="3">
              <a:schemeClr val="accent6"/>
            </a:fillRef>
            <a:effectRef idx="2">
              <a:schemeClr val="accent6"/>
            </a:effectRef>
            <a:fontRef idx="minor">
              <a:schemeClr val="lt1"/>
            </a:fontRef>
          </p:style>
          <p:txBody>
            <a:bodyPr rtlCol="0" anchor="ctr"/>
            <a:lstStyle/>
            <a:p>
              <a:r>
                <a:rPr lang="en-US" sz="1500" b="1" dirty="0">
                  <a:solidFill>
                    <a:schemeClr val="bg1"/>
                  </a:solidFill>
                  <a:latin typeface="Verdana" panose="020B0604030504040204" pitchFamily="34" charset="0"/>
                  <a:ea typeface="Verdana" panose="020B0604030504040204" pitchFamily="34" charset="0"/>
                </a:rPr>
                <a:t>Growth Drivers</a:t>
              </a:r>
              <a:endParaRPr lang="en-IN" sz="1500" b="1" dirty="0">
                <a:solidFill>
                  <a:schemeClr val="bg1"/>
                </a:solidFill>
                <a:latin typeface="Verdana" panose="020B0604030504040204" pitchFamily="34" charset="0"/>
                <a:ea typeface="Verdana" panose="020B0604030504040204" pitchFamily="34" charset="0"/>
              </a:endParaRPr>
            </a:p>
          </p:txBody>
        </p:sp>
      </p:grpSp>
      <p:grpSp>
        <p:nvGrpSpPr>
          <p:cNvPr id="31" name="Group 30">
            <a:extLst>
              <a:ext uri="{FF2B5EF4-FFF2-40B4-BE49-F238E27FC236}">
                <a16:creationId xmlns:a16="http://schemas.microsoft.com/office/drawing/2014/main" id="{E5CA4264-92FF-9406-0B3F-302A7C7BE811}"/>
              </a:ext>
            </a:extLst>
          </p:cNvPr>
          <p:cNvGrpSpPr/>
          <p:nvPr/>
        </p:nvGrpSpPr>
        <p:grpSpPr>
          <a:xfrm>
            <a:off x="6296181" y="1813165"/>
            <a:ext cx="1184134" cy="1297942"/>
            <a:chOff x="6164695" y="1690092"/>
            <a:chExt cx="1033630" cy="1680689"/>
          </a:xfrm>
        </p:grpSpPr>
        <p:pic>
          <p:nvPicPr>
            <p:cNvPr id="32" name="Picture 31">
              <a:extLst>
                <a:ext uri="{FF2B5EF4-FFF2-40B4-BE49-F238E27FC236}">
                  <a16:creationId xmlns:a16="http://schemas.microsoft.com/office/drawing/2014/main" id="{5F4484A6-B23B-A901-3917-CA2CFD9FE8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26775" y="1690092"/>
              <a:ext cx="971550" cy="1238250"/>
            </a:xfrm>
            <a:prstGeom prst="rect">
              <a:avLst/>
            </a:prstGeom>
          </p:spPr>
        </p:pic>
        <p:sp>
          <p:nvSpPr>
            <p:cNvPr id="33" name="TextBox 32">
              <a:extLst>
                <a:ext uri="{FF2B5EF4-FFF2-40B4-BE49-F238E27FC236}">
                  <a16:creationId xmlns:a16="http://schemas.microsoft.com/office/drawing/2014/main" id="{44B4B8EA-19A2-1DF3-08C0-095005C1DA9B}"/>
                </a:ext>
              </a:extLst>
            </p:cNvPr>
            <p:cNvSpPr txBox="1"/>
            <p:nvPr/>
          </p:nvSpPr>
          <p:spPr>
            <a:xfrm>
              <a:off x="6164695" y="2952319"/>
              <a:ext cx="988718" cy="418462"/>
            </a:xfrm>
            <a:prstGeom prst="rect">
              <a:avLst/>
            </a:prstGeom>
            <a:noFill/>
          </p:spPr>
          <p:txBody>
            <a:bodyPr wrap="none" rtlCol="0">
              <a:spAutoFit/>
            </a:bodyPr>
            <a:lstStyle/>
            <a:p>
              <a:r>
                <a:rPr lang="en-US" sz="1500" dirty="0">
                  <a:latin typeface="Verdana" panose="020B0604030504040204" pitchFamily="34" charset="0"/>
                  <a:ea typeface="Verdana" panose="020B0604030504040204" pitchFamily="34" charset="0"/>
                </a:rPr>
                <a:t>HIGHWAY</a:t>
              </a:r>
              <a:endParaRPr lang="en-IN" sz="1500" dirty="0">
                <a:latin typeface="Verdana" panose="020B0604030504040204" pitchFamily="34" charset="0"/>
                <a:ea typeface="Verdana" panose="020B0604030504040204" pitchFamily="34" charset="0"/>
              </a:endParaRPr>
            </a:p>
          </p:txBody>
        </p:sp>
      </p:grpSp>
      <p:grpSp>
        <p:nvGrpSpPr>
          <p:cNvPr id="34" name="Group 33">
            <a:extLst>
              <a:ext uri="{FF2B5EF4-FFF2-40B4-BE49-F238E27FC236}">
                <a16:creationId xmlns:a16="http://schemas.microsoft.com/office/drawing/2014/main" id="{26B7FCDD-C24C-F2A3-128C-6D9B0D623BA9}"/>
              </a:ext>
            </a:extLst>
          </p:cNvPr>
          <p:cNvGrpSpPr/>
          <p:nvPr/>
        </p:nvGrpSpPr>
        <p:grpSpPr>
          <a:xfrm>
            <a:off x="8319619" y="1813165"/>
            <a:ext cx="1260000" cy="1279948"/>
            <a:chOff x="9020960" y="1106870"/>
            <a:chExt cx="1371600" cy="1559036"/>
          </a:xfrm>
        </p:grpSpPr>
        <p:pic>
          <p:nvPicPr>
            <p:cNvPr id="35" name="Picture 34">
              <a:extLst>
                <a:ext uri="{FF2B5EF4-FFF2-40B4-BE49-F238E27FC236}">
                  <a16:creationId xmlns:a16="http://schemas.microsoft.com/office/drawing/2014/main" id="{78B8FD77-4CB1-934D-64EB-52522739106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20960" y="1106870"/>
              <a:ext cx="1371600" cy="1095375"/>
            </a:xfrm>
            <a:prstGeom prst="rect">
              <a:avLst/>
            </a:prstGeom>
          </p:spPr>
        </p:pic>
        <p:sp>
          <p:nvSpPr>
            <p:cNvPr id="36" name="TextBox 35">
              <a:extLst>
                <a:ext uri="{FF2B5EF4-FFF2-40B4-BE49-F238E27FC236}">
                  <a16:creationId xmlns:a16="http://schemas.microsoft.com/office/drawing/2014/main" id="{42205975-45E0-9A3F-2DD5-107B3BC60A66}"/>
                </a:ext>
              </a:extLst>
            </p:cNvPr>
            <p:cNvSpPr txBox="1"/>
            <p:nvPr/>
          </p:nvSpPr>
          <p:spPr>
            <a:xfrm>
              <a:off x="9208386" y="2272276"/>
              <a:ext cx="1176468" cy="393630"/>
            </a:xfrm>
            <a:prstGeom prst="rect">
              <a:avLst/>
            </a:prstGeom>
            <a:noFill/>
          </p:spPr>
          <p:txBody>
            <a:bodyPr wrap="none" rtlCol="0">
              <a:spAutoFit/>
            </a:bodyPr>
            <a:lstStyle/>
            <a:p>
              <a:r>
                <a:rPr lang="en-US" sz="1500" dirty="0">
                  <a:latin typeface="Verdana" panose="020B0604030504040204" pitchFamily="34" charset="0"/>
                  <a:ea typeface="Verdana" panose="020B0604030504040204" pitchFamily="34" charset="0"/>
                </a:rPr>
                <a:t>BRIDGES</a:t>
              </a:r>
              <a:endParaRPr lang="en-IN" sz="1500" dirty="0">
                <a:latin typeface="Verdana" panose="020B0604030504040204" pitchFamily="34" charset="0"/>
                <a:ea typeface="Verdana" panose="020B0604030504040204" pitchFamily="34" charset="0"/>
              </a:endParaRPr>
            </a:p>
          </p:txBody>
        </p:sp>
      </p:grpSp>
      <p:grpSp>
        <p:nvGrpSpPr>
          <p:cNvPr id="37" name="Group 36">
            <a:extLst>
              <a:ext uri="{FF2B5EF4-FFF2-40B4-BE49-F238E27FC236}">
                <a16:creationId xmlns:a16="http://schemas.microsoft.com/office/drawing/2014/main" id="{C8F538EC-530E-6F78-6779-66E47E78A21E}"/>
              </a:ext>
            </a:extLst>
          </p:cNvPr>
          <p:cNvGrpSpPr/>
          <p:nvPr/>
        </p:nvGrpSpPr>
        <p:grpSpPr>
          <a:xfrm>
            <a:off x="6296183" y="3405969"/>
            <a:ext cx="1260000" cy="1265092"/>
            <a:chOff x="6221050" y="4215523"/>
            <a:chExt cx="1352550" cy="1468968"/>
          </a:xfrm>
        </p:grpSpPr>
        <p:pic>
          <p:nvPicPr>
            <p:cNvPr id="38" name="Picture 37">
              <a:extLst>
                <a:ext uri="{FF2B5EF4-FFF2-40B4-BE49-F238E27FC236}">
                  <a16:creationId xmlns:a16="http://schemas.microsoft.com/office/drawing/2014/main" id="{8AB79C39-3BE3-DD4D-A961-23068B3006A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21050" y="4215523"/>
              <a:ext cx="1352550" cy="1076325"/>
            </a:xfrm>
            <a:prstGeom prst="rect">
              <a:avLst/>
            </a:prstGeom>
          </p:spPr>
        </p:pic>
        <p:sp>
          <p:nvSpPr>
            <p:cNvPr id="39" name="TextBox 38">
              <a:extLst>
                <a:ext uri="{FF2B5EF4-FFF2-40B4-BE49-F238E27FC236}">
                  <a16:creationId xmlns:a16="http://schemas.microsoft.com/office/drawing/2014/main" id="{46EABBCE-A102-1EA4-7B4F-3515D9CB64E2}"/>
                </a:ext>
              </a:extLst>
            </p:cNvPr>
            <p:cNvSpPr txBox="1"/>
            <p:nvPr/>
          </p:nvSpPr>
          <p:spPr>
            <a:xfrm>
              <a:off x="6394159" y="5309246"/>
              <a:ext cx="1173894" cy="375245"/>
            </a:xfrm>
            <a:prstGeom prst="rect">
              <a:avLst/>
            </a:prstGeom>
            <a:noFill/>
          </p:spPr>
          <p:txBody>
            <a:bodyPr wrap="none" rtlCol="0">
              <a:spAutoFit/>
            </a:bodyPr>
            <a:lstStyle/>
            <a:p>
              <a:r>
                <a:rPr lang="en-US" sz="1500" dirty="0">
                  <a:latin typeface="Verdana" panose="020B0604030504040204" pitchFamily="34" charset="0"/>
                  <a:ea typeface="Verdana" panose="020B0604030504040204" pitchFamily="34" charset="0"/>
                </a:rPr>
                <a:t>TUNNELS</a:t>
              </a:r>
              <a:endParaRPr lang="en-IN" sz="1500" dirty="0">
                <a:latin typeface="Verdana" panose="020B0604030504040204" pitchFamily="34" charset="0"/>
                <a:ea typeface="Verdana" panose="020B0604030504040204" pitchFamily="34" charset="0"/>
              </a:endParaRPr>
            </a:p>
          </p:txBody>
        </p:sp>
      </p:grpSp>
      <p:grpSp>
        <p:nvGrpSpPr>
          <p:cNvPr id="40" name="Group 39">
            <a:extLst>
              <a:ext uri="{FF2B5EF4-FFF2-40B4-BE49-F238E27FC236}">
                <a16:creationId xmlns:a16="http://schemas.microsoft.com/office/drawing/2014/main" id="{185C6AB6-F7F9-E077-883E-BB768EB2B9A3}"/>
              </a:ext>
            </a:extLst>
          </p:cNvPr>
          <p:cNvGrpSpPr/>
          <p:nvPr/>
        </p:nvGrpSpPr>
        <p:grpSpPr>
          <a:xfrm>
            <a:off x="8319620" y="3406902"/>
            <a:ext cx="1699504" cy="1264978"/>
            <a:chOff x="9020960" y="3186709"/>
            <a:chExt cx="2170713" cy="1468310"/>
          </a:xfrm>
        </p:grpSpPr>
        <p:pic>
          <p:nvPicPr>
            <p:cNvPr id="41" name="Picture 40">
              <a:extLst>
                <a:ext uri="{FF2B5EF4-FFF2-40B4-BE49-F238E27FC236}">
                  <a16:creationId xmlns:a16="http://schemas.microsoft.com/office/drawing/2014/main" id="{1EB65292-F4F1-34B7-22BC-090DB47A768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292216" y="3186709"/>
              <a:ext cx="1000125" cy="1085850"/>
            </a:xfrm>
            <a:prstGeom prst="rect">
              <a:avLst/>
            </a:prstGeom>
          </p:spPr>
        </p:pic>
        <p:sp>
          <p:nvSpPr>
            <p:cNvPr id="42" name="TextBox 41">
              <a:extLst>
                <a:ext uri="{FF2B5EF4-FFF2-40B4-BE49-F238E27FC236}">
                  <a16:creationId xmlns:a16="http://schemas.microsoft.com/office/drawing/2014/main" id="{060FF173-B2A5-CAC6-3D0C-39C6A6EFE41A}"/>
                </a:ext>
              </a:extLst>
            </p:cNvPr>
            <p:cNvSpPr txBox="1"/>
            <p:nvPr/>
          </p:nvSpPr>
          <p:spPr>
            <a:xfrm>
              <a:off x="9020960" y="4279909"/>
              <a:ext cx="2170713" cy="375110"/>
            </a:xfrm>
            <a:prstGeom prst="rect">
              <a:avLst/>
            </a:prstGeom>
            <a:noFill/>
          </p:spPr>
          <p:txBody>
            <a:bodyPr wrap="none" rtlCol="0">
              <a:spAutoFit/>
            </a:bodyPr>
            <a:lstStyle/>
            <a:p>
              <a:r>
                <a:rPr lang="en-US" sz="1500" dirty="0">
                  <a:latin typeface="Verdana" panose="020B0604030504040204" pitchFamily="34" charset="0"/>
                  <a:ea typeface="Verdana" panose="020B0604030504040204" pitchFamily="34" charset="0"/>
                </a:rPr>
                <a:t>ARCHITECTURE</a:t>
              </a:r>
              <a:endParaRPr lang="en-IN" sz="1500" dirty="0">
                <a:latin typeface="Verdana" panose="020B0604030504040204" pitchFamily="34" charset="0"/>
                <a:ea typeface="Verdana" panose="020B0604030504040204" pitchFamily="34" charset="0"/>
              </a:endParaRPr>
            </a:p>
          </p:txBody>
        </p:sp>
      </p:grpSp>
      <p:grpSp>
        <p:nvGrpSpPr>
          <p:cNvPr id="43" name="Group 42">
            <a:extLst>
              <a:ext uri="{FF2B5EF4-FFF2-40B4-BE49-F238E27FC236}">
                <a16:creationId xmlns:a16="http://schemas.microsoft.com/office/drawing/2014/main" id="{45CFEB29-75EE-6A1F-1FC3-D3FB88FDDE8A}"/>
              </a:ext>
            </a:extLst>
          </p:cNvPr>
          <p:cNvGrpSpPr/>
          <p:nvPr/>
        </p:nvGrpSpPr>
        <p:grpSpPr>
          <a:xfrm>
            <a:off x="6296183" y="4897559"/>
            <a:ext cx="1260000" cy="1247061"/>
            <a:chOff x="8293701" y="4781956"/>
            <a:chExt cx="1381125" cy="1370348"/>
          </a:xfrm>
        </p:grpSpPr>
        <p:pic>
          <p:nvPicPr>
            <p:cNvPr id="44" name="Picture 43">
              <a:extLst>
                <a:ext uri="{FF2B5EF4-FFF2-40B4-BE49-F238E27FC236}">
                  <a16:creationId xmlns:a16="http://schemas.microsoft.com/office/drawing/2014/main" id="{D08630F0-AD64-13E1-A665-92650B9B008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293701" y="4781956"/>
              <a:ext cx="1381125" cy="1047750"/>
            </a:xfrm>
            <a:prstGeom prst="rect">
              <a:avLst/>
            </a:prstGeom>
          </p:spPr>
        </p:pic>
        <p:sp>
          <p:nvSpPr>
            <p:cNvPr id="45" name="TextBox 44">
              <a:extLst>
                <a:ext uri="{FF2B5EF4-FFF2-40B4-BE49-F238E27FC236}">
                  <a16:creationId xmlns:a16="http://schemas.microsoft.com/office/drawing/2014/main" id="{00973869-9B0D-3B1C-9602-7C78B650EEBB}"/>
                </a:ext>
              </a:extLst>
            </p:cNvPr>
            <p:cNvSpPr txBox="1"/>
            <p:nvPr/>
          </p:nvSpPr>
          <p:spPr>
            <a:xfrm>
              <a:off x="8698693" y="5797190"/>
              <a:ext cx="906594" cy="355114"/>
            </a:xfrm>
            <a:prstGeom prst="rect">
              <a:avLst/>
            </a:prstGeom>
            <a:noFill/>
          </p:spPr>
          <p:txBody>
            <a:bodyPr wrap="none" rtlCol="0">
              <a:spAutoFit/>
            </a:bodyPr>
            <a:lstStyle/>
            <a:p>
              <a:r>
                <a:rPr lang="en-US" sz="1500" dirty="0">
                  <a:latin typeface="Verdana" panose="020B0604030504040204" pitchFamily="34" charset="0"/>
                  <a:ea typeface="Verdana" panose="020B0604030504040204" pitchFamily="34" charset="0"/>
                </a:rPr>
                <a:t>PORTS</a:t>
              </a:r>
              <a:endParaRPr lang="en-IN" sz="1500" dirty="0">
                <a:latin typeface="Verdana" panose="020B0604030504040204" pitchFamily="34" charset="0"/>
                <a:ea typeface="Verdana" panose="020B0604030504040204" pitchFamily="34" charset="0"/>
              </a:endParaRPr>
            </a:p>
          </p:txBody>
        </p:sp>
      </p:grpSp>
      <p:grpSp>
        <p:nvGrpSpPr>
          <p:cNvPr id="46" name="Group 45">
            <a:extLst>
              <a:ext uri="{FF2B5EF4-FFF2-40B4-BE49-F238E27FC236}">
                <a16:creationId xmlns:a16="http://schemas.microsoft.com/office/drawing/2014/main" id="{5FCC0B1B-9BB5-67D3-6B8A-C0CC17B9C9EC}"/>
              </a:ext>
            </a:extLst>
          </p:cNvPr>
          <p:cNvGrpSpPr/>
          <p:nvPr/>
        </p:nvGrpSpPr>
        <p:grpSpPr>
          <a:xfrm>
            <a:off x="8319619" y="4899425"/>
            <a:ext cx="1638590" cy="1254773"/>
            <a:chOff x="7329722" y="2959131"/>
            <a:chExt cx="2119676" cy="1411203"/>
          </a:xfrm>
        </p:grpSpPr>
        <p:pic>
          <p:nvPicPr>
            <p:cNvPr id="47" name="Picture 46">
              <a:extLst>
                <a:ext uri="{FF2B5EF4-FFF2-40B4-BE49-F238E27FC236}">
                  <a16:creationId xmlns:a16="http://schemas.microsoft.com/office/drawing/2014/main" id="{09D8DF4B-7066-4FE1-1CB2-027EAE5E29A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514839" y="2959131"/>
              <a:ext cx="1066800" cy="1047750"/>
            </a:xfrm>
            <a:prstGeom prst="rect">
              <a:avLst/>
            </a:prstGeom>
          </p:spPr>
        </p:pic>
        <p:sp>
          <p:nvSpPr>
            <p:cNvPr id="48" name="TextBox 47">
              <a:extLst>
                <a:ext uri="{FF2B5EF4-FFF2-40B4-BE49-F238E27FC236}">
                  <a16:creationId xmlns:a16="http://schemas.microsoft.com/office/drawing/2014/main" id="{0F2A6681-DAEE-F0EF-A746-CB2673284258}"/>
                </a:ext>
              </a:extLst>
            </p:cNvPr>
            <p:cNvSpPr txBox="1"/>
            <p:nvPr/>
          </p:nvSpPr>
          <p:spPr>
            <a:xfrm>
              <a:off x="7329722" y="4006881"/>
              <a:ext cx="2119676" cy="363453"/>
            </a:xfrm>
            <a:prstGeom prst="rect">
              <a:avLst/>
            </a:prstGeom>
            <a:noFill/>
          </p:spPr>
          <p:txBody>
            <a:bodyPr wrap="none" rtlCol="0">
              <a:spAutoFit/>
            </a:bodyPr>
            <a:lstStyle/>
            <a:p>
              <a:r>
                <a:rPr lang="en-US" sz="1500" dirty="0">
                  <a:latin typeface="Verdana" panose="020B0604030504040204" pitchFamily="34" charset="0"/>
                  <a:ea typeface="Verdana" panose="020B0604030504040204" pitchFamily="34" charset="0"/>
                </a:rPr>
                <a:t>ENVIRONMENT</a:t>
              </a:r>
              <a:endParaRPr lang="en-IN" sz="1500" dirty="0">
                <a:latin typeface="Verdana" panose="020B0604030504040204" pitchFamily="34" charset="0"/>
                <a:ea typeface="Verdana" panose="020B0604030504040204" pitchFamily="34" charset="0"/>
              </a:endParaRPr>
            </a:p>
          </p:txBody>
        </p:sp>
      </p:grpSp>
      <p:sp>
        <p:nvSpPr>
          <p:cNvPr id="49" name="TextBox 48">
            <a:extLst>
              <a:ext uri="{FF2B5EF4-FFF2-40B4-BE49-F238E27FC236}">
                <a16:creationId xmlns:a16="http://schemas.microsoft.com/office/drawing/2014/main" id="{71AC87E1-DE83-E7AA-C39F-A3B8C7806C8D}"/>
              </a:ext>
            </a:extLst>
          </p:cNvPr>
          <p:cNvSpPr txBox="1"/>
          <p:nvPr/>
        </p:nvSpPr>
        <p:spPr>
          <a:xfrm>
            <a:off x="6104785" y="1344482"/>
            <a:ext cx="1981985" cy="323165"/>
          </a:xfrm>
          <a:prstGeom prst="rect">
            <a:avLst/>
          </a:prstGeom>
          <a:noFill/>
        </p:spPr>
        <p:txBody>
          <a:bodyPr wrap="square" rtlCol="0">
            <a:spAutoFit/>
          </a:bodyPr>
          <a:lstStyle/>
          <a:p>
            <a:r>
              <a:rPr lang="en-US" sz="1500" b="1" dirty="0">
                <a:solidFill>
                  <a:schemeClr val="accent2">
                    <a:lumMod val="50000"/>
                  </a:schemeClr>
                </a:solidFill>
                <a:latin typeface="Verdana" panose="020B0604030504040204" pitchFamily="34" charset="0"/>
                <a:ea typeface="Verdana" panose="020B0604030504040204" pitchFamily="34" charset="0"/>
              </a:rPr>
              <a:t>EXPERTISE IN…</a:t>
            </a:r>
            <a:endParaRPr lang="en-IN" sz="1500" b="1" dirty="0">
              <a:solidFill>
                <a:schemeClr val="accent2">
                  <a:lumMod val="50000"/>
                </a:schemeClr>
              </a:solidFill>
              <a:latin typeface="Verdana" panose="020B0604030504040204" pitchFamily="34" charset="0"/>
              <a:ea typeface="Verdana" panose="020B0604030504040204" pitchFamily="34" charset="0"/>
            </a:endParaRPr>
          </a:p>
        </p:txBody>
      </p:sp>
      <p:cxnSp>
        <p:nvCxnSpPr>
          <p:cNvPr id="27" name="Straight Connector 26">
            <a:extLst>
              <a:ext uri="{FF2B5EF4-FFF2-40B4-BE49-F238E27FC236}">
                <a16:creationId xmlns:a16="http://schemas.microsoft.com/office/drawing/2014/main" id="{03BE4A1E-3404-7D4E-0677-9447A8B5933E}"/>
              </a:ext>
            </a:extLst>
          </p:cNvPr>
          <p:cNvCxnSpPr>
            <a:cxnSpLocks/>
          </p:cNvCxnSpPr>
          <p:nvPr/>
        </p:nvCxnSpPr>
        <p:spPr>
          <a:xfrm flipV="1">
            <a:off x="0" y="886541"/>
            <a:ext cx="11815562" cy="18334"/>
          </a:xfrm>
          <a:prstGeom prst="line">
            <a:avLst/>
          </a:prstGeom>
          <a:ln w="25400">
            <a:solidFill>
              <a:srgbClr val="9B3421"/>
            </a:solidFill>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146635F7-AB27-3C63-4D63-6F672B1960C0}"/>
              </a:ext>
            </a:extLst>
          </p:cNvPr>
          <p:cNvSpPr/>
          <p:nvPr/>
        </p:nvSpPr>
        <p:spPr>
          <a:xfrm>
            <a:off x="-1" y="6419147"/>
            <a:ext cx="10800000" cy="3600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435100" algn="ctr"/>
            <a:r>
              <a:rPr lang="en-IN" sz="1250" dirty="0">
                <a:solidFill>
                  <a:schemeClr val="tx1"/>
                </a:solidFill>
                <a:latin typeface="Verdana" panose="020B0604030504040204" pitchFamily="34" charset="0"/>
                <a:ea typeface="Verdana" panose="020B0604030504040204" pitchFamily="34" charset="0"/>
                <a:hlinkClick r:id="rId9"/>
              </a:rPr>
              <a:t>www.dhruvconsultancy.in</a:t>
            </a:r>
            <a:endParaRPr lang="en-IN" sz="1250" dirty="0">
              <a:solidFill>
                <a:schemeClr val="tx1"/>
              </a:solidFill>
              <a:latin typeface="Verdana" panose="020B0604030504040204" pitchFamily="34" charset="0"/>
              <a:ea typeface="Verdana" panose="020B0604030504040204" pitchFamily="34" charset="0"/>
            </a:endParaRPr>
          </a:p>
        </p:txBody>
      </p:sp>
      <p:sp>
        <p:nvSpPr>
          <p:cNvPr id="7" name="Flowchart: Terminator 6">
            <a:extLst>
              <a:ext uri="{FF2B5EF4-FFF2-40B4-BE49-F238E27FC236}">
                <a16:creationId xmlns:a16="http://schemas.microsoft.com/office/drawing/2014/main" id="{C78EC6C6-6FA2-657E-2B0B-3A4E4EF9C3C8}"/>
              </a:ext>
            </a:extLst>
          </p:cNvPr>
          <p:cNvSpPr/>
          <p:nvPr/>
        </p:nvSpPr>
        <p:spPr>
          <a:xfrm>
            <a:off x="10898162" y="6419147"/>
            <a:ext cx="900000" cy="360000"/>
          </a:xfrm>
          <a:prstGeom prst="flowChartTerminator">
            <a:avLst/>
          </a:prstGeom>
          <a:solidFill>
            <a:srgbClr val="9B34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250" dirty="0">
              <a:latin typeface="Verdana" panose="020B0604030504040204" pitchFamily="34" charset="0"/>
              <a:ea typeface="Verdana" panose="020B0604030504040204" pitchFamily="34" charset="0"/>
            </a:endParaRPr>
          </a:p>
        </p:txBody>
      </p:sp>
      <p:sp>
        <p:nvSpPr>
          <p:cNvPr id="8" name="Slide Number Placeholder 12">
            <a:extLst>
              <a:ext uri="{FF2B5EF4-FFF2-40B4-BE49-F238E27FC236}">
                <a16:creationId xmlns:a16="http://schemas.microsoft.com/office/drawing/2014/main" id="{BB30D61C-AEE9-0B2A-41AC-087312498C36}"/>
              </a:ext>
            </a:extLst>
          </p:cNvPr>
          <p:cNvSpPr>
            <a:spLocks noGrp="1"/>
          </p:cNvSpPr>
          <p:nvPr>
            <p:ph type="sldNum" sz="quarter" idx="12"/>
          </p:nvPr>
        </p:nvSpPr>
        <p:spPr>
          <a:xfrm>
            <a:off x="10898162" y="6419147"/>
            <a:ext cx="900000" cy="360000"/>
          </a:xfrm>
        </p:spPr>
        <p:txBody>
          <a:bodyPr/>
          <a:lstStyle/>
          <a:p>
            <a:pPr algn="ctr"/>
            <a:fld id="{8A4713F9-997F-4880-B255-BE372FECF281}" type="slidenum">
              <a:rPr lang="en-IN" sz="1250" b="1" smtClean="0">
                <a:solidFill>
                  <a:schemeClr val="bg1"/>
                </a:solidFill>
                <a:latin typeface="Verdana" panose="020B0604030504040204" pitchFamily="34" charset="0"/>
                <a:ea typeface="Verdana" panose="020B0604030504040204" pitchFamily="34" charset="0"/>
              </a:rPr>
              <a:pPr algn="ctr"/>
              <a:t>3</a:t>
            </a:fld>
            <a:endParaRPr lang="en-IN" sz="1250" b="1" dirty="0">
              <a:solidFill>
                <a:schemeClr val="bg1"/>
              </a:solidFill>
              <a:latin typeface="Verdana" panose="020B0604030504040204" pitchFamily="34" charset="0"/>
              <a:ea typeface="Verdana" panose="020B0604030504040204" pitchFamily="34" charset="0"/>
            </a:endParaRPr>
          </a:p>
        </p:txBody>
      </p:sp>
      <p:sp>
        <p:nvSpPr>
          <p:cNvPr id="9" name="TextBox 8">
            <a:extLst>
              <a:ext uri="{FF2B5EF4-FFF2-40B4-BE49-F238E27FC236}">
                <a16:creationId xmlns:a16="http://schemas.microsoft.com/office/drawing/2014/main" id="{EBF012D2-6C2C-7CBB-17C5-65FEB2E96894}"/>
              </a:ext>
            </a:extLst>
          </p:cNvPr>
          <p:cNvSpPr txBox="1"/>
          <p:nvPr/>
        </p:nvSpPr>
        <p:spPr>
          <a:xfrm>
            <a:off x="340019" y="6456801"/>
            <a:ext cx="1117614" cy="284693"/>
          </a:xfrm>
          <a:prstGeom prst="rect">
            <a:avLst/>
          </a:prstGeom>
          <a:noFill/>
        </p:spPr>
        <p:txBody>
          <a:bodyPr wrap="none" rtlCol="0">
            <a:spAutoFit/>
          </a:bodyPr>
          <a:lstStyle/>
          <a:p>
            <a:r>
              <a:rPr lang="en-IN" sz="1250" b="1" dirty="0">
                <a:latin typeface="Verdana" panose="020B0604030504040204" pitchFamily="34" charset="0"/>
                <a:ea typeface="Verdana" panose="020B0604030504040204" pitchFamily="34" charset="0"/>
              </a:rPr>
              <a:t>June 2025</a:t>
            </a:r>
          </a:p>
        </p:txBody>
      </p:sp>
    </p:spTree>
    <p:extLst>
      <p:ext uri="{BB962C8B-B14F-4D97-AF65-F5344CB8AC3E}">
        <p14:creationId xmlns:p14="http://schemas.microsoft.com/office/powerpoint/2010/main" val="33697116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C734E8-E737-F927-186C-DDCF3911537E}"/>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AC2A5A93-B625-0ABA-91ED-5F066C2B67F2}"/>
              </a:ext>
            </a:extLst>
          </p:cNvPr>
          <p:cNvSpPr/>
          <p:nvPr/>
        </p:nvSpPr>
        <p:spPr>
          <a:xfrm>
            <a:off x="11896326" y="0"/>
            <a:ext cx="295673" cy="6858000"/>
          </a:xfrm>
          <a:prstGeom prst="rect">
            <a:avLst/>
          </a:prstGeom>
          <a:solidFill>
            <a:srgbClr val="FFE04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3" name="Picture 2">
            <a:extLst>
              <a:ext uri="{FF2B5EF4-FFF2-40B4-BE49-F238E27FC236}">
                <a16:creationId xmlns:a16="http://schemas.microsoft.com/office/drawing/2014/main" id="{CA22ED9A-96E8-36AA-2561-9F3CAF8B44FA}"/>
              </a:ext>
            </a:extLst>
          </p:cNvPr>
          <p:cNvPicPr>
            <a:picLocks noChangeAspect="1"/>
          </p:cNvPicPr>
          <p:nvPr/>
        </p:nvPicPr>
        <p:blipFill rotWithShape="1">
          <a:blip r:embed="rId2">
            <a:extLst>
              <a:ext uri="{28A0092B-C50C-407E-A947-70E740481C1C}">
                <a14:useLocalDpi xmlns:a14="http://schemas.microsoft.com/office/drawing/2010/main" val="0"/>
              </a:ext>
            </a:extLst>
          </a:blip>
          <a:srcRect r="67500"/>
          <a:stretch/>
        </p:blipFill>
        <p:spPr>
          <a:xfrm>
            <a:off x="130514" y="73332"/>
            <a:ext cx="684000" cy="751648"/>
          </a:xfrm>
          <a:prstGeom prst="rect">
            <a:avLst/>
          </a:prstGeom>
        </p:spPr>
      </p:pic>
      <p:sp>
        <p:nvSpPr>
          <p:cNvPr id="6" name="TextBox 5">
            <a:extLst>
              <a:ext uri="{FF2B5EF4-FFF2-40B4-BE49-F238E27FC236}">
                <a16:creationId xmlns:a16="http://schemas.microsoft.com/office/drawing/2014/main" id="{C39B3115-7F18-F1BF-37C7-A8E92BE40BB7}"/>
              </a:ext>
            </a:extLst>
          </p:cNvPr>
          <p:cNvSpPr txBox="1"/>
          <p:nvPr/>
        </p:nvSpPr>
        <p:spPr>
          <a:xfrm>
            <a:off x="1060736" y="210629"/>
            <a:ext cx="5400675" cy="477054"/>
          </a:xfrm>
          <a:prstGeom prst="rect">
            <a:avLst/>
          </a:prstGeom>
          <a:noFill/>
        </p:spPr>
        <p:txBody>
          <a:bodyPr wrap="square" rtlCol="0">
            <a:spAutoFit/>
          </a:bodyPr>
          <a:lstStyle/>
          <a:p>
            <a:r>
              <a:rPr lang="en-US" sz="2500" b="1" dirty="0">
                <a:latin typeface="Verdana" panose="020B0604030504040204" pitchFamily="34" charset="0"/>
                <a:ea typeface="Verdana" panose="020B0604030504040204" pitchFamily="34" charset="0"/>
              </a:rPr>
              <a:t>MD’s Message</a:t>
            </a:r>
            <a:endParaRPr lang="en-IN" sz="2500" b="1" dirty="0">
              <a:latin typeface="Verdana" panose="020B0604030504040204" pitchFamily="34" charset="0"/>
              <a:ea typeface="Verdana" panose="020B0604030504040204" pitchFamily="34" charset="0"/>
            </a:endParaRPr>
          </a:p>
        </p:txBody>
      </p:sp>
      <p:pic>
        <p:nvPicPr>
          <p:cNvPr id="8" name="Picture 7">
            <a:extLst>
              <a:ext uri="{FF2B5EF4-FFF2-40B4-BE49-F238E27FC236}">
                <a16:creationId xmlns:a16="http://schemas.microsoft.com/office/drawing/2014/main" id="{C0E0BD49-8179-E3C2-1921-958384DC863B}"/>
              </a:ext>
            </a:extLst>
          </p:cNvPr>
          <p:cNvPicPr>
            <a:picLocks noChangeAspect="1"/>
          </p:cNvPicPr>
          <p:nvPr/>
        </p:nvPicPr>
        <p:blipFill>
          <a:blip r:embed="rId3">
            <a:extLst>
              <a:ext uri="{28A0092B-C50C-407E-A947-70E740481C1C}">
                <a14:useLocalDpi xmlns:a14="http://schemas.microsoft.com/office/drawing/2010/main" val="0"/>
              </a:ext>
            </a:extLst>
          </a:blip>
          <a:srcRect l="4002" r="4002"/>
          <a:stretch/>
        </p:blipFill>
        <p:spPr>
          <a:xfrm flipH="1">
            <a:off x="597230" y="1230376"/>
            <a:ext cx="3095913" cy="4500000"/>
          </a:xfrm>
          <a:prstGeom prst="rect">
            <a:avLst/>
          </a:prstGeom>
          <a:ln w="38100" cap="sq">
            <a:solidFill>
              <a:srgbClr val="9B3421"/>
            </a:solidFill>
            <a:prstDash val="solid"/>
            <a:miter lim="800000"/>
          </a:ln>
          <a:effectLst>
            <a:outerShdw blurRad="50800" dist="38100" dir="2700000" algn="tl" rotWithShape="0">
              <a:srgbClr val="000000">
                <a:alpha val="43000"/>
              </a:srgbClr>
            </a:outerShdw>
          </a:effectLst>
        </p:spPr>
      </p:pic>
      <p:sp>
        <p:nvSpPr>
          <p:cNvPr id="9" name="Rectangle 8">
            <a:extLst>
              <a:ext uri="{FF2B5EF4-FFF2-40B4-BE49-F238E27FC236}">
                <a16:creationId xmlns:a16="http://schemas.microsoft.com/office/drawing/2014/main" id="{999D6E5C-5A1C-7E32-1F3D-2CA223BB2763}"/>
              </a:ext>
            </a:extLst>
          </p:cNvPr>
          <p:cNvSpPr/>
          <p:nvPr/>
        </p:nvSpPr>
        <p:spPr>
          <a:xfrm>
            <a:off x="597230" y="4861389"/>
            <a:ext cx="3095913" cy="868987"/>
          </a:xfrm>
          <a:prstGeom prst="rect">
            <a:avLst/>
          </a:prstGeom>
          <a:solidFill>
            <a:srgbClr val="FFE041"/>
          </a:solidFill>
          <a:ln w="76200">
            <a:solidFill>
              <a:srgbClr val="FFE04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Verdana" panose="020B0604030504040204" pitchFamily="34" charset="0"/>
                <a:ea typeface="Verdana" panose="020B0604030504040204" pitchFamily="34" charset="0"/>
              </a:rPr>
              <a:t>Mrs. Tanvi T Auti</a:t>
            </a:r>
          </a:p>
          <a:p>
            <a:pPr algn="ctr"/>
            <a:r>
              <a:rPr lang="en-IN" sz="1500" b="1" dirty="0">
                <a:solidFill>
                  <a:schemeClr val="tx1"/>
                </a:solidFill>
                <a:latin typeface="Verdana" panose="020B0604030504040204" pitchFamily="34" charset="0"/>
                <a:ea typeface="Verdana" panose="020B0604030504040204" pitchFamily="34" charset="0"/>
              </a:rPr>
              <a:t>Managing Director</a:t>
            </a:r>
          </a:p>
        </p:txBody>
      </p:sp>
      <p:sp>
        <p:nvSpPr>
          <p:cNvPr id="10" name="Rectangle 9">
            <a:extLst>
              <a:ext uri="{FF2B5EF4-FFF2-40B4-BE49-F238E27FC236}">
                <a16:creationId xmlns:a16="http://schemas.microsoft.com/office/drawing/2014/main" id="{BA5A5214-93A2-BED2-06DB-B72F1877BFC6}"/>
              </a:ext>
            </a:extLst>
          </p:cNvPr>
          <p:cNvSpPr/>
          <p:nvPr/>
        </p:nvSpPr>
        <p:spPr>
          <a:xfrm>
            <a:off x="3923414" y="1180236"/>
            <a:ext cx="7192261" cy="4614506"/>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25000"/>
              </a:lnSpc>
            </a:pPr>
            <a:r>
              <a:rPr lang="en-US" sz="1250" i="1" dirty="0">
                <a:solidFill>
                  <a:schemeClr val="tx1"/>
                </a:solidFill>
                <a:latin typeface="Verdana" panose="020B0604030504040204" pitchFamily="34" charset="0"/>
                <a:ea typeface="Verdana" panose="020B0604030504040204" pitchFamily="34" charset="0"/>
                <a:cs typeface="Arial" panose="020B0604020202020204" pitchFamily="34" charset="0"/>
              </a:rPr>
              <a:t>“In Q1 FY26, total income rose 6.9% </a:t>
            </a:r>
            <a:r>
              <a:rPr lang="en-US" sz="1250" i="1" dirty="0" err="1">
                <a:solidFill>
                  <a:schemeClr val="tx1"/>
                </a:solidFill>
                <a:latin typeface="Verdana" panose="020B0604030504040204" pitchFamily="34" charset="0"/>
                <a:ea typeface="Verdana" panose="020B0604030504040204" pitchFamily="34" charset="0"/>
                <a:cs typeface="Arial" panose="020B0604020202020204" pitchFamily="34" charset="0"/>
              </a:rPr>
              <a:t>YoY</a:t>
            </a:r>
            <a:r>
              <a:rPr lang="en-US" sz="1250" i="1" dirty="0">
                <a:solidFill>
                  <a:schemeClr val="tx1"/>
                </a:solidFill>
                <a:latin typeface="Verdana" panose="020B0604030504040204" pitchFamily="34" charset="0"/>
                <a:ea typeface="Verdana" panose="020B0604030504040204" pitchFamily="34" charset="0"/>
                <a:cs typeface="Arial" panose="020B0604020202020204" pitchFamily="34" charset="0"/>
              </a:rPr>
              <a:t> to ₹2,140 lakh, despite a sequential dip due to year-end seasonality. EBITDA grew 26.9% YoY to ₹358 lakh, with margins improving 264 bps to 16.7%. EBIT increased 44.3% YoY to ₹251 lakh, while PBT surged 90.7% YoY to ₹210 lakh. PAT was ₹160 lakh, up 82.4% YoY, with margins expanding 309 bps to 7.5%. This robust performance was driven by higher revenue, lower employee costs, controlled other expenses, strong operating leverage, and significantly reduced finance costs.</a:t>
            </a:r>
          </a:p>
          <a:p>
            <a:pPr algn="just">
              <a:lnSpc>
                <a:spcPct val="125000"/>
              </a:lnSpc>
            </a:pPr>
            <a:endParaRPr lang="en-US" sz="1250" i="1" dirty="0">
              <a:solidFill>
                <a:schemeClr val="tx1"/>
              </a:solidFill>
              <a:latin typeface="Verdana" panose="020B0604030504040204" pitchFamily="34" charset="0"/>
              <a:ea typeface="Verdana" panose="020B0604030504040204" pitchFamily="34" charset="0"/>
              <a:cs typeface="Arial" panose="020B0604020202020204" pitchFamily="34" charset="0"/>
            </a:endParaRPr>
          </a:p>
          <a:p>
            <a:pPr algn="just">
              <a:lnSpc>
                <a:spcPct val="125000"/>
              </a:lnSpc>
            </a:pPr>
            <a:r>
              <a:rPr lang="en-US" sz="1250" i="1" dirty="0">
                <a:solidFill>
                  <a:schemeClr val="tx1"/>
                </a:solidFill>
                <a:latin typeface="Verdana" panose="020B0604030504040204" pitchFamily="34" charset="0"/>
                <a:ea typeface="Verdana" panose="020B0604030504040204" pitchFamily="34" charset="0"/>
                <a:cs typeface="Arial" panose="020B0604020202020204" pitchFamily="34" charset="0"/>
              </a:rPr>
              <a:t>The sector outlook remains positive, supported by the NHAI’s asset </a:t>
            </a:r>
            <a:r>
              <a:rPr lang="en-US" sz="1250" i="1" dirty="0" err="1">
                <a:solidFill>
                  <a:schemeClr val="tx1"/>
                </a:solidFill>
                <a:latin typeface="Verdana" panose="020B0604030504040204" pitchFamily="34" charset="0"/>
                <a:ea typeface="Verdana" panose="020B0604030504040204" pitchFamily="34" charset="0"/>
                <a:cs typeface="Arial" panose="020B0604020202020204" pitchFamily="34" charset="0"/>
              </a:rPr>
              <a:t>monetisation</a:t>
            </a:r>
            <a:r>
              <a:rPr lang="en-US" sz="1250" i="1" dirty="0">
                <a:solidFill>
                  <a:schemeClr val="tx1"/>
                </a:solidFill>
                <a:latin typeface="Verdana" panose="020B0604030504040204" pitchFamily="34" charset="0"/>
                <a:ea typeface="Verdana" panose="020B0604030504040204" pitchFamily="34" charset="0"/>
                <a:cs typeface="Arial" panose="020B0604020202020204" pitchFamily="34" charset="0"/>
              </a:rPr>
              <a:t> push, growing public–private partnerships, and continued government focus on national highway development. A healthy EPC and HAM project pipeline, improved toll collections, and a supportive policy framework strengthen the growth environment.</a:t>
            </a:r>
          </a:p>
          <a:p>
            <a:pPr algn="just">
              <a:lnSpc>
                <a:spcPct val="125000"/>
              </a:lnSpc>
            </a:pPr>
            <a:endParaRPr lang="en-US" sz="1250" i="1" dirty="0">
              <a:solidFill>
                <a:schemeClr val="tx1"/>
              </a:solidFill>
              <a:latin typeface="Verdana" panose="020B0604030504040204" pitchFamily="34" charset="0"/>
              <a:ea typeface="Verdana" panose="020B0604030504040204" pitchFamily="34" charset="0"/>
              <a:cs typeface="Arial" panose="020B0604020202020204" pitchFamily="34" charset="0"/>
            </a:endParaRPr>
          </a:p>
          <a:p>
            <a:pPr algn="just">
              <a:lnSpc>
                <a:spcPct val="125000"/>
              </a:lnSpc>
            </a:pPr>
            <a:r>
              <a:rPr lang="en-US" sz="1250" i="1" dirty="0">
                <a:solidFill>
                  <a:schemeClr val="tx1"/>
                </a:solidFill>
                <a:latin typeface="Verdana" panose="020B0604030504040204" pitchFamily="34" charset="0"/>
                <a:ea typeface="Verdana" panose="020B0604030504040204" pitchFamily="34" charset="0"/>
                <a:cs typeface="Arial" panose="020B0604020202020204" pitchFamily="34" charset="0"/>
              </a:rPr>
              <a:t>We aim to deepen our domestic presence while targeting high-margin international projects in the UAE, Dubai, and other International markets. This approach will diversify revenues, strengthen margins, and ensure steady order inflows. Through disciplined execution, prudent financial management, and a clear growth agenda, we are committed to delivering sustainable value and consistent returns for shareholders.”</a:t>
            </a:r>
          </a:p>
        </p:txBody>
      </p:sp>
      <p:cxnSp>
        <p:nvCxnSpPr>
          <p:cNvPr id="22" name="Straight Connector 21">
            <a:extLst>
              <a:ext uri="{FF2B5EF4-FFF2-40B4-BE49-F238E27FC236}">
                <a16:creationId xmlns:a16="http://schemas.microsoft.com/office/drawing/2014/main" id="{253E53C5-B475-C5E0-BF8C-B39994AB2529}"/>
              </a:ext>
            </a:extLst>
          </p:cNvPr>
          <p:cNvCxnSpPr>
            <a:cxnSpLocks/>
          </p:cNvCxnSpPr>
          <p:nvPr/>
        </p:nvCxnSpPr>
        <p:spPr>
          <a:xfrm flipV="1">
            <a:off x="0" y="886541"/>
            <a:ext cx="11815562" cy="18334"/>
          </a:xfrm>
          <a:prstGeom prst="line">
            <a:avLst/>
          </a:prstGeom>
          <a:ln w="25400">
            <a:solidFill>
              <a:srgbClr val="9B3421"/>
            </a:solidFill>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A27C45CF-57B8-0776-54EA-ABC449BFF0C3}"/>
              </a:ext>
            </a:extLst>
          </p:cNvPr>
          <p:cNvSpPr/>
          <p:nvPr/>
        </p:nvSpPr>
        <p:spPr>
          <a:xfrm>
            <a:off x="-1" y="6419147"/>
            <a:ext cx="10800000" cy="3600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435100" algn="ctr"/>
            <a:r>
              <a:rPr lang="en-IN" sz="1250" dirty="0">
                <a:solidFill>
                  <a:schemeClr val="tx1"/>
                </a:solidFill>
                <a:latin typeface="Verdana" panose="020B0604030504040204" pitchFamily="34" charset="0"/>
                <a:ea typeface="Verdana" panose="020B0604030504040204" pitchFamily="34" charset="0"/>
                <a:hlinkClick r:id="rId4"/>
              </a:rPr>
              <a:t>www.dhruvconsultancy.in</a:t>
            </a:r>
            <a:endParaRPr lang="en-IN" sz="1250" dirty="0">
              <a:solidFill>
                <a:schemeClr val="tx1"/>
              </a:solidFill>
              <a:latin typeface="Verdana" panose="020B0604030504040204" pitchFamily="34" charset="0"/>
              <a:ea typeface="Verdana" panose="020B0604030504040204" pitchFamily="34" charset="0"/>
            </a:endParaRPr>
          </a:p>
        </p:txBody>
      </p:sp>
      <p:sp>
        <p:nvSpPr>
          <p:cNvPr id="7" name="Flowchart: Terminator 6">
            <a:extLst>
              <a:ext uri="{FF2B5EF4-FFF2-40B4-BE49-F238E27FC236}">
                <a16:creationId xmlns:a16="http://schemas.microsoft.com/office/drawing/2014/main" id="{A73E682D-13A5-AD28-1A9D-2EEC86F730D4}"/>
              </a:ext>
            </a:extLst>
          </p:cNvPr>
          <p:cNvSpPr/>
          <p:nvPr/>
        </p:nvSpPr>
        <p:spPr>
          <a:xfrm>
            <a:off x="10898162" y="6419147"/>
            <a:ext cx="900000" cy="360000"/>
          </a:xfrm>
          <a:prstGeom prst="flowChartTerminator">
            <a:avLst/>
          </a:prstGeom>
          <a:solidFill>
            <a:srgbClr val="9B34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250" dirty="0">
              <a:latin typeface="Verdana" panose="020B0604030504040204" pitchFamily="34" charset="0"/>
              <a:ea typeface="Verdana" panose="020B0604030504040204" pitchFamily="34" charset="0"/>
            </a:endParaRPr>
          </a:p>
        </p:txBody>
      </p:sp>
      <p:sp>
        <p:nvSpPr>
          <p:cNvPr id="11" name="Slide Number Placeholder 12">
            <a:extLst>
              <a:ext uri="{FF2B5EF4-FFF2-40B4-BE49-F238E27FC236}">
                <a16:creationId xmlns:a16="http://schemas.microsoft.com/office/drawing/2014/main" id="{059350E4-4F74-BA1C-400E-721F1B7466AD}"/>
              </a:ext>
            </a:extLst>
          </p:cNvPr>
          <p:cNvSpPr>
            <a:spLocks noGrp="1"/>
          </p:cNvSpPr>
          <p:nvPr>
            <p:ph type="sldNum" sz="quarter" idx="12"/>
          </p:nvPr>
        </p:nvSpPr>
        <p:spPr>
          <a:xfrm>
            <a:off x="10898162" y="6419147"/>
            <a:ext cx="900000" cy="360000"/>
          </a:xfrm>
        </p:spPr>
        <p:txBody>
          <a:bodyPr/>
          <a:lstStyle/>
          <a:p>
            <a:pPr algn="ctr"/>
            <a:fld id="{8A4713F9-997F-4880-B255-BE372FECF281}" type="slidenum">
              <a:rPr lang="en-IN" sz="1250" b="1" smtClean="0">
                <a:solidFill>
                  <a:schemeClr val="bg1"/>
                </a:solidFill>
                <a:latin typeface="Verdana" panose="020B0604030504040204" pitchFamily="34" charset="0"/>
                <a:ea typeface="Verdana" panose="020B0604030504040204" pitchFamily="34" charset="0"/>
              </a:rPr>
              <a:pPr algn="ctr"/>
              <a:t>4</a:t>
            </a:fld>
            <a:endParaRPr lang="en-IN" sz="1250" b="1" dirty="0">
              <a:solidFill>
                <a:schemeClr val="bg1"/>
              </a:solidFill>
              <a:latin typeface="Verdana" panose="020B0604030504040204" pitchFamily="34" charset="0"/>
              <a:ea typeface="Verdana" panose="020B0604030504040204" pitchFamily="34" charset="0"/>
            </a:endParaRPr>
          </a:p>
        </p:txBody>
      </p:sp>
      <p:sp>
        <p:nvSpPr>
          <p:cNvPr id="12" name="TextBox 11">
            <a:extLst>
              <a:ext uri="{FF2B5EF4-FFF2-40B4-BE49-F238E27FC236}">
                <a16:creationId xmlns:a16="http://schemas.microsoft.com/office/drawing/2014/main" id="{BF17463D-9EA3-CE00-B110-A1BAD51C0C33}"/>
              </a:ext>
            </a:extLst>
          </p:cNvPr>
          <p:cNvSpPr txBox="1"/>
          <p:nvPr/>
        </p:nvSpPr>
        <p:spPr>
          <a:xfrm>
            <a:off x="340019" y="6456801"/>
            <a:ext cx="1117614" cy="284693"/>
          </a:xfrm>
          <a:prstGeom prst="rect">
            <a:avLst/>
          </a:prstGeom>
          <a:noFill/>
        </p:spPr>
        <p:txBody>
          <a:bodyPr wrap="none" rtlCol="0">
            <a:spAutoFit/>
          </a:bodyPr>
          <a:lstStyle/>
          <a:p>
            <a:r>
              <a:rPr lang="en-IN" sz="1250" b="1" dirty="0">
                <a:latin typeface="Verdana" panose="020B0604030504040204" pitchFamily="34" charset="0"/>
                <a:ea typeface="Verdana" panose="020B0604030504040204" pitchFamily="34" charset="0"/>
              </a:rPr>
              <a:t>June 2025</a:t>
            </a:r>
          </a:p>
        </p:txBody>
      </p:sp>
    </p:spTree>
    <p:extLst>
      <p:ext uri="{BB962C8B-B14F-4D97-AF65-F5344CB8AC3E}">
        <p14:creationId xmlns:p14="http://schemas.microsoft.com/office/powerpoint/2010/main" val="2310752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D2E79B-DAC5-ABCB-36C5-53DE5EC45E5B}"/>
            </a:ext>
          </a:extLst>
        </p:cNvPr>
        <p:cNvGrpSpPr/>
        <p:nvPr/>
      </p:nvGrpSpPr>
      <p:grpSpPr>
        <a:xfrm>
          <a:off x="0" y="0"/>
          <a:ext cx="0" cy="0"/>
          <a:chOff x="0" y="0"/>
          <a:chExt cx="0" cy="0"/>
        </a:xfrm>
      </p:grpSpPr>
      <p:sp>
        <p:nvSpPr>
          <p:cNvPr id="28" name="Rectangle 27">
            <a:extLst>
              <a:ext uri="{FF2B5EF4-FFF2-40B4-BE49-F238E27FC236}">
                <a16:creationId xmlns:a16="http://schemas.microsoft.com/office/drawing/2014/main" id="{5DE7EAD2-9E0E-CB8B-3A47-DF75D71EC5BD}"/>
              </a:ext>
            </a:extLst>
          </p:cNvPr>
          <p:cNvSpPr/>
          <p:nvPr/>
        </p:nvSpPr>
        <p:spPr>
          <a:xfrm>
            <a:off x="0" y="2006724"/>
            <a:ext cx="12191998" cy="44687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250">
              <a:latin typeface="Verdana" panose="020B0604030504040204" pitchFamily="34" charset="0"/>
              <a:ea typeface="Verdana" panose="020B0604030504040204" pitchFamily="34" charset="0"/>
            </a:endParaRPr>
          </a:p>
        </p:txBody>
      </p:sp>
      <p:sp>
        <p:nvSpPr>
          <p:cNvPr id="4" name="Rectangle 3">
            <a:extLst>
              <a:ext uri="{FF2B5EF4-FFF2-40B4-BE49-F238E27FC236}">
                <a16:creationId xmlns:a16="http://schemas.microsoft.com/office/drawing/2014/main" id="{B54D2404-26E7-3E16-D91E-4E58D59B4D47}"/>
              </a:ext>
            </a:extLst>
          </p:cNvPr>
          <p:cNvSpPr/>
          <p:nvPr/>
        </p:nvSpPr>
        <p:spPr>
          <a:xfrm>
            <a:off x="11896326" y="0"/>
            <a:ext cx="295673" cy="6858000"/>
          </a:xfrm>
          <a:prstGeom prst="rect">
            <a:avLst/>
          </a:prstGeom>
          <a:solidFill>
            <a:srgbClr val="FFE04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3" name="Picture 2">
            <a:extLst>
              <a:ext uri="{FF2B5EF4-FFF2-40B4-BE49-F238E27FC236}">
                <a16:creationId xmlns:a16="http://schemas.microsoft.com/office/drawing/2014/main" id="{D18C0A0A-F1C2-8F12-24D5-C1655A0D7965}"/>
              </a:ext>
            </a:extLst>
          </p:cNvPr>
          <p:cNvPicPr>
            <a:picLocks noChangeAspect="1"/>
          </p:cNvPicPr>
          <p:nvPr/>
        </p:nvPicPr>
        <p:blipFill rotWithShape="1">
          <a:blip r:embed="rId2">
            <a:extLst>
              <a:ext uri="{28A0092B-C50C-407E-A947-70E740481C1C}">
                <a14:useLocalDpi xmlns:a14="http://schemas.microsoft.com/office/drawing/2010/main" val="0"/>
              </a:ext>
            </a:extLst>
          </a:blip>
          <a:srcRect r="67500"/>
          <a:stretch/>
        </p:blipFill>
        <p:spPr>
          <a:xfrm>
            <a:off x="130514" y="73332"/>
            <a:ext cx="684000" cy="751648"/>
          </a:xfrm>
          <a:prstGeom prst="rect">
            <a:avLst/>
          </a:prstGeom>
        </p:spPr>
      </p:pic>
      <p:sp>
        <p:nvSpPr>
          <p:cNvPr id="6" name="TextBox 5">
            <a:extLst>
              <a:ext uri="{FF2B5EF4-FFF2-40B4-BE49-F238E27FC236}">
                <a16:creationId xmlns:a16="http://schemas.microsoft.com/office/drawing/2014/main" id="{70A2A974-BA65-03FC-EE84-65A82326BAFD}"/>
              </a:ext>
            </a:extLst>
          </p:cNvPr>
          <p:cNvSpPr txBox="1"/>
          <p:nvPr/>
        </p:nvSpPr>
        <p:spPr>
          <a:xfrm>
            <a:off x="1060735" y="210629"/>
            <a:ext cx="7209525" cy="477054"/>
          </a:xfrm>
          <a:prstGeom prst="rect">
            <a:avLst/>
          </a:prstGeom>
          <a:noFill/>
        </p:spPr>
        <p:txBody>
          <a:bodyPr wrap="square" rtlCol="0">
            <a:spAutoFit/>
          </a:bodyPr>
          <a:lstStyle/>
          <a:p>
            <a:r>
              <a:rPr lang="en-US" sz="2500" b="1" dirty="0">
                <a:latin typeface="Verdana" panose="020B0604030504040204" pitchFamily="34" charset="0"/>
                <a:ea typeface="Verdana" panose="020B0604030504040204" pitchFamily="34" charset="0"/>
              </a:rPr>
              <a:t>Q1 FY26 Financial Performance</a:t>
            </a:r>
            <a:endParaRPr lang="en-IN" sz="2500" b="1" dirty="0">
              <a:latin typeface="Verdana" panose="020B0604030504040204" pitchFamily="34" charset="0"/>
              <a:ea typeface="Verdana" panose="020B0604030504040204" pitchFamily="34" charset="0"/>
            </a:endParaRPr>
          </a:p>
        </p:txBody>
      </p:sp>
      <p:graphicFrame>
        <p:nvGraphicFramePr>
          <p:cNvPr id="9" name="Chart 8">
            <a:extLst>
              <a:ext uri="{FF2B5EF4-FFF2-40B4-BE49-F238E27FC236}">
                <a16:creationId xmlns:a16="http://schemas.microsoft.com/office/drawing/2014/main" id="{C340DC4A-E680-2D07-FA3B-F2B147452541}"/>
              </a:ext>
            </a:extLst>
          </p:cNvPr>
          <p:cNvGraphicFramePr/>
          <p:nvPr>
            <p:extLst>
              <p:ext uri="{D42A27DB-BD31-4B8C-83A1-F6EECF244321}">
                <p14:modId xmlns:p14="http://schemas.microsoft.com/office/powerpoint/2010/main" val="26028595"/>
              </p:ext>
            </p:extLst>
          </p:nvPr>
        </p:nvGraphicFramePr>
        <p:xfrm>
          <a:off x="341801" y="2310293"/>
          <a:ext cx="3600000" cy="3600000"/>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a:extLst>
              <a:ext uri="{FF2B5EF4-FFF2-40B4-BE49-F238E27FC236}">
                <a16:creationId xmlns:a16="http://schemas.microsoft.com/office/drawing/2014/main" id="{6CE88FED-33A9-F2AF-1C6F-FCDC1EA8665C}"/>
              </a:ext>
            </a:extLst>
          </p:cNvPr>
          <p:cNvSpPr txBox="1"/>
          <p:nvPr/>
        </p:nvSpPr>
        <p:spPr>
          <a:xfrm>
            <a:off x="341801" y="1406751"/>
            <a:ext cx="3600000" cy="323165"/>
          </a:xfrm>
          <a:prstGeom prst="rect">
            <a:avLst/>
          </a:prstGeom>
          <a:noFill/>
        </p:spPr>
        <p:txBody>
          <a:bodyPr wrap="square" rtlCol="0">
            <a:spAutoFit/>
          </a:bodyPr>
          <a:lstStyle/>
          <a:p>
            <a:pPr algn="ctr"/>
            <a:r>
              <a:rPr lang="en-IN" sz="1500" b="1" dirty="0">
                <a:latin typeface="Verdana" panose="020B0604030504040204" pitchFamily="34" charset="0"/>
                <a:ea typeface="Verdana" panose="020B0604030504040204" pitchFamily="34" charset="0"/>
              </a:rPr>
              <a:t>Total Income</a:t>
            </a:r>
          </a:p>
        </p:txBody>
      </p:sp>
      <p:sp>
        <p:nvSpPr>
          <p:cNvPr id="12" name="TextBox 11">
            <a:extLst>
              <a:ext uri="{FF2B5EF4-FFF2-40B4-BE49-F238E27FC236}">
                <a16:creationId xmlns:a16="http://schemas.microsoft.com/office/drawing/2014/main" id="{0E411C17-9D3A-1728-CD80-61246ED96F5F}"/>
              </a:ext>
            </a:extLst>
          </p:cNvPr>
          <p:cNvSpPr txBox="1"/>
          <p:nvPr/>
        </p:nvSpPr>
        <p:spPr>
          <a:xfrm>
            <a:off x="8261829" y="1373414"/>
            <a:ext cx="3600000" cy="360000"/>
          </a:xfrm>
          <a:prstGeom prst="rect">
            <a:avLst/>
          </a:prstGeom>
          <a:noFill/>
          <a:ln>
            <a:noFill/>
          </a:ln>
        </p:spPr>
        <p:txBody>
          <a:bodyPr wrap="square" rtlCol="0">
            <a:spAutoFit/>
          </a:bodyPr>
          <a:lstStyle/>
          <a:p>
            <a:pPr algn="ctr"/>
            <a:r>
              <a:rPr lang="en-IN" sz="1500" b="1" dirty="0">
                <a:latin typeface="Verdana" panose="020B0604030504040204" pitchFamily="34" charset="0"/>
                <a:ea typeface="Verdana" panose="020B0604030504040204" pitchFamily="34" charset="0"/>
              </a:rPr>
              <a:t>PAT &amp; Margins</a:t>
            </a:r>
          </a:p>
        </p:txBody>
      </p:sp>
      <p:graphicFrame>
        <p:nvGraphicFramePr>
          <p:cNvPr id="13" name="Chart 12">
            <a:extLst>
              <a:ext uri="{FF2B5EF4-FFF2-40B4-BE49-F238E27FC236}">
                <a16:creationId xmlns:a16="http://schemas.microsoft.com/office/drawing/2014/main" id="{AFB234D9-EAD3-7DB3-C816-47C839591D41}"/>
              </a:ext>
            </a:extLst>
          </p:cNvPr>
          <p:cNvGraphicFramePr/>
          <p:nvPr>
            <p:extLst>
              <p:ext uri="{D42A27DB-BD31-4B8C-83A1-F6EECF244321}">
                <p14:modId xmlns:p14="http://schemas.microsoft.com/office/powerpoint/2010/main" val="3593944998"/>
              </p:ext>
            </p:extLst>
          </p:nvPr>
        </p:nvGraphicFramePr>
        <p:xfrm>
          <a:off x="8261829" y="2305530"/>
          <a:ext cx="3600000" cy="36000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5" name="Chart 14">
            <a:extLst>
              <a:ext uri="{FF2B5EF4-FFF2-40B4-BE49-F238E27FC236}">
                <a16:creationId xmlns:a16="http://schemas.microsoft.com/office/drawing/2014/main" id="{81F49334-152B-79D2-3F7C-F851F1DB8824}"/>
              </a:ext>
            </a:extLst>
          </p:cNvPr>
          <p:cNvGraphicFramePr/>
          <p:nvPr>
            <p:extLst>
              <p:ext uri="{D42A27DB-BD31-4B8C-83A1-F6EECF244321}">
                <p14:modId xmlns:p14="http://schemas.microsoft.com/office/powerpoint/2010/main" val="667337961"/>
              </p:ext>
            </p:extLst>
          </p:nvPr>
        </p:nvGraphicFramePr>
        <p:xfrm>
          <a:off x="4307775" y="2308697"/>
          <a:ext cx="3600000" cy="3600000"/>
        </p:xfrm>
        <a:graphic>
          <a:graphicData uri="http://schemas.openxmlformats.org/drawingml/2006/chart">
            <c:chart xmlns:c="http://schemas.openxmlformats.org/drawingml/2006/chart" xmlns:r="http://schemas.openxmlformats.org/officeDocument/2006/relationships" r:id="rId5"/>
          </a:graphicData>
        </a:graphic>
      </p:graphicFrame>
      <p:sp>
        <p:nvSpPr>
          <p:cNvPr id="18" name="TextBox 17">
            <a:extLst>
              <a:ext uri="{FF2B5EF4-FFF2-40B4-BE49-F238E27FC236}">
                <a16:creationId xmlns:a16="http://schemas.microsoft.com/office/drawing/2014/main" id="{058BA812-805D-82A0-6473-E9E7FC35E19A}"/>
              </a:ext>
            </a:extLst>
          </p:cNvPr>
          <p:cNvSpPr txBox="1"/>
          <p:nvPr/>
        </p:nvSpPr>
        <p:spPr>
          <a:xfrm>
            <a:off x="4307775" y="1370246"/>
            <a:ext cx="3600000" cy="360000"/>
          </a:xfrm>
          <a:prstGeom prst="rect">
            <a:avLst/>
          </a:prstGeom>
          <a:noFill/>
        </p:spPr>
        <p:txBody>
          <a:bodyPr wrap="square" rtlCol="0">
            <a:spAutoFit/>
          </a:bodyPr>
          <a:lstStyle/>
          <a:p>
            <a:pPr algn="ctr"/>
            <a:r>
              <a:rPr lang="en-IN" sz="1500" b="1" dirty="0">
                <a:latin typeface="Verdana" panose="020B0604030504040204" pitchFamily="34" charset="0"/>
                <a:ea typeface="Verdana" panose="020B0604030504040204" pitchFamily="34" charset="0"/>
              </a:rPr>
              <a:t>EBITDA &amp; Margins</a:t>
            </a:r>
          </a:p>
        </p:txBody>
      </p:sp>
      <p:sp>
        <p:nvSpPr>
          <p:cNvPr id="27" name="TextBox 26">
            <a:extLst>
              <a:ext uri="{FF2B5EF4-FFF2-40B4-BE49-F238E27FC236}">
                <a16:creationId xmlns:a16="http://schemas.microsoft.com/office/drawing/2014/main" id="{36249CC8-8682-389A-3024-4F7504F53B05}"/>
              </a:ext>
            </a:extLst>
          </p:cNvPr>
          <p:cNvSpPr txBox="1"/>
          <p:nvPr/>
        </p:nvSpPr>
        <p:spPr>
          <a:xfrm>
            <a:off x="11146175" y="1022433"/>
            <a:ext cx="836275" cy="246221"/>
          </a:xfrm>
          <a:prstGeom prst="rect">
            <a:avLst/>
          </a:prstGeom>
          <a:noFill/>
        </p:spPr>
        <p:txBody>
          <a:bodyPr wrap="square" rtlCol="0">
            <a:spAutoFit/>
          </a:bodyPr>
          <a:lstStyle/>
          <a:p>
            <a:r>
              <a:rPr lang="en-US" sz="1000" b="1" u="sng" dirty="0">
                <a:latin typeface="Verdana" panose="020B0604030504040204" pitchFamily="34" charset="0"/>
                <a:ea typeface="Verdana" panose="020B0604030504040204" pitchFamily="34" charset="0"/>
              </a:rPr>
              <a:t>₹ in lakh</a:t>
            </a:r>
            <a:endParaRPr lang="en-IN" sz="1000" b="1" u="sng" dirty="0">
              <a:latin typeface="Verdana" panose="020B0604030504040204" pitchFamily="34" charset="0"/>
              <a:ea typeface="Verdana" panose="020B0604030504040204" pitchFamily="34" charset="0"/>
            </a:endParaRPr>
          </a:p>
        </p:txBody>
      </p:sp>
      <p:sp>
        <p:nvSpPr>
          <p:cNvPr id="29" name="TextBox 28">
            <a:extLst>
              <a:ext uri="{FF2B5EF4-FFF2-40B4-BE49-F238E27FC236}">
                <a16:creationId xmlns:a16="http://schemas.microsoft.com/office/drawing/2014/main" id="{916F44C8-A793-A6E2-BD15-52D90647F0DD}"/>
              </a:ext>
            </a:extLst>
          </p:cNvPr>
          <p:cNvSpPr txBox="1"/>
          <p:nvPr/>
        </p:nvSpPr>
        <p:spPr>
          <a:xfrm>
            <a:off x="340020" y="2087816"/>
            <a:ext cx="3603564" cy="284693"/>
          </a:xfrm>
          <a:prstGeom prst="rect">
            <a:avLst/>
          </a:prstGeom>
          <a:noFill/>
        </p:spPr>
        <p:txBody>
          <a:bodyPr wrap="square" rtlCol="0">
            <a:spAutoFit/>
          </a:bodyPr>
          <a:lstStyle/>
          <a:p>
            <a:pPr algn="ctr"/>
            <a:r>
              <a:rPr lang="en-US" sz="1250" b="1" dirty="0">
                <a:solidFill>
                  <a:schemeClr val="bg1"/>
                </a:solidFill>
                <a:latin typeface="Verdana" panose="020B0604030504040204" pitchFamily="34" charset="0"/>
                <a:ea typeface="Verdana" panose="020B0604030504040204" pitchFamily="34" charset="0"/>
              </a:rPr>
              <a:t>YoY: </a:t>
            </a:r>
            <a:r>
              <a:rPr lang="en-US" sz="1250" b="1" dirty="0">
                <a:solidFill>
                  <a:schemeClr val="bg1"/>
                </a:solidFill>
                <a:latin typeface="Verdana" panose="020B0604030504040204" pitchFamily="34" charset="0"/>
                <a:ea typeface="Verdana" panose="020B0604030504040204" pitchFamily="34" charset="0"/>
                <a:sym typeface="Wingdings" panose="05000000000000000000" pitchFamily="2" charset="2"/>
              </a:rPr>
              <a:t> 6.9%</a:t>
            </a:r>
            <a:endParaRPr lang="en-IN" sz="1250" dirty="0">
              <a:solidFill>
                <a:schemeClr val="bg1"/>
              </a:solidFill>
              <a:latin typeface="Verdana" panose="020B0604030504040204" pitchFamily="34" charset="0"/>
              <a:ea typeface="Verdana" panose="020B0604030504040204" pitchFamily="34" charset="0"/>
            </a:endParaRPr>
          </a:p>
        </p:txBody>
      </p:sp>
      <p:sp>
        <p:nvSpPr>
          <p:cNvPr id="30" name="TextBox 29">
            <a:extLst>
              <a:ext uri="{FF2B5EF4-FFF2-40B4-BE49-F238E27FC236}">
                <a16:creationId xmlns:a16="http://schemas.microsoft.com/office/drawing/2014/main" id="{B46576FD-CAE1-39AD-A408-262E829F1363}"/>
              </a:ext>
            </a:extLst>
          </p:cNvPr>
          <p:cNvSpPr txBox="1"/>
          <p:nvPr/>
        </p:nvSpPr>
        <p:spPr>
          <a:xfrm>
            <a:off x="4307774" y="2087816"/>
            <a:ext cx="3600004" cy="284693"/>
          </a:xfrm>
          <a:prstGeom prst="rect">
            <a:avLst/>
          </a:prstGeom>
          <a:noFill/>
        </p:spPr>
        <p:txBody>
          <a:bodyPr wrap="square" rtlCol="0">
            <a:spAutoFit/>
          </a:bodyPr>
          <a:lstStyle/>
          <a:p>
            <a:pPr algn="ctr"/>
            <a:r>
              <a:rPr lang="en-US" sz="1250" b="1" dirty="0">
                <a:solidFill>
                  <a:schemeClr val="bg1"/>
                </a:solidFill>
                <a:latin typeface="Verdana" panose="020B0604030504040204" pitchFamily="34" charset="0"/>
                <a:ea typeface="Verdana" panose="020B0604030504040204" pitchFamily="34" charset="0"/>
              </a:rPr>
              <a:t>YoY: </a:t>
            </a:r>
            <a:r>
              <a:rPr lang="en-US" sz="1250" b="1" dirty="0">
                <a:solidFill>
                  <a:schemeClr val="bg1"/>
                </a:solidFill>
                <a:latin typeface="Verdana" panose="020B0604030504040204" pitchFamily="34" charset="0"/>
                <a:ea typeface="Verdana" panose="020B0604030504040204" pitchFamily="34" charset="0"/>
                <a:sym typeface="Wingdings" panose="05000000000000000000" pitchFamily="2" charset="2"/>
              </a:rPr>
              <a:t> 26.9%</a:t>
            </a:r>
            <a:endParaRPr lang="en-IN" sz="1250" dirty="0">
              <a:solidFill>
                <a:schemeClr val="bg1"/>
              </a:solidFill>
              <a:latin typeface="Verdana" panose="020B0604030504040204" pitchFamily="34" charset="0"/>
              <a:ea typeface="Verdana" panose="020B0604030504040204" pitchFamily="34" charset="0"/>
            </a:endParaRPr>
          </a:p>
        </p:txBody>
      </p:sp>
      <p:sp>
        <p:nvSpPr>
          <p:cNvPr id="31" name="TextBox 30">
            <a:extLst>
              <a:ext uri="{FF2B5EF4-FFF2-40B4-BE49-F238E27FC236}">
                <a16:creationId xmlns:a16="http://schemas.microsoft.com/office/drawing/2014/main" id="{44876B69-04E3-50D3-0FC6-14D685B3D632}"/>
              </a:ext>
            </a:extLst>
          </p:cNvPr>
          <p:cNvSpPr txBox="1"/>
          <p:nvPr/>
        </p:nvSpPr>
        <p:spPr>
          <a:xfrm>
            <a:off x="8270261" y="2087816"/>
            <a:ext cx="3583138" cy="284693"/>
          </a:xfrm>
          <a:prstGeom prst="rect">
            <a:avLst/>
          </a:prstGeom>
          <a:noFill/>
        </p:spPr>
        <p:txBody>
          <a:bodyPr wrap="square" rtlCol="0">
            <a:spAutoFit/>
          </a:bodyPr>
          <a:lstStyle/>
          <a:p>
            <a:pPr algn="ctr"/>
            <a:r>
              <a:rPr lang="en-US" sz="1250" b="1" dirty="0">
                <a:solidFill>
                  <a:schemeClr val="bg1"/>
                </a:solidFill>
                <a:latin typeface="Verdana" panose="020B0604030504040204" pitchFamily="34" charset="0"/>
                <a:ea typeface="Verdana" panose="020B0604030504040204" pitchFamily="34" charset="0"/>
              </a:rPr>
              <a:t>YoY: </a:t>
            </a:r>
            <a:r>
              <a:rPr lang="en-US" sz="1250" b="1" dirty="0">
                <a:solidFill>
                  <a:schemeClr val="bg1"/>
                </a:solidFill>
                <a:latin typeface="Verdana" panose="020B0604030504040204" pitchFamily="34" charset="0"/>
                <a:ea typeface="Verdana" panose="020B0604030504040204" pitchFamily="34" charset="0"/>
                <a:sym typeface="Wingdings" panose="05000000000000000000" pitchFamily="2" charset="2"/>
              </a:rPr>
              <a:t> 82.4%</a:t>
            </a:r>
            <a:endParaRPr lang="en-IN" sz="1250" dirty="0">
              <a:solidFill>
                <a:schemeClr val="bg1"/>
              </a:solidFill>
              <a:latin typeface="Verdana" panose="020B0604030504040204" pitchFamily="34" charset="0"/>
              <a:ea typeface="Verdana" panose="020B0604030504040204" pitchFamily="34" charset="0"/>
            </a:endParaRPr>
          </a:p>
        </p:txBody>
      </p:sp>
      <p:sp>
        <p:nvSpPr>
          <p:cNvPr id="32" name="Rectangle 31">
            <a:extLst>
              <a:ext uri="{FF2B5EF4-FFF2-40B4-BE49-F238E27FC236}">
                <a16:creationId xmlns:a16="http://schemas.microsoft.com/office/drawing/2014/main" id="{DDEDC8CC-C62D-DBD2-5F43-897E22ECC0C2}"/>
              </a:ext>
            </a:extLst>
          </p:cNvPr>
          <p:cNvSpPr/>
          <p:nvPr/>
        </p:nvSpPr>
        <p:spPr>
          <a:xfrm>
            <a:off x="4048352" y="1997181"/>
            <a:ext cx="392227" cy="465962"/>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250">
              <a:solidFill>
                <a:schemeClr val="bg1"/>
              </a:solidFill>
              <a:latin typeface="Verdana" panose="020B0604030504040204" pitchFamily="34" charset="0"/>
              <a:ea typeface="Verdana" panose="020B0604030504040204" pitchFamily="34" charset="0"/>
            </a:endParaRPr>
          </a:p>
        </p:txBody>
      </p:sp>
      <p:sp>
        <p:nvSpPr>
          <p:cNvPr id="33" name="Rectangle 32">
            <a:extLst>
              <a:ext uri="{FF2B5EF4-FFF2-40B4-BE49-F238E27FC236}">
                <a16:creationId xmlns:a16="http://schemas.microsoft.com/office/drawing/2014/main" id="{5692F5AF-00A6-953A-72D9-9BD44D7ADF59}"/>
              </a:ext>
            </a:extLst>
          </p:cNvPr>
          <p:cNvSpPr/>
          <p:nvPr/>
        </p:nvSpPr>
        <p:spPr>
          <a:xfrm>
            <a:off x="7899205" y="1997181"/>
            <a:ext cx="392227" cy="465962"/>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250">
              <a:solidFill>
                <a:schemeClr val="bg1"/>
              </a:solidFill>
              <a:latin typeface="Verdana" panose="020B0604030504040204" pitchFamily="34" charset="0"/>
              <a:ea typeface="Verdana" panose="020B0604030504040204" pitchFamily="34" charset="0"/>
            </a:endParaRPr>
          </a:p>
        </p:txBody>
      </p:sp>
      <p:cxnSp>
        <p:nvCxnSpPr>
          <p:cNvPr id="25" name="Straight Connector 24">
            <a:extLst>
              <a:ext uri="{FF2B5EF4-FFF2-40B4-BE49-F238E27FC236}">
                <a16:creationId xmlns:a16="http://schemas.microsoft.com/office/drawing/2014/main" id="{0104E3F2-87BA-2E45-F25A-DD674DD2ADE3}"/>
              </a:ext>
            </a:extLst>
          </p:cNvPr>
          <p:cNvCxnSpPr>
            <a:cxnSpLocks/>
          </p:cNvCxnSpPr>
          <p:nvPr/>
        </p:nvCxnSpPr>
        <p:spPr>
          <a:xfrm flipV="1">
            <a:off x="0" y="886541"/>
            <a:ext cx="11815562" cy="18334"/>
          </a:xfrm>
          <a:prstGeom prst="line">
            <a:avLst/>
          </a:prstGeom>
          <a:ln w="25400">
            <a:solidFill>
              <a:srgbClr val="9B3421"/>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3E316B84-6116-CC46-F536-D1C263447836}"/>
              </a:ext>
            </a:extLst>
          </p:cNvPr>
          <p:cNvSpPr/>
          <p:nvPr/>
        </p:nvSpPr>
        <p:spPr>
          <a:xfrm>
            <a:off x="-1" y="6419147"/>
            <a:ext cx="10800000" cy="3600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435100" algn="ctr"/>
            <a:r>
              <a:rPr lang="en-IN" sz="1250" dirty="0">
                <a:solidFill>
                  <a:schemeClr val="tx1"/>
                </a:solidFill>
                <a:latin typeface="Verdana" panose="020B0604030504040204" pitchFamily="34" charset="0"/>
                <a:ea typeface="Verdana" panose="020B0604030504040204" pitchFamily="34" charset="0"/>
                <a:hlinkClick r:id="rId6"/>
              </a:rPr>
              <a:t>www.dhruvconsultancy.in</a:t>
            </a:r>
            <a:endParaRPr lang="en-IN" sz="1250" dirty="0">
              <a:solidFill>
                <a:schemeClr val="tx1"/>
              </a:solidFill>
              <a:latin typeface="Verdana" panose="020B0604030504040204" pitchFamily="34" charset="0"/>
              <a:ea typeface="Verdana" panose="020B0604030504040204" pitchFamily="34" charset="0"/>
            </a:endParaRPr>
          </a:p>
        </p:txBody>
      </p:sp>
      <p:sp>
        <p:nvSpPr>
          <p:cNvPr id="11" name="Flowchart: Terminator 10">
            <a:extLst>
              <a:ext uri="{FF2B5EF4-FFF2-40B4-BE49-F238E27FC236}">
                <a16:creationId xmlns:a16="http://schemas.microsoft.com/office/drawing/2014/main" id="{4531D395-3E8D-B250-7AF3-F3B8252B7B0E}"/>
              </a:ext>
            </a:extLst>
          </p:cNvPr>
          <p:cNvSpPr/>
          <p:nvPr/>
        </p:nvSpPr>
        <p:spPr>
          <a:xfrm>
            <a:off x="10898162" y="6419147"/>
            <a:ext cx="900000" cy="360000"/>
          </a:xfrm>
          <a:prstGeom prst="flowChartTerminator">
            <a:avLst/>
          </a:prstGeom>
          <a:solidFill>
            <a:srgbClr val="9B34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250" dirty="0">
              <a:latin typeface="Verdana" panose="020B0604030504040204" pitchFamily="34" charset="0"/>
              <a:ea typeface="Verdana" panose="020B0604030504040204" pitchFamily="34" charset="0"/>
            </a:endParaRPr>
          </a:p>
        </p:txBody>
      </p:sp>
      <p:sp>
        <p:nvSpPr>
          <p:cNvPr id="16" name="Slide Number Placeholder 12">
            <a:extLst>
              <a:ext uri="{FF2B5EF4-FFF2-40B4-BE49-F238E27FC236}">
                <a16:creationId xmlns:a16="http://schemas.microsoft.com/office/drawing/2014/main" id="{1FB51978-BEA7-2255-CA38-F9DBCFEBF123}"/>
              </a:ext>
            </a:extLst>
          </p:cNvPr>
          <p:cNvSpPr>
            <a:spLocks noGrp="1"/>
          </p:cNvSpPr>
          <p:nvPr>
            <p:ph type="sldNum" sz="quarter" idx="12"/>
          </p:nvPr>
        </p:nvSpPr>
        <p:spPr>
          <a:xfrm>
            <a:off x="10898162" y="6419147"/>
            <a:ext cx="900000" cy="360000"/>
          </a:xfrm>
        </p:spPr>
        <p:txBody>
          <a:bodyPr/>
          <a:lstStyle/>
          <a:p>
            <a:pPr algn="ctr"/>
            <a:fld id="{8A4713F9-997F-4880-B255-BE372FECF281}" type="slidenum">
              <a:rPr lang="en-IN" sz="1250" b="1" smtClean="0">
                <a:solidFill>
                  <a:schemeClr val="bg1"/>
                </a:solidFill>
                <a:latin typeface="Verdana" panose="020B0604030504040204" pitchFamily="34" charset="0"/>
                <a:ea typeface="Verdana" panose="020B0604030504040204" pitchFamily="34" charset="0"/>
              </a:rPr>
              <a:pPr algn="ctr"/>
              <a:t>5</a:t>
            </a:fld>
            <a:endParaRPr lang="en-IN" sz="1250" b="1" dirty="0">
              <a:solidFill>
                <a:schemeClr val="bg1"/>
              </a:solidFill>
              <a:latin typeface="Verdana" panose="020B0604030504040204" pitchFamily="34" charset="0"/>
              <a:ea typeface="Verdana" panose="020B0604030504040204" pitchFamily="34" charset="0"/>
            </a:endParaRPr>
          </a:p>
        </p:txBody>
      </p:sp>
      <p:sp>
        <p:nvSpPr>
          <p:cNvPr id="17" name="TextBox 16">
            <a:extLst>
              <a:ext uri="{FF2B5EF4-FFF2-40B4-BE49-F238E27FC236}">
                <a16:creationId xmlns:a16="http://schemas.microsoft.com/office/drawing/2014/main" id="{ABE94A23-CCD6-07C1-66CE-DB3CFECF2E98}"/>
              </a:ext>
            </a:extLst>
          </p:cNvPr>
          <p:cNvSpPr txBox="1"/>
          <p:nvPr/>
        </p:nvSpPr>
        <p:spPr>
          <a:xfrm>
            <a:off x="340019" y="6456801"/>
            <a:ext cx="1117614" cy="284693"/>
          </a:xfrm>
          <a:prstGeom prst="rect">
            <a:avLst/>
          </a:prstGeom>
          <a:noFill/>
        </p:spPr>
        <p:txBody>
          <a:bodyPr wrap="none" rtlCol="0">
            <a:spAutoFit/>
          </a:bodyPr>
          <a:lstStyle/>
          <a:p>
            <a:r>
              <a:rPr lang="en-IN" sz="1250" b="1" dirty="0">
                <a:latin typeface="Verdana" panose="020B0604030504040204" pitchFamily="34" charset="0"/>
                <a:ea typeface="Verdana" panose="020B0604030504040204" pitchFamily="34" charset="0"/>
              </a:rPr>
              <a:t>June 2025</a:t>
            </a:r>
          </a:p>
        </p:txBody>
      </p:sp>
    </p:spTree>
    <p:extLst>
      <p:ext uri="{BB962C8B-B14F-4D97-AF65-F5344CB8AC3E}">
        <p14:creationId xmlns:p14="http://schemas.microsoft.com/office/powerpoint/2010/main" val="18152821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BDA679-A170-17D3-7F72-A78FB5696004}"/>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C26A6DCE-2926-1C41-803D-DFB8A0654B0B}"/>
              </a:ext>
            </a:extLst>
          </p:cNvPr>
          <p:cNvSpPr/>
          <p:nvPr/>
        </p:nvSpPr>
        <p:spPr>
          <a:xfrm>
            <a:off x="11896326" y="0"/>
            <a:ext cx="295673" cy="6858000"/>
          </a:xfrm>
          <a:prstGeom prst="rect">
            <a:avLst/>
          </a:prstGeom>
          <a:solidFill>
            <a:srgbClr val="FFE04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3" name="Picture 2">
            <a:extLst>
              <a:ext uri="{FF2B5EF4-FFF2-40B4-BE49-F238E27FC236}">
                <a16:creationId xmlns:a16="http://schemas.microsoft.com/office/drawing/2014/main" id="{5D3A7FF5-F940-D1B3-F697-A27231C6720D}"/>
              </a:ext>
            </a:extLst>
          </p:cNvPr>
          <p:cNvPicPr>
            <a:picLocks noChangeAspect="1"/>
          </p:cNvPicPr>
          <p:nvPr/>
        </p:nvPicPr>
        <p:blipFill rotWithShape="1">
          <a:blip r:embed="rId2">
            <a:extLst>
              <a:ext uri="{28A0092B-C50C-407E-A947-70E740481C1C}">
                <a14:useLocalDpi xmlns:a14="http://schemas.microsoft.com/office/drawing/2010/main" val="0"/>
              </a:ext>
            </a:extLst>
          </a:blip>
          <a:srcRect r="67500"/>
          <a:stretch/>
        </p:blipFill>
        <p:spPr>
          <a:xfrm>
            <a:off x="130514" y="73332"/>
            <a:ext cx="684000" cy="751648"/>
          </a:xfrm>
          <a:prstGeom prst="rect">
            <a:avLst/>
          </a:prstGeom>
        </p:spPr>
      </p:pic>
      <p:sp>
        <p:nvSpPr>
          <p:cNvPr id="6" name="TextBox 5">
            <a:extLst>
              <a:ext uri="{FF2B5EF4-FFF2-40B4-BE49-F238E27FC236}">
                <a16:creationId xmlns:a16="http://schemas.microsoft.com/office/drawing/2014/main" id="{D33B35B5-6111-B0C5-4679-A1595A9BABF6}"/>
              </a:ext>
            </a:extLst>
          </p:cNvPr>
          <p:cNvSpPr txBox="1"/>
          <p:nvPr/>
        </p:nvSpPr>
        <p:spPr>
          <a:xfrm>
            <a:off x="1060736" y="210629"/>
            <a:ext cx="6011868" cy="461665"/>
          </a:xfrm>
          <a:prstGeom prst="rect">
            <a:avLst/>
          </a:prstGeom>
          <a:noFill/>
        </p:spPr>
        <p:txBody>
          <a:bodyPr wrap="square" rtlCol="0">
            <a:spAutoFit/>
          </a:bodyPr>
          <a:lstStyle/>
          <a:p>
            <a:r>
              <a:rPr lang="en-US" sz="2400" b="1" dirty="0">
                <a:latin typeface="Verdana" panose="020B0604030504040204" pitchFamily="34" charset="0"/>
                <a:ea typeface="Verdana" panose="020B0604030504040204" pitchFamily="34" charset="0"/>
              </a:rPr>
              <a:t>Q1 FY26 Key Highlights</a:t>
            </a:r>
            <a:endParaRPr lang="en-IN" sz="2400" b="1" dirty="0">
              <a:latin typeface="Verdana" panose="020B0604030504040204" pitchFamily="34" charset="0"/>
              <a:ea typeface="Verdana" panose="020B0604030504040204" pitchFamily="34" charset="0"/>
            </a:endParaRPr>
          </a:p>
        </p:txBody>
      </p:sp>
      <p:sp>
        <p:nvSpPr>
          <p:cNvPr id="5" name="TextBox 5">
            <a:extLst>
              <a:ext uri="{FF2B5EF4-FFF2-40B4-BE49-F238E27FC236}">
                <a16:creationId xmlns:a16="http://schemas.microsoft.com/office/drawing/2014/main" id="{CA79B1F8-ABC7-1EF3-928F-069A6DB02A9A}"/>
              </a:ext>
            </a:extLst>
          </p:cNvPr>
          <p:cNvSpPr/>
          <p:nvPr/>
        </p:nvSpPr>
        <p:spPr>
          <a:xfrm>
            <a:off x="340019" y="1058725"/>
            <a:ext cx="10811889" cy="4873024"/>
          </a:xfrm>
          <a:prstGeom prst="rect">
            <a:avLst/>
          </a:prstGeom>
          <a:solidFill>
            <a:schemeClr val="bg1"/>
          </a:solidFill>
          <a:ln w="0">
            <a:noFill/>
          </a:ln>
          <a:effectLst/>
        </p:spPr>
        <p:style>
          <a:lnRef idx="0">
            <a:scrgbClr r="0" g="0" b="0"/>
          </a:lnRef>
          <a:fillRef idx="0">
            <a:scrgbClr r="0" g="0" b="0"/>
          </a:fillRef>
          <a:effectRef idx="0">
            <a:scrgbClr r="0" g="0" b="0"/>
          </a:effectRef>
          <a:fontRef idx="minor"/>
        </p:style>
        <p:txBody>
          <a:bodyPr wrap="square" lIns="90000" tIns="45001" rIns="90000" bIns="45001" anchor="ctr">
            <a:spAutoFit/>
          </a:bodyPr>
          <a:lstStyle/>
          <a:p>
            <a:pPr marL="361950" marR="0" lvl="0" indent="-320675" algn="just" defTabSz="457200" rtl="0" eaLnBrk="1" fontAlgn="auto" latinLnBrk="0" hangingPunct="1">
              <a:lnSpc>
                <a:spcPct val="125000"/>
              </a:lnSpc>
              <a:spcBef>
                <a:spcPts val="0"/>
              </a:spcBef>
              <a:spcAft>
                <a:spcPts val="0"/>
              </a:spcAft>
              <a:buClr>
                <a:srgbClr val="9B3421"/>
              </a:buClr>
              <a:buSzTx/>
              <a:buFont typeface="Wingdings" panose="05000000000000000000" pitchFamily="2" charset="2"/>
              <a:buChar char="Ø"/>
              <a:tabLst/>
              <a:defRPr/>
            </a:pPr>
            <a:r>
              <a:rPr lang="en-IN" sz="1250" b="1" dirty="0">
                <a:latin typeface="Verdana" panose="020B0604030504040204" pitchFamily="34" charset="0"/>
                <a:ea typeface="Verdana" panose="020B0604030504040204" pitchFamily="34" charset="0"/>
              </a:rPr>
              <a:t>Financial Highlights:</a:t>
            </a:r>
          </a:p>
          <a:p>
            <a:pPr marL="819150" lvl="1" indent="-320675" algn="just" defTabSz="457200">
              <a:lnSpc>
                <a:spcPct val="125000"/>
              </a:lnSpc>
              <a:buClr>
                <a:srgbClr val="9B3421"/>
              </a:buClr>
              <a:buFont typeface="Arial" panose="020B0604020202020204" pitchFamily="34" charset="0"/>
              <a:buChar char="•"/>
              <a:defRPr/>
            </a:pPr>
            <a:r>
              <a:rPr lang="en-IN" sz="1250" b="1" dirty="0">
                <a:latin typeface="Verdana" panose="020B0604030504040204" pitchFamily="34" charset="0"/>
                <a:ea typeface="Verdana" panose="020B0604030504040204" pitchFamily="34" charset="0"/>
              </a:rPr>
              <a:t>Revenue:</a:t>
            </a:r>
            <a:r>
              <a:rPr lang="en-IN" sz="1250" dirty="0">
                <a:latin typeface="Verdana" panose="020B0604030504040204" pitchFamily="34" charset="0"/>
                <a:ea typeface="Verdana" panose="020B0604030504040204" pitchFamily="34" charset="0"/>
              </a:rPr>
              <a:t> Total income rose 6.9% YoY to ₹2,140 lakh, supported by sustained business momentum despite a sequential decline.</a:t>
            </a:r>
          </a:p>
          <a:p>
            <a:pPr marL="819150" lvl="1" indent="-320675" algn="just" defTabSz="457200">
              <a:lnSpc>
                <a:spcPct val="125000"/>
              </a:lnSpc>
              <a:buClr>
                <a:srgbClr val="9B3421"/>
              </a:buClr>
              <a:buFont typeface="Arial" panose="020B0604020202020204" pitchFamily="34" charset="0"/>
              <a:buChar char="•"/>
              <a:defRPr/>
            </a:pPr>
            <a:r>
              <a:rPr lang="en-IN" sz="1250" b="1" dirty="0">
                <a:latin typeface="Verdana" panose="020B0604030504040204" pitchFamily="34" charset="0"/>
                <a:ea typeface="Verdana" panose="020B0604030504040204" pitchFamily="34" charset="0"/>
              </a:rPr>
              <a:t>EBITDA</a:t>
            </a:r>
            <a:r>
              <a:rPr lang="en-IN" sz="1250" dirty="0">
                <a:latin typeface="Verdana" panose="020B0604030504040204" pitchFamily="34" charset="0"/>
                <a:ea typeface="Verdana" panose="020B0604030504040204" pitchFamily="34" charset="0"/>
              </a:rPr>
              <a:t> grew 26.9% YoY to ₹358 lakh, with margins expanding 264 bps to 16.7%, reflecting improved operational efficiency.</a:t>
            </a:r>
          </a:p>
          <a:p>
            <a:pPr marL="819150" lvl="1" indent="-320675" algn="just" defTabSz="457200">
              <a:lnSpc>
                <a:spcPct val="125000"/>
              </a:lnSpc>
              <a:buClr>
                <a:srgbClr val="9B3421"/>
              </a:buClr>
              <a:buFont typeface="Arial" panose="020B0604020202020204" pitchFamily="34" charset="0"/>
              <a:buChar char="•"/>
              <a:defRPr/>
            </a:pPr>
            <a:r>
              <a:rPr lang="en-IN" sz="1250" b="1" dirty="0">
                <a:latin typeface="Verdana" panose="020B0604030504040204" pitchFamily="34" charset="0"/>
                <a:ea typeface="Verdana" panose="020B0604030504040204" pitchFamily="34" charset="0"/>
              </a:rPr>
              <a:t>EBIT </a:t>
            </a:r>
            <a:r>
              <a:rPr lang="en-IN" sz="1250" dirty="0">
                <a:latin typeface="Verdana" panose="020B0604030504040204" pitchFamily="34" charset="0"/>
                <a:ea typeface="Verdana" panose="020B0604030504040204" pitchFamily="34" charset="0"/>
              </a:rPr>
              <a:t>jumped 44.3% YoY to ₹251 lakh, with margins improving 304 bps to 11.7%, driven by higher operating leverage</a:t>
            </a:r>
            <a:r>
              <a:rPr lang="en-IN" sz="1250" b="1" dirty="0">
                <a:latin typeface="Verdana" panose="020B0604030504040204" pitchFamily="34" charset="0"/>
                <a:ea typeface="Verdana" panose="020B0604030504040204" pitchFamily="34" charset="0"/>
              </a:rPr>
              <a:t>, while PBT</a:t>
            </a:r>
            <a:r>
              <a:rPr lang="en-IN" sz="1250" dirty="0">
                <a:latin typeface="Verdana" panose="020B0604030504040204" pitchFamily="34" charset="0"/>
                <a:ea typeface="Verdana" panose="020B0604030504040204" pitchFamily="34" charset="0"/>
              </a:rPr>
              <a:t> surged 90.7% YoY to ₹210 lakh, driven by higher operating profit and lower finance cost.</a:t>
            </a:r>
          </a:p>
          <a:p>
            <a:pPr marL="819150" lvl="1" indent="-320675" algn="just" defTabSz="457200">
              <a:lnSpc>
                <a:spcPct val="125000"/>
              </a:lnSpc>
              <a:buClr>
                <a:srgbClr val="9B3421"/>
              </a:buClr>
              <a:buFont typeface="Arial" panose="020B0604020202020204" pitchFamily="34" charset="0"/>
              <a:buChar char="•"/>
              <a:defRPr/>
            </a:pPr>
            <a:r>
              <a:rPr lang="en-IN" sz="1250" b="1" dirty="0">
                <a:latin typeface="Verdana" panose="020B0604030504040204" pitchFamily="34" charset="0"/>
                <a:ea typeface="Verdana" panose="020B0604030504040204" pitchFamily="34" charset="0"/>
              </a:rPr>
              <a:t>PAT </a:t>
            </a:r>
            <a:r>
              <a:rPr lang="en-IN" sz="1250" dirty="0">
                <a:latin typeface="Verdana" panose="020B0604030504040204" pitchFamily="34" charset="0"/>
                <a:ea typeface="Verdana" panose="020B0604030504040204" pitchFamily="34" charset="0"/>
              </a:rPr>
              <a:t>climbed 82.4% YoY to ₹160 lakh, with margins improving 309 bps to 7.5%, underscoring stronger bottom-line performance.</a:t>
            </a:r>
          </a:p>
          <a:p>
            <a:pPr marL="819150" lvl="1" indent="-320675" algn="just" defTabSz="457200">
              <a:lnSpc>
                <a:spcPct val="125000"/>
              </a:lnSpc>
              <a:buClr>
                <a:srgbClr val="9B3421"/>
              </a:buClr>
              <a:buFont typeface="Arial" panose="020B0604020202020204" pitchFamily="34" charset="0"/>
              <a:buChar char="•"/>
              <a:defRPr/>
            </a:pPr>
            <a:endParaRPr lang="en-IN" sz="1250" dirty="0">
              <a:latin typeface="Verdana" panose="020B0604030504040204" pitchFamily="34" charset="0"/>
              <a:ea typeface="Verdana" panose="020B0604030504040204" pitchFamily="34" charset="0"/>
            </a:endParaRPr>
          </a:p>
          <a:p>
            <a:pPr marL="361950" marR="0" lvl="0" indent="-320675" algn="just" defTabSz="457200" rtl="0" eaLnBrk="1" fontAlgn="auto" latinLnBrk="0" hangingPunct="1">
              <a:lnSpc>
                <a:spcPct val="125000"/>
              </a:lnSpc>
              <a:spcBef>
                <a:spcPts val="0"/>
              </a:spcBef>
              <a:spcAft>
                <a:spcPts val="0"/>
              </a:spcAft>
              <a:buClr>
                <a:srgbClr val="9B3421"/>
              </a:buClr>
              <a:buSzTx/>
              <a:buFont typeface="Wingdings" panose="05000000000000000000" pitchFamily="2" charset="2"/>
              <a:buChar char="Ø"/>
              <a:tabLst/>
              <a:defRPr/>
            </a:pPr>
            <a:r>
              <a:rPr lang="en-IN" sz="1250" b="1" dirty="0">
                <a:latin typeface="Verdana" panose="020B0604030504040204" pitchFamily="34" charset="0"/>
                <a:ea typeface="Verdana" panose="020B0604030504040204" pitchFamily="34" charset="0"/>
              </a:rPr>
              <a:t>Business Highlights:</a:t>
            </a:r>
          </a:p>
          <a:p>
            <a:pPr marL="819150" lvl="1" indent="-320675" algn="just" defTabSz="457200">
              <a:lnSpc>
                <a:spcPct val="125000"/>
              </a:lnSpc>
              <a:buClr>
                <a:srgbClr val="9B3421"/>
              </a:buClr>
              <a:buFont typeface="Arial" panose="020B0604020202020204" pitchFamily="34" charset="0"/>
              <a:buChar char="•"/>
              <a:defRPr/>
            </a:pPr>
            <a:r>
              <a:rPr lang="en-IN" sz="1250" b="1" dirty="0">
                <a:latin typeface="Verdana" panose="020B0604030504040204" pitchFamily="34" charset="0"/>
                <a:ea typeface="Verdana" panose="020B0604030504040204" pitchFamily="34" charset="0"/>
              </a:rPr>
              <a:t>Received LOA from IRPCL/NMDC, Jharkhand, </a:t>
            </a:r>
            <a:r>
              <a:rPr lang="en-IN" sz="1250" dirty="0">
                <a:latin typeface="Verdana" panose="020B0604030504040204" pitchFamily="34" charset="0"/>
                <a:ea typeface="Verdana" panose="020B0604030504040204" pitchFamily="34" charset="0"/>
              </a:rPr>
              <a:t>for route alignment survey, detailed engineering survey, feasibility study report, and DPR preparation for a new railway line at Rohne Coal Block. </a:t>
            </a:r>
          </a:p>
          <a:p>
            <a:pPr marL="1276350" lvl="2" indent="-320675" algn="just" defTabSz="457200">
              <a:lnSpc>
                <a:spcPct val="125000"/>
              </a:lnSpc>
              <a:buClr>
                <a:srgbClr val="9B3421"/>
              </a:buClr>
              <a:buFont typeface="Courier New" panose="02070309020205020404" pitchFamily="49" charset="0"/>
              <a:buChar char="o"/>
              <a:defRPr/>
            </a:pPr>
            <a:r>
              <a:rPr lang="en-IN" sz="1250" b="1" dirty="0">
                <a:latin typeface="Verdana" panose="020B0604030504040204" pitchFamily="34" charset="0"/>
                <a:ea typeface="Verdana" panose="020B0604030504040204" pitchFamily="34" charset="0"/>
              </a:rPr>
              <a:t>Project Value:</a:t>
            </a:r>
            <a:r>
              <a:rPr lang="en-IN" sz="1250" dirty="0">
                <a:latin typeface="Verdana" panose="020B0604030504040204" pitchFamily="34" charset="0"/>
                <a:ea typeface="Verdana" panose="020B0604030504040204" pitchFamily="34" charset="0"/>
              </a:rPr>
              <a:t> ₹ 1.94 Cr.</a:t>
            </a:r>
          </a:p>
          <a:p>
            <a:pPr marL="819150" lvl="1" indent="-320675" algn="just" defTabSz="457200">
              <a:lnSpc>
                <a:spcPct val="125000"/>
              </a:lnSpc>
              <a:buClr>
                <a:srgbClr val="9B3421"/>
              </a:buClr>
              <a:buFont typeface="Arial" panose="020B0604020202020204" pitchFamily="34" charset="0"/>
              <a:buChar char="•"/>
              <a:defRPr/>
            </a:pPr>
            <a:r>
              <a:rPr lang="en-IN" sz="1250" b="1" dirty="0">
                <a:latin typeface="Verdana" panose="020B0604030504040204" pitchFamily="34" charset="0"/>
                <a:ea typeface="Verdana" panose="020B0604030504040204" pitchFamily="34" charset="0"/>
              </a:rPr>
              <a:t>Empanelled with UPEIDA, Uttar Pradesh, </a:t>
            </a:r>
            <a:r>
              <a:rPr lang="en-IN" sz="1250" dirty="0">
                <a:latin typeface="Verdana" panose="020B0604030504040204" pitchFamily="34" charset="0"/>
                <a:ea typeface="Verdana" panose="020B0604030504040204" pitchFamily="34" charset="0"/>
              </a:rPr>
              <a:t>as Project Development &amp; DPR Consultant for expressway projects on a “unit lane length” basis. </a:t>
            </a:r>
          </a:p>
          <a:p>
            <a:pPr marL="1276350" lvl="2" indent="-320675" algn="just" defTabSz="457200">
              <a:lnSpc>
                <a:spcPct val="125000"/>
              </a:lnSpc>
              <a:buClr>
                <a:srgbClr val="9B3421"/>
              </a:buClr>
              <a:buFont typeface="Courier New" panose="02070309020205020404" pitchFamily="49" charset="0"/>
              <a:buChar char="o"/>
              <a:defRPr/>
            </a:pPr>
            <a:r>
              <a:rPr lang="en-IN" sz="1250" b="1" dirty="0">
                <a:latin typeface="Verdana" panose="020B0604030504040204" pitchFamily="34" charset="0"/>
                <a:ea typeface="Verdana" panose="020B0604030504040204" pitchFamily="34" charset="0"/>
              </a:rPr>
              <a:t>Fee:</a:t>
            </a:r>
            <a:r>
              <a:rPr lang="en-IN" sz="1250" dirty="0">
                <a:latin typeface="Verdana" panose="020B0604030504040204" pitchFamily="34" charset="0"/>
                <a:ea typeface="Verdana" panose="020B0604030504040204" pitchFamily="34" charset="0"/>
              </a:rPr>
              <a:t> ₹ 0.50 Lakh per lane KM.</a:t>
            </a:r>
          </a:p>
          <a:p>
            <a:pPr marL="819150" lvl="1" indent="-320675" algn="just" defTabSz="457200">
              <a:lnSpc>
                <a:spcPct val="125000"/>
              </a:lnSpc>
              <a:buClr>
                <a:srgbClr val="9B3421"/>
              </a:buClr>
              <a:buFont typeface="Arial" panose="020B0604020202020204" pitchFamily="34" charset="0"/>
              <a:buChar char="•"/>
              <a:defRPr/>
            </a:pPr>
            <a:r>
              <a:rPr lang="en-IN" sz="1250" b="1" dirty="0">
                <a:latin typeface="Verdana" panose="020B0604030504040204" pitchFamily="34" charset="0"/>
                <a:ea typeface="Verdana" panose="020B0604030504040204" pitchFamily="34" charset="0"/>
              </a:rPr>
              <a:t>Appointed by Core Axis Company, Saudi Arabia, </a:t>
            </a:r>
            <a:r>
              <a:rPr lang="en-IN" sz="1250" dirty="0">
                <a:latin typeface="Verdana" panose="020B0604030504040204" pitchFamily="34" charset="0"/>
                <a:ea typeface="Verdana" panose="020B0604030504040204" pitchFamily="34" charset="0"/>
              </a:rPr>
              <a:t>as Design Consultant for road projects covering surveys, drawings, section drawings, models, and road marking works. </a:t>
            </a:r>
          </a:p>
          <a:p>
            <a:pPr marL="1276350" lvl="2" indent="-320675" algn="just" defTabSz="457200">
              <a:lnSpc>
                <a:spcPct val="125000"/>
              </a:lnSpc>
              <a:buClr>
                <a:srgbClr val="9B3421"/>
              </a:buClr>
              <a:buFont typeface="Courier New" panose="02070309020205020404" pitchFamily="49" charset="0"/>
              <a:buChar char="o"/>
              <a:defRPr/>
            </a:pPr>
            <a:r>
              <a:rPr lang="en-IN" sz="1250" b="1" dirty="0">
                <a:latin typeface="Verdana" panose="020B0604030504040204" pitchFamily="34" charset="0"/>
                <a:ea typeface="Verdana" panose="020B0604030504040204" pitchFamily="34" charset="0"/>
              </a:rPr>
              <a:t>Project Value:</a:t>
            </a:r>
            <a:r>
              <a:rPr lang="en-IN" sz="1250" dirty="0">
                <a:latin typeface="Verdana" panose="020B0604030504040204" pitchFamily="34" charset="0"/>
                <a:ea typeface="Verdana" panose="020B0604030504040204" pitchFamily="34" charset="0"/>
              </a:rPr>
              <a:t> ₹ 18.70 Cr.</a:t>
            </a:r>
            <a:endParaRPr lang="en-US" sz="1250" dirty="0">
              <a:latin typeface="Verdana" panose="020B0604030504040204" pitchFamily="34" charset="0"/>
              <a:ea typeface="Verdana" panose="020B0604030504040204" pitchFamily="34" charset="0"/>
            </a:endParaRPr>
          </a:p>
        </p:txBody>
      </p:sp>
      <p:cxnSp>
        <p:nvCxnSpPr>
          <p:cNvPr id="12" name="Straight Connector 11">
            <a:extLst>
              <a:ext uri="{FF2B5EF4-FFF2-40B4-BE49-F238E27FC236}">
                <a16:creationId xmlns:a16="http://schemas.microsoft.com/office/drawing/2014/main" id="{32270B94-499B-8E47-4599-1D8D52FBA00E}"/>
              </a:ext>
            </a:extLst>
          </p:cNvPr>
          <p:cNvCxnSpPr>
            <a:cxnSpLocks/>
          </p:cNvCxnSpPr>
          <p:nvPr/>
        </p:nvCxnSpPr>
        <p:spPr>
          <a:xfrm flipV="1">
            <a:off x="0" y="886541"/>
            <a:ext cx="11815562" cy="18334"/>
          </a:xfrm>
          <a:prstGeom prst="line">
            <a:avLst/>
          </a:prstGeom>
          <a:ln w="25400">
            <a:solidFill>
              <a:srgbClr val="9B3421"/>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D15E5027-812B-BA1C-7373-B8A8DC1786CE}"/>
              </a:ext>
            </a:extLst>
          </p:cNvPr>
          <p:cNvSpPr/>
          <p:nvPr/>
        </p:nvSpPr>
        <p:spPr>
          <a:xfrm>
            <a:off x="-1" y="6419147"/>
            <a:ext cx="10800000" cy="3600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435100" algn="ctr"/>
            <a:r>
              <a:rPr lang="en-IN" sz="1250" dirty="0">
                <a:solidFill>
                  <a:schemeClr val="tx1"/>
                </a:solidFill>
                <a:latin typeface="Verdana" panose="020B0604030504040204" pitchFamily="34" charset="0"/>
                <a:ea typeface="Verdana" panose="020B0604030504040204" pitchFamily="34" charset="0"/>
                <a:hlinkClick r:id="rId3"/>
              </a:rPr>
              <a:t>www.dhruvconsultancy.in</a:t>
            </a:r>
            <a:endParaRPr lang="en-IN" sz="1250" dirty="0">
              <a:solidFill>
                <a:schemeClr val="tx1"/>
              </a:solidFill>
              <a:latin typeface="Verdana" panose="020B0604030504040204" pitchFamily="34" charset="0"/>
              <a:ea typeface="Verdana" panose="020B0604030504040204" pitchFamily="34" charset="0"/>
            </a:endParaRPr>
          </a:p>
        </p:txBody>
      </p:sp>
      <p:sp>
        <p:nvSpPr>
          <p:cNvPr id="10" name="Flowchart: Terminator 9">
            <a:extLst>
              <a:ext uri="{FF2B5EF4-FFF2-40B4-BE49-F238E27FC236}">
                <a16:creationId xmlns:a16="http://schemas.microsoft.com/office/drawing/2014/main" id="{2C55AA64-9521-4B62-4B08-B5135A55FB87}"/>
              </a:ext>
            </a:extLst>
          </p:cNvPr>
          <p:cNvSpPr/>
          <p:nvPr/>
        </p:nvSpPr>
        <p:spPr>
          <a:xfrm>
            <a:off x="10898162" y="6419147"/>
            <a:ext cx="900000" cy="360000"/>
          </a:xfrm>
          <a:prstGeom prst="flowChartTerminator">
            <a:avLst/>
          </a:prstGeom>
          <a:solidFill>
            <a:srgbClr val="9B34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250" dirty="0">
              <a:latin typeface="Verdana" panose="020B0604030504040204" pitchFamily="34" charset="0"/>
              <a:ea typeface="Verdana" panose="020B0604030504040204" pitchFamily="34" charset="0"/>
            </a:endParaRPr>
          </a:p>
        </p:txBody>
      </p:sp>
      <p:sp>
        <p:nvSpPr>
          <p:cNvPr id="13" name="Slide Number Placeholder 12">
            <a:extLst>
              <a:ext uri="{FF2B5EF4-FFF2-40B4-BE49-F238E27FC236}">
                <a16:creationId xmlns:a16="http://schemas.microsoft.com/office/drawing/2014/main" id="{79B4DAA5-402E-BF4D-7122-D5EB7D7849D7}"/>
              </a:ext>
            </a:extLst>
          </p:cNvPr>
          <p:cNvSpPr>
            <a:spLocks noGrp="1"/>
          </p:cNvSpPr>
          <p:nvPr>
            <p:ph type="sldNum" sz="quarter" idx="12"/>
          </p:nvPr>
        </p:nvSpPr>
        <p:spPr>
          <a:xfrm>
            <a:off x="10898162" y="6419147"/>
            <a:ext cx="900000" cy="360000"/>
          </a:xfrm>
        </p:spPr>
        <p:txBody>
          <a:bodyPr/>
          <a:lstStyle/>
          <a:p>
            <a:pPr algn="ctr"/>
            <a:fld id="{8A4713F9-997F-4880-B255-BE372FECF281}" type="slidenum">
              <a:rPr lang="en-IN" sz="1250" b="1" smtClean="0">
                <a:solidFill>
                  <a:schemeClr val="bg1"/>
                </a:solidFill>
                <a:latin typeface="Verdana" panose="020B0604030504040204" pitchFamily="34" charset="0"/>
                <a:ea typeface="Verdana" panose="020B0604030504040204" pitchFamily="34" charset="0"/>
              </a:rPr>
              <a:pPr algn="ctr"/>
              <a:t>6</a:t>
            </a:fld>
            <a:endParaRPr lang="en-IN" sz="1250" b="1" dirty="0">
              <a:solidFill>
                <a:schemeClr val="bg1"/>
              </a:solidFill>
              <a:latin typeface="Verdana" panose="020B0604030504040204" pitchFamily="34" charset="0"/>
              <a:ea typeface="Verdana" panose="020B0604030504040204" pitchFamily="34" charset="0"/>
            </a:endParaRPr>
          </a:p>
        </p:txBody>
      </p:sp>
      <p:sp>
        <p:nvSpPr>
          <p:cNvPr id="14" name="TextBox 13">
            <a:extLst>
              <a:ext uri="{FF2B5EF4-FFF2-40B4-BE49-F238E27FC236}">
                <a16:creationId xmlns:a16="http://schemas.microsoft.com/office/drawing/2014/main" id="{DB4E3D80-A1DA-B007-11A7-F4D9A033A042}"/>
              </a:ext>
            </a:extLst>
          </p:cNvPr>
          <p:cNvSpPr txBox="1"/>
          <p:nvPr/>
        </p:nvSpPr>
        <p:spPr>
          <a:xfrm>
            <a:off x="340019" y="6456801"/>
            <a:ext cx="1117614" cy="284693"/>
          </a:xfrm>
          <a:prstGeom prst="rect">
            <a:avLst/>
          </a:prstGeom>
          <a:noFill/>
        </p:spPr>
        <p:txBody>
          <a:bodyPr wrap="none" rtlCol="0">
            <a:spAutoFit/>
          </a:bodyPr>
          <a:lstStyle/>
          <a:p>
            <a:r>
              <a:rPr lang="en-IN" sz="1250" b="1" dirty="0">
                <a:latin typeface="Verdana" panose="020B0604030504040204" pitchFamily="34" charset="0"/>
                <a:ea typeface="Verdana" panose="020B0604030504040204" pitchFamily="34" charset="0"/>
              </a:rPr>
              <a:t>June 2025</a:t>
            </a:r>
          </a:p>
        </p:txBody>
      </p:sp>
    </p:spTree>
    <p:extLst>
      <p:ext uri="{BB962C8B-B14F-4D97-AF65-F5344CB8AC3E}">
        <p14:creationId xmlns:p14="http://schemas.microsoft.com/office/powerpoint/2010/main" val="30759055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8A7CDD-E6F9-64C9-357E-4799FB6A5D8E}"/>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285886E3-1E78-C44F-2D00-95DFA6B5AA87}"/>
              </a:ext>
            </a:extLst>
          </p:cNvPr>
          <p:cNvSpPr/>
          <p:nvPr/>
        </p:nvSpPr>
        <p:spPr>
          <a:xfrm>
            <a:off x="11896326" y="0"/>
            <a:ext cx="295673" cy="6858000"/>
          </a:xfrm>
          <a:prstGeom prst="rect">
            <a:avLst/>
          </a:prstGeom>
          <a:solidFill>
            <a:srgbClr val="FFE04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3" name="Picture 2">
            <a:extLst>
              <a:ext uri="{FF2B5EF4-FFF2-40B4-BE49-F238E27FC236}">
                <a16:creationId xmlns:a16="http://schemas.microsoft.com/office/drawing/2014/main" id="{94743F78-CAD8-757B-7D76-6E9F00FCB545}"/>
              </a:ext>
            </a:extLst>
          </p:cNvPr>
          <p:cNvPicPr>
            <a:picLocks noChangeAspect="1"/>
          </p:cNvPicPr>
          <p:nvPr/>
        </p:nvPicPr>
        <p:blipFill rotWithShape="1">
          <a:blip r:embed="rId2">
            <a:extLst>
              <a:ext uri="{28A0092B-C50C-407E-A947-70E740481C1C}">
                <a14:useLocalDpi xmlns:a14="http://schemas.microsoft.com/office/drawing/2010/main" val="0"/>
              </a:ext>
            </a:extLst>
          </a:blip>
          <a:srcRect r="67500"/>
          <a:stretch/>
        </p:blipFill>
        <p:spPr>
          <a:xfrm>
            <a:off x="130514" y="73332"/>
            <a:ext cx="684000" cy="751648"/>
          </a:xfrm>
          <a:prstGeom prst="rect">
            <a:avLst/>
          </a:prstGeom>
        </p:spPr>
      </p:pic>
      <p:sp>
        <p:nvSpPr>
          <p:cNvPr id="6" name="TextBox 5">
            <a:extLst>
              <a:ext uri="{FF2B5EF4-FFF2-40B4-BE49-F238E27FC236}">
                <a16:creationId xmlns:a16="http://schemas.microsoft.com/office/drawing/2014/main" id="{548EC9BA-85D2-05C6-3840-E27AA963D242}"/>
              </a:ext>
            </a:extLst>
          </p:cNvPr>
          <p:cNvSpPr txBox="1"/>
          <p:nvPr/>
        </p:nvSpPr>
        <p:spPr>
          <a:xfrm>
            <a:off x="1060735" y="210629"/>
            <a:ext cx="10364552" cy="477054"/>
          </a:xfrm>
          <a:prstGeom prst="rect">
            <a:avLst/>
          </a:prstGeom>
          <a:noFill/>
        </p:spPr>
        <p:txBody>
          <a:bodyPr wrap="square" rtlCol="0">
            <a:spAutoFit/>
          </a:bodyPr>
          <a:lstStyle/>
          <a:p>
            <a:r>
              <a:rPr lang="en-US" sz="2500" b="1" dirty="0">
                <a:latin typeface="Verdana" panose="020B0604030504040204" pitchFamily="34" charset="0"/>
                <a:ea typeface="Verdana" panose="020B0604030504040204" pitchFamily="34" charset="0"/>
              </a:rPr>
              <a:t>FY25 Business Highlights - Request For Proposal (RFP)</a:t>
            </a:r>
            <a:endParaRPr lang="en-IN" sz="2500" b="1" dirty="0">
              <a:latin typeface="Verdana" panose="020B0604030504040204" pitchFamily="34" charset="0"/>
              <a:ea typeface="Verdana" panose="020B0604030504040204" pitchFamily="34" charset="0"/>
            </a:endParaRPr>
          </a:p>
        </p:txBody>
      </p:sp>
      <p:graphicFrame>
        <p:nvGraphicFramePr>
          <p:cNvPr id="5" name="Table 4">
            <a:extLst>
              <a:ext uri="{FF2B5EF4-FFF2-40B4-BE49-F238E27FC236}">
                <a16:creationId xmlns:a16="http://schemas.microsoft.com/office/drawing/2014/main" id="{4B17CABB-28AB-273D-F7B6-9252C91FC9D7}"/>
              </a:ext>
            </a:extLst>
          </p:cNvPr>
          <p:cNvGraphicFramePr>
            <a:graphicFrameLocks noGrp="1"/>
          </p:cNvGraphicFramePr>
          <p:nvPr>
            <p:extLst>
              <p:ext uri="{D42A27DB-BD31-4B8C-83A1-F6EECF244321}">
                <p14:modId xmlns:p14="http://schemas.microsoft.com/office/powerpoint/2010/main" val="70645589"/>
              </p:ext>
            </p:extLst>
          </p:nvPr>
        </p:nvGraphicFramePr>
        <p:xfrm>
          <a:off x="340019" y="1259244"/>
          <a:ext cx="10799999" cy="4471920"/>
        </p:xfrm>
        <a:graphic>
          <a:graphicData uri="http://schemas.openxmlformats.org/drawingml/2006/table">
            <a:tbl>
              <a:tblPr firstRow="1">
                <a:tableStyleId>{1E171933-4619-4E11-9A3F-F7608DF75F80}</a:tableStyleId>
              </a:tblPr>
              <a:tblGrid>
                <a:gridCol w="2884292">
                  <a:extLst>
                    <a:ext uri="{9D8B030D-6E8A-4147-A177-3AD203B41FA5}">
                      <a16:colId xmlns:a16="http://schemas.microsoft.com/office/drawing/2014/main" val="3111824290"/>
                    </a:ext>
                  </a:extLst>
                </a:gridCol>
                <a:gridCol w="7915707">
                  <a:extLst>
                    <a:ext uri="{9D8B030D-6E8A-4147-A177-3AD203B41FA5}">
                      <a16:colId xmlns:a16="http://schemas.microsoft.com/office/drawing/2014/main" val="2878623092"/>
                    </a:ext>
                  </a:extLst>
                </a:gridCol>
              </a:tblGrid>
              <a:tr h="540000">
                <a:tc>
                  <a:txBody>
                    <a:bodyPr/>
                    <a:lstStyle/>
                    <a:p>
                      <a:r>
                        <a:rPr lang="en-IN" sz="1500" dirty="0">
                          <a:latin typeface="Verdana" panose="020B0604030504040204" pitchFamily="34" charset="0"/>
                          <a:ea typeface="Verdana" panose="020B0604030504040204" pitchFamily="34" charset="0"/>
                        </a:rPr>
                        <a:t>Company &amp; Location</a:t>
                      </a:r>
                    </a:p>
                  </a:txBody>
                  <a:tcPr marL="137160" marR="137160" marT="137160" marB="137160" anchor="ctr">
                    <a:lnR w="12700" cap="flat" cmpd="sng" algn="ctr">
                      <a:solidFill>
                        <a:schemeClr val="accent4"/>
                      </a:solidFill>
                      <a:prstDash val="solid"/>
                      <a:round/>
                      <a:headEnd type="none" w="med" len="med"/>
                      <a:tailEnd type="none" w="med" len="med"/>
                    </a:lnR>
                    <a:solidFill>
                      <a:srgbClr val="9B3421"/>
                    </a:solidFill>
                  </a:tcPr>
                </a:tc>
                <a:tc>
                  <a:txBody>
                    <a:bodyPr/>
                    <a:lstStyle/>
                    <a:p>
                      <a:r>
                        <a:rPr lang="en-IN" sz="1500" dirty="0">
                          <a:latin typeface="Verdana" panose="020B0604030504040204" pitchFamily="34" charset="0"/>
                          <a:ea typeface="Verdana" panose="020B0604030504040204" pitchFamily="34" charset="0"/>
                        </a:rPr>
                        <a:t>RFP Projects Description</a:t>
                      </a:r>
                    </a:p>
                  </a:txBody>
                  <a:tcPr marL="137160" marR="137160" marT="137160" marB="137160" anchor="ctr">
                    <a:lnL w="12700" cap="flat" cmpd="sng" algn="ctr">
                      <a:solidFill>
                        <a:schemeClr val="accent4"/>
                      </a:solidFill>
                      <a:prstDash val="solid"/>
                      <a:round/>
                      <a:headEnd type="none" w="med" len="med"/>
                      <a:tailEnd type="none" w="med" len="med"/>
                    </a:lnL>
                    <a:solidFill>
                      <a:srgbClr val="9B3421"/>
                    </a:solidFill>
                  </a:tcPr>
                </a:tc>
                <a:extLst>
                  <a:ext uri="{0D108BD9-81ED-4DB2-BD59-A6C34878D82A}">
                    <a16:rowId xmlns:a16="http://schemas.microsoft.com/office/drawing/2014/main" val="2811147876"/>
                  </a:ext>
                </a:extLst>
              </a:tr>
              <a:tr h="360000">
                <a:tc>
                  <a:txBody>
                    <a:bodyPr/>
                    <a:lstStyle/>
                    <a:p>
                      <a:r>
                        <a:rPr lang="en-IN" sz="1250" dirty="0">
                          <a:latin typeface="Verdana" panose="020B0604030504040204" pitchFamily="34" charset="0"/>
                          <a:ea typeface="Verdana" panose="020B0604030504040204" pitchFamily="34" charset="0"/>
                        </a:rPr>
                        <a:t>Dhaka WASA,</a:t>
                      </a:r>
                      <a:br>
                        <a:rPr lang="en-IN" sz="1250" dirty="0">
                          <a:latin typeface="Verdana" panose="020B0604030504040204" pitchFamily="34" charset="0"/>
                          <a:ea typeface="Verdana" panose="020B0604030504040204" pitchFamily="34" charset="0"/>
                        </a:rPr>
                      </a:br>
                      <a:r>
                        <a:rPr lang="en-IN" sz="1250" dirty="0">
                          <a:latin typeface="Verdana" panose="020B0604030504040204" pitchFamily="34" charset="0"/>
                          <a:ea typeface="Verdana" panose="020B0604030504040204" pitchFamily="34" charset="0"/>
                        </a:rPr>
                        <a:t>Bangladesh</a:t>
                      </a:r>
                    </a:p>
                  </a:txBody>
                  <a:tcPr marL="137160" marR="137160" marT="137160" marB="137160" anchor="ctr">
                    <a:lnR w="12700" cap="flat" cmpd="sng" algn="ctr">
                      <a:solidFill>
                        <a:schemeClr val="accent4"/>
                      </a:solidFill>
                      <a:prstDash val="solid"/>
                      <a:round/>
                      <a:headEnd type="none" w="med" len="med"/>
                      <a:tailEnd type="none" w="med" len="med"/>
                    </a:lnR>
                    <a:lnB w="12700" cmpd="sng">
                      <a:noFill/>
                    </a:lnB>
                  </a:tcPr>
                </a:tc>
                <a:tc>
                  <a:txBody>
                    <a:bodyPr/>
                    <a:lstStyle/>
                    <a:p>
                      <a:r>
                        <a:rPr lang="en-US" sz="1250" dirty="0">
                          <a:latin typeface="Verdana" panose="020B0604030504040204" pitchFamily="34" charset="0"/>
                          <a:ea typeface="Verdana" panose="020B0604030504040204" pitchFamily="34" charset="0"/>
                        </a:rPr>
                        <a:t>Shortlisted to submit RFP for PMC services including design, tender documentation, and supervision for the Dhaka Water Supply Resilience Project.</a:t>
                      </a:r>
                    </a:p>
                  </a:txBody>
                  <a:tcPr marL="137160" marR="137160" marT="137160" marB="137160" anchor="ctr">
                    <a:lnL w="12700" cap="flat" cmpd="sng" algn="ctr">
                      <a:solidFill>
                        <a:schemeClr val="accent4"/>
                      </a:solidFill>
                      <a:prstDash val="solid"/>
                      <a:round/>
                      <a:headEnd type="none" w="med" len="med"/>
                      <a:tailEnd type="none" w="med" len="med"/>
                    </a:lnL>
                    <a:lnB w="12700" cmpd="sng">
                      <a:noFill/>
                    </a:lnB>
                  </a:tcPr>
                </a:tc>
                <a:extLst>
                  <a:ext uri="{0D108BD9-81ED-4DB2-BD59-A6C34878D82A}">
                    <a16:rowId xmlns:a16="http://schemas.microsoft.com/office/drawing/2014/main" val="1892650508"/>
                  </a:ext>
                </a:extLst>
              </a:tr>
              <a:tr h="360000">
                <a:tc>
                  <a:txBody>
                    <a:bodyPr/>
                    <a:lstStyle/>
                    <a:p>
                      <a:r>
                        <a:rPr lang="en-IN" sz="1250" dirty="0">
                          <a:latin typeface="Verdana" panose="020B0604030504040204" pitchFamily="34" charset="0"/>
                          <a:ea typeface="Verdana" panose="020B0604030504040204" pitchFamily="34" charset="0"/>
                        </a:rPr>
                        <a:t>National Roads Administration, Mozambique</a:t>
                      </a:r>
                    </a:p>
                  </a:txBody>
                  <a:tcPr marL="137160" marR="137160" marT="137160" marB="137160" anchor="ctr">
                    <a:lnR w="12700" cap="flat" cmpd="sng" algn="ctr">
                      <a:solidFill>
                        <a:schemeClr val="accent4"/>
                      </a:solidFill>
                      <a:prstDash val="solid"/>
                      <a:round/>
                      <a:headEnd type="none" w="med" len="med"/>
                      <a:tailEnd type="none" w="med" len="med"/>
                    </a:lnR>
                    <a:lnT w="12700" cmpd="sng">
                      <a:noFill/>
                    </a:lnT>
                    <a:lnB w="12700" cmpd="sng">
                      <a:noFill/>
                    </a:lnB>
                    <a:solidFill>
                      <a:schemeClr val="bg1">
                        <a:lumMod val="95000"/>
                      </a:schemeClr>
                    </a:solidFill>
                  </a:tcPr>
                </a:tc>
                <a:tc>
                  <a:txBody>
                    <a:bodyPr/>
                    <a:lstStyle/>
                    <a:p>
                      <a:r>
                        <a:rPr lang="en-US" sz="1250" dirty="0">
                          <a:latin typeface="Verdana" panose="020B0604030504040204" pitchFamily="34" charset="0"/>
                          <a:ea typeface="Verdana" panose="020B0604030504040204" pitchFamily="34" charset="0"/>
                        </a:rPr>
                        <a:t>Shortlisted to submit RFP for road design, crash evaluation, tender documentation, and supervision in Mozambique.</a:t>
                      </a:r>
                    </a:p>
                  </a:txBody>
                  <a:tcPr marL="137160" marR="137160" marT="137160" marB="137160" anchor="ctr">
                    <a:lnL w="12700" cap="flat" cmpd="sng" algn="ctr">
                      <a:solidFill>
                        <a:schemeClr val="accent4"/>
                      </a:solidFill>
                      <a:prstDash val="solid"/>
                      <a:round/>
                      <a:headEnd type="none" w="med" len="med"/>
                      <a:tailEnd type="none" w="med" len="med"/>
                    </a:lnL>
                    <a:lnT w="12700" cmpd="sng">
                      <a:noFill/>
                    </a:lnT>
                    <a:lnB w="12700" cmpd="sng">
                      <a:noFill/>
                    </a:lnB>
                    <a:solidFill>
                      <a:schemeClr val="bg1">
                        <a:lumMod val="95000"/>
                      </a:schemeClr>
                    </a:solidFill>
                  </a:tcPr>
                </a:tc>
                <a:extLst>
                  <a:ext uri="{0D108BD9-81ED-4DB2-BD59-A6C34878D82A}">
                    <a16:rowId xmlns:a16="http://schemas.microsoft.com/office/drawing/2014/main" val="687727442"/>
                  </a:ext>
                </a:extLst>
              </a:tr>
              <a:tr h="360000">
                <a:tc>
                  <a:txBody>
                    <a:bodyPr/>
                    <a:lstStyle/>
                    <a:p>
                      <a:r>
                        <a:rPr lang="en-IN" sz="1250" dirty="0">
                          <a:latin typeface="Verdana" panose="020B0604030504040204" pitchFamily="34" charset="0"/>
                          <a:ea typeface="Verdana" panose="020B0604030504040204" pitchFamily="34" charset="0"/>
                        </a:rPr>
                        <a:t>PWD - Manipur,</a:t>
                      </a:r>
                      <a:br>
                        <a:rPr lang="en-IN" sz="1250" dirty="0">
                          <a:latin typeface="Verdana" panose="020B0604030504040204" pitchFamily="34" charset="0"/>
                          <a:ea typeface="Verdana" panose="020B0604030504040204" pitchFamily="34" charset="0"/>
                        </a:rPr>
                      </a:br>
                      <a:r>
                        <a:rPr lang="en-IN" sz="1250" dirty="0">
                          <a:latin typeface="Verdana" panose="020B0604030504040204" pitchFamily="34" charset="0"/>
                          <a:ea typeface="Verdana" panose="020B0604030504040204" pitchFamily="34" charset="0"/>
                        </a:rPr>
                        <a:t>India</a:t>
                      </a:r>
                    </a:p>
                  </a:txBody>
                  <a:tcPr marL="137160" marR="137160" marT="137160" marB="137160" anchor="ctr">
                    <a:lnR w="12700" cap="flat" cmpd="sng" algn="ctr">
                      <a:solidFill>
                        <a:schemeClr val="accent4"/>
                      </a:solidFill>
                      <a:prstDash val="solid"/>
                      <a:round/>
                      <a:headEnd type="none" w="med" len="med"/>
                      <a:tailEnd type="none" w="med" len="med"/>
                    </a:lnR>
                    <a:lnT w="12700" cmpd="sng">
                      <a:noFill/>
                    </a:lnT>
                    <a:lnB w="12700" cmpd="sng">
                      <a:noFill/>
                    </a:lnB>
                  </a:tcPr>
                </a:tc>
                <a:tc>
                  <a:txBody>
                    <a:bodyPr/>
                    <a:lstStyle/>
                    <a:p>
                      <a:r>
                        <a:rPr lang="en-US" sz="1250" dirty="0">
                          <a:latin typeface="Verdana" panose="020B0604030504040204" pitchFamily="34" charset="0"/>
                          <a:ea typeface="Verdana" panose="020B0604030504040204" pitchFamily="34" charset="0"/>
                        </a:rPr>
                        <a:t>Shortlisted for Construction Supervision Consultant services for urban road upgrades in Imphal with concrete pavements and drains.</a:t>
                      </a:r>
                    </a:p>
                  </a:txBody>
                  <a:tcPr marL="137160" marR="137160" marT="137160" marB="137160" anchor="ctr">
                    <a:lnL w="12700" cap="flat" cmpd="sng" algn="ctr">
                      <a:solidFill>
                        <a:schemeClr val="accent4"/>
                      </a:solidFill>
                      <a:prstDash val="solid"/>
                      <a:round/>
                      <a:headEnd type="none" w="med" len="med"/>
                      <a:tailEnd type="none" w="med" len="med"/>
                    </a:lnL>
                    <a:lnT w="12700" cmpd="sng">
                      <a:noFill/>
                    </a:lnT>
                    <a:lnB w="12700" cmpd="sng">
                      <a:noFill/>
                    </a:lnB>
                  </a:tcPr>
                </a:tc>
                <a:extLst>
                  <a:ext uri="{0D108BD9-81ED-4DB2-BD59-A6C34878D82A}">
                    <a16:rowId xmlns:a16="http://schemas.microsoft.com/office/drawing/2014/main" val="3220486278"/>
                  </a:ext>
                </a:extLst>
              </a:tr>
              <a:tr h="360000">
                <a:tc>
                  <a:txBody>
                    <a:bodyPr/>
                    <a:lstStyle/>
                    <a:p>
                      <a:r>
                        <a:rPr lang="en-US" sz="1250" dirty="0">
                          <a:latin typeface="Verdana" panose="020B0604030504040204" pitchFamily="34" charset="0"/>
                          <a:ea typeface="Verdana" panose="020B0604030504040204" pitchFamily="34" charset="0"/>
                        </a:rPr>
                        <a:t>PWD Maharashtra </a:t>
                      </a:r>
                      <a:br>
                        <a:rPr lang="en-US" sz="1250" dirty="0">
                          <a:latin typeface="Verdana" panose="020B0604030504040204" pitchFamily="34" charset="0"/>
                          <a:ea typeface="Verdana" panose="020B0604030504040204" pitchFamily="34" charset="0"/>
                        </a:rPr>
                      </a:br>
                      <a:r>
                        <a:rPr lang="en-US" sz="1250" dirty="0">
                          <a:latin typeface="Verdana" panose="020B0604030504040204" pitchFamily="34" charset="0"/>
                          <a:ea typeface="Verdana" panose="020B0604030504040204" pitchFamily="34" charset="0"/>
                        </a:rPr>
                        <a:t>(ADB Funded), India</a:t>
                      </a:r>
                    </a:p>
                  </a:txBody>
                  <a:tcPr marL="137160" marR="137160" marT="137160" marB="137160" anchor="ctr">
                    <a:lnR w="12700" cap="flat" cmpd="sng" algn="ctr">
                      <a:solidFill>
                        <a:schemeClr val="accent4"/>
                      </a:solidFill>
                      <a:prstDash val="solid"/>
                      <a:round/>
                      <a:headEnd type="none" w="med" len="med"/>
                      <a:tailEnd type="none" w="med" len="med"/>
                    </a:lnR>
                    <a:lnT w="12700" cmpd="sng">
                      <a:noFill/>
                    </a:lnT>
                    <a:lnB w="12700" cmpd="sng">
                      <a:noFill/>
                    </a:lnB>
                    <a:solidFill>
                      <a:schemeClr val="bg1">
                        <a:lumMod val="95000"/>
                      </a:schemeClr>
                    </a:solidFill>
                  </a:tcPr>
                </a:tc>
                <a:tc>
                  <a:txBody>
                    <a:bodyPr/>
                    <a:lstStyle/>
                    <a:p>
                      <a:r>
                        <a:rPr lang="en-US" sz="1250" dirty="0">
                          <a:latin typeface="Verdana" panose="020B0604030504040204" pitchFamily="34" charset="0"/>
                          <a:ea typeface="Verdana" panose="020B0604030504040204" pitchFamily="34" charset="0"/>
                        </a:rPr>
                        <a:t>Shortlisted for Authority’s Engineer supervision services for EPC mode road packages funded by ADB.</a:t>
                      </a:r>
                    </a:p>
                  </a:txBody>
                  <a:tcPr marL="137160" marR="137160" marT="137160" marB="137160" anchor="ctr">
                    <a:lnL w="12700" cap="flat" cmpd="sng" algn="ctr">
                      <a:solidFill>
                        <a:schemeClr val="accent4"/>
                      </a:solidFill>
                      <a:prstDash val="solid"/>
                      <a:round/>
                      <a:headEnd type="none" w="med" len="med"/>
                      <a:tailEnd type="none" w="med" len="med"/>
                    </a:lnL>
                    <a:lnT w="12700" cmpd="sng">
                      <a:noFill/>
                    </a:lnT>
                    <a:lnB w="12700" cmpd="sng">
                      <a:noFill/>
                    </a:lnB>
                    <a:solidFill>
                      <a:schemeClr val="bg1">
                        <a:lumMod val="95000"/>
                      </a:schemeClr>
                    </a:solidFill>
                  </a:tcPr>
                </a:tc>
                <a:extLst>
                  <a:ext uri="{0D108BD9-81ED-4DB2-BD59-A6C34878D82A}">
                    <a16:rowId xmlns:a16="http://schemas.microsoft.com/office/drawing/2014/main" val="2439135003"/>
                  </a:ext>
                </a:extLst>
              </a:tr>
              <a:tr h="360000">
                <a:tc>
                  <a:txBody>
                    <a:bodyPr/>
                    <a:lstStyle/>
                    <a:p>
                      <a:r>
                        <a:rPr lang="en-IN" sz="1250" dirty="0">
                          <a:latin typeface="Verdana" panose="020B0604030504040204" pitchFamily="34" charset="0"/>
                          <a:ea typeface="Verdana" panose="020B0604030504040204" pitchFamily="34" charset="0"/>
                        </a:rPr>
                        <a:t>MSIDC, Maharashtra,</a:t>
                      </a:r>
                      <a:br>
                        <a:rPr lang="en-IN" sz="1250" dirty="0">
                          <a:latin typeface="Verdana" panose="020B0604030504040204" pitchFamily="34" charset="0"/>
                          <a:ea typeface="Verdana" panose="020B0604030504040204" pitchFamily="34" charset="0"/>
                        </a:rPr>
                      </a:br>
                      <a:r>
                        <a:rPr lang="en-IN" sz="1250" dirty="0">
                          <a:latin typeface="Verdana" panose="020B0604030504040204" pitchFamily="34" charset="0"/>
                          <a:ea typeface="Verdana" panose="020B0604030504040204" pitchFamily="34" charset="0"/>
                        </a:rPr>
                        <a:t>India</a:t>
                      </a:r>
                    </a:p>
                  </a:txBody>
                  <a:tcPr marL="137160" marR="137160" marT="137160" marB="137160" anchor="ctr">
                    <a:lnR w="12700" cap="flat" cmpd="sng" algn="ctr">
                      <a:solidFill>
                        <a:schemeClr val="accent4"/>
                      </a:solidFill>
                      <a:prstDash val="solid"/>
                      <a:round/>
                      <a:headEnd type="none" w="med" len="med"/>
                      <a:tailEnd type="none" w="med" len="med"/>
                    </a:lnR>
                    <a:lnT w="12700" cmpd="sng">
                      <a:noFill/>
                    </a:lnT>
                    <a:lnB w="12700" cmpd="sng">
                      <a:noFill/>
                    </a:lnB>
                  </a:tcPr>
                </a:tc>
                <a:tc>
                  <a:txBody>
                    <a:bodyPr/>
                    <a:lstStyle/>
                    <a:p>
                      <a:r>
                        <a:rPr lang="en-US" sz="1250" dirty="0">
                          <a:latin typeface="Verdana" panose="020B0604030504040204" pitchFamily="34" charset="0"/>
                          <a:ea typeface="Verdana" panose="020B0604030504040204" pitchFamily="34" charset="0"/>
                        </a:rPr>
                        <a:t>Shortlisted for Authority’s Engineer RFP for Hybrid Annuity Scheme-II; technical score was 80/100.</a:t>
                      </a:r>
                    </a:p>
                  </a:txBody>
                  <a:tcPr marL="137160" marR="137160" marT="137160" marB="137160" anchor="ctr">
                    <a:lnL w="12700" cap="flat" cmpd="sng" algn="ctr">
                      <a:solidFill>
                        <a:schemeClr val="accent4"/>
                      </a:solidFill>
                      <a:prstDash val="solid"/>
                      <a:round/>
                      <a:headEnd type="none" w="med" len="med"/>
                      <a:tailEnd type="none" w="med" len="med"/>
                    </a:lnL>
                    <a:lnT w="12700" cmpd="sng">
                      <a:noFill/>
                    </a:lnT>
                    <a:lnB w="12700" cmpd="sng">
                      <a:noFill/>
                    </a:lnB>
                  </a:tcPr>
                </a:tc>
                <a:extLst>
                  <a:ext uri="{0D108BD9-81ED-4DB2-BD59-A6C34878D82A}">
                    <a16:rowId xmlns:a16="http://schemas.microsoft.com/office/drawing/2014/main" val="2263041859"/>
                  </a:ext>
                </a:extLst>
              </a:tr>
              <a:tr h="360000">
                <a:tc>
                  <a:txBody>
                    <a:bodyPr/>
                    <a:lstStyle/>
                    <a:p>
                      <a:r>
                        <a:rPr lang="en-US" sz="1250" dirty="0">
                          <a:latin typeface="Verdana" panose="020B0604030504040204" pitchFamily="34" charset="0"/>
                          <a:ea typeface="Verdana" panose="020B0604030504040204" pitchFamily="34" charset="0"/>
                        </a:rPr>
                        <a:t>Dept. of Public Works,</a:t>
                      </a:r>
                      <a:br>
                        <a:rPr lang="en-US" sz="1250" dirty="0">
                          <a:latin typeface="Verdana" panose="020B0604030504040204" pitchFamily="34" charset="0"/>
                          <a:ea typeface="Verdana" panose="020B0604030504040204" pitchFamily="34" charset="0"/>
                        </a:rPr>
                      </a:br>
                      <a:r>
                        <a:rPr lang="en-US" sz="1250" dirty="0">
                          <a:latin typeface="Verdana" panose="020B0604030504040204" pitchFamily="34" charset="0"/>
                          <a:ea typeface="Verdana" panose="020B0604030504040204" pitchFamily="34" charset="0"/>
                        </a:rPr>
                        <a:t>Philippines</a:t>
                      </a:r>
                    </a:p>
                  </a:txBody>
                  <a:tcPr marL="137160" marR="137160" marT="137160" marB="137160" anchor="ctr">
                    <a:lnR w="12700" cap="flat" cmpd="sng" algn="ctr">
                      <a:solidFill>
                        <a:schemeClr val="accent4"/>
                      </a:solidFill>
                      <a:prstDash val="solid"/>
                      <a:round/>
                      <a:headEnd type="none" w="med" len="med"/>
                      <a:tailEnd type="none" w="med" len="med"/>
                    </a:lnR>
                    <a:lnT w="12700" cmpd="sng">
                      <a:noFill/>
                    </a:lnT>
                    <a:lnB w="12700" cap="flat" cmpd="sng" algn="ctr">
                      <a:solidFill>
                        <a:srgbClr val="FFE041"/>
                      </a:solidFill>
                      <a:prstDash val="solid"/>
                      <a:round/>
                      <a:headEnd type="none" w="med" len="med"/>
                      <a:tailEnd type="none" w="med" len="med"/>
                    </a:lnB>
                    <a:solidFill>
                      <a:schemeClr val="bg1">
                        <a:lumMod val="95000"/>
                      </a:schemeClr>
                    </a:solidFill>
                  </a:tcPr>
                </a:tc>
                <a:tc>
                  <a:txBody>
                    <a:bodyPr/>
                    <a:lstStyle/>
                    <a:p>
                      <a:r>
                        <a:rPr lang="en-US" sz="1250" dirty="0">
                          <a:latin typeface="Verdana" panose="020B0604030504040204" pitchFamily="34" charset="0"/>
                          <a:ea typeface="Verdana" panose="020B0604030504040204" pitchFamily="34" charset="0"/>
                        </a:rPr>
                        <a:t>Shortlisted to submit RFP as PMC for Bataan-Cavite Interlink Bridge under ADB and AIIB.</a:t>
                      </a:r>
                    </a:p>
                  </a:txBody>
                  <a:tcPr marL="137160" marR="137160" marT="137160" marB="137160" anchor="ctr">
                    <a:lnL w="12700" cap="flat" cmpd="sng" algn="ctr">
                      <a:solidFill>
                        <a:schemeClr val="accent4"/>
                      </a:solidFill>
                      <a:prstDash val="solid"/>
                      <a:round/>
                      <a:headEnd type="none" w="med" len="med"/>
                      <a:tailEnd type="none" w="med" len="med"/>
                    </a:lnL>
                    <a:lnT w="12700" cmpd="sng">
                      <a:noFill/>
                    </a:lnT>
                    <a:lnB w="12700" cap="flat" cmpd="sng" algn="ctr">
                      <a:solidFill>
                        <a:srgbClr val="FFE04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760724829"/>
                  </a:ext>
                </a:extLst>
              </a:tr>
            </a:tbl>
          </a:graphicData>
        </a:graphic>
      </p:graphicFrame>
      <p:cxnSp>
        <p:nvCxnSpPr>
          <p:cNvPr id="12" name="Straight Connector 11">
            <a:extLst>
              <a:ext uri="{FF2B5EF4-FFF2-40B4-BE49-F238E27FC236}">
                <a16:creationId xmlns:a16="http://schemas.microsoft.com/office/drawing/2014/main" id="{568AA36D-BD77-35D5-EB72-BF2B3581C061}"/>
              </a:ext>
            </a:extLst>
          </p:cNvPr>
          <p:cNvCxnSpPr>
            <a:cxnSpLocks/>
          </p:cNvCxnSpPr>
          <p:nvPr/>
        </p:nvCxnSpPr>
        <p:spPr>
          <a:xfrm flipV="1">
            <a:off x="0" y="886541"/>
            <a:ext cx="11815562" cy="18334"/>
          </a:xfrm>
          <a:prstGeom prst="line">
            <a:avLst/>
          </a:prstGeom>
          <a:ln w="25400">
            <a:solidFill>
              <a:srgbClr val="9B3421"/>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95162451-88A9-134A-AD10-1DAF83014B6D}"/>
              </a:ext>
            </a:extLst>
          </p:cNvPr>
          <p:cNvSpPr/>
          <p:nvPr/>
        </p:nvSpPr>
        <p:spPr>
          <a:xfrm>
            <a:off x="-1" y="6419147"/>
            <a:ext cx="10800000" cy="3600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435100" algn="ctr"/>
            <a:r>
              <a:rPr lang="en-IN" sz="1250" dirty="0">
                <a:solidFill>
                  <a:schemeClr val="tx1"/>
                </a:solidFill>
                <a:latin typeface="Verdana" panose="020B0604030504040204" pitchFamily="34" charset="0"/>
                <a:ea typeface="Verdana" panose="020B0604030504040204" pitchFamily="34" charset="0"/>
                <a:hlinkClick r:id="rId3"/>
              </a:rPr>
              <a:t>www.dhruvconsultancy.in</a:t>
            </a:r>
            <a:endParaRPr lang="en-IN" sz="1250" dirty="0">
              <a:solidFill>
                <a:schemeClr val="tx1"/>
              </a:solidFill>
              <a:latin typeface="Verdana" panose="020B0604030504040204" pitchFamily="34" charset="0"/>
              <a:ea typeface="Verdana" panose="020B0604030504040204" pitchFamily="34" charset="0"/>
            </a:endParaRPr>
          </a:p>
        </p:txBody>
      </p:sp>
      <p:sp>
        <p:nvSpPr>
          <p:cNvPr id="10" name="Flowchart: Terminator 9">
            <a:extLst>
              <a:ext uri="{FF2B5EF4-FFF2-40B4-BE49-F238E27FC236}">
                <a16:creationId xmlns:a16="http://schemas.microsoft.com/office/drawing/2014/main" id="{1993C18C-7901-37B1-DE3E-2A722DFFFEA1}"/>
              </a:ext>
            </a:extLst>
          </p:cNvPr>
          <p:cNvSpPr/>
          <p:nvPr/>
        </p:nvSpPr>
        <p:spPr>
          <a:xfrm>
            <a:off x="10898162" y="6419147"/>
            <a:ext cx="900000" cy="360000"/>
          </a:xfrm>
          <a:prstGeom prst="flowChartTerminator">
            <a:avLst/>
          </a:prstGeom>
          <a:solidFill>
            <a:srgbClr val="9B34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250" dirty="0">
              <a:latin typeface="Verdana" panose="020B0604030504040204" pitchFamily="34" charset="0"/>
              <a:ea typeface="Verdana" panose="020B0604030504040204" pitchFamily="34" charset="0"/>
            </a:endParaRPr>
          </a:p>
        </p:txBody>
      </p:sp>
      <p:sp>
        <p:nvSpPr>
          <p:cNvPr id="13" name="Slide Number Placeholder 12">
            <a:extLst>
              <a:ext uri="{FF2B5EF4-FFF2-40B4-BE49-F238E27FC236}">
                <a16:creationId xmlns:a16="http://schemas.microsoft.com/office/drawing/2014/main" id="{62BCF245-3770-63D3-9111-F4428BD2C79C}"/>
              </a:ext>
            </a:extLst>
          </p:cNvPr>
          <p:cNvSpPr>
            <a:spLocks noGrp="1"/>
          </p:cNvSpPr>
          <p:nvPr>
            <p:ph type="sldNum" sz="quarter" idx="12"/>
          </p:nvPr>
        </p:nvSpPr>
        <p:spPr>
          <a:xfrm>
            <a:off x="10898162" y="6419147"/>
            <a:ext cx="900000" cy="360000"/>
          </a:xfrm>
        </p:spPr>
        <p:txBody>
          <a:bodyPr/>
          <a:lstStyle/>
          <a:p>
            <a:pPr algn="ctr"/>
            <a:fld id="{8A4713F9-997F-4880-B255-BE372FECF281}" type="slidenum">
              <a:rPr lang="en-IN" sz="1250" b="1" smtClean="0">
                <a:solidFill>
                  <a:schemeClr val="bg1"/>
                </a:solidFill>
                <a:latin typeface="Verdana" panose="020B0604030504040204" pitchFamily="34" charset="0"/>
                <a:ea typeface="Verdana" panose="020B0604030504040204" pitchFamily="34" charset="0"/>
              </a:rPr>
              <a:pPr algn="ctr"/>
              <a:t>7</a:t>
            </a:fld>
            <a:endParaRPr lang="en-IN" sz="1250" b="1" dirty="0">
              <a:solidFill>
                <a:schemeClr val="bg1"/>
              </a:solidFill>
              <a:latin typeface="Verdana" panose="020B0604030504040204" pitchFamily="34" charset="0"/>
              <a:ea typeface="Verdana" panose="020B0604030504040204" pitchFamily="34" charset="0"/>
            </a:endParaRPr>
          </a:p>
        </p:txBody>
      </p:sp>
      <p:sp>
        <p:nvSpPr>
          <p:cNvPr id="14" name="TextBox 13">
            <a:extLst>
              <a:ext uri="{FF2B5EF4-FFF2-40B4-BE49-F238E27FC236}">
                <a16:creationId xmlns:a16="http://schemas.microsoft.com/office/drawing/2014/main" id="{1CBA3EBD-3347-460F-1146-5C8B10572285}"/>
              </a:ext>
            </a:extLst>
          </p:cNvPr>
          <p:cNvSpPr txBox="1"/>
          <p:nvPr/>
        </p:nvSpPr>
        <p:spPr>
          <a:xfrm>
            <a:off x="340019" y="6456801"/>
            <a:ext cx="1117614" cy="284693"/>
          </a:xfrm>
          <a:prstGeom prst="rect">
            <a:avLst/>
          </a:prstGeom>
          <a:noFill/>
        </p:spPr>
        <p:txBody>
          <a:bodyPr wrap="none" rtlCol="0">
            <a:spAutoFit/>
          </a:bodyPr>
          <a:lstStyle/>
          <a:p>
            <a:r>
              <a:rPr lang="en-IN" sz="1250" b="1" dirty="0">
                <a:latin typeface="Verdana" panose="020B0604030504040204" pitchFamily="34" charset="0"/>
                <a:ea typeface="Verdana" panose="020B0604030504040204" pitchFamily="34" charset="0"/>
              </a:rPr>
              <a:t>June 2025</a:t>
            </a:r>
          </a:p>
        </p:txBody>
      </p:sp>
    </p:spTree>
    <p:extLst>
      <p:ext uri="{BB962C8B-B14F-4D97-AF65-F5344CB8AC3E}">
        <p14:creationId xmlns:p14="http://schemas.microsoft.com/office/powerpoint/2010/main" val="22530708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13207B-FFE8-92FC-10C9-622C960FA78C}"/>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FE9A8BE5-6B1D-1759-5EE6-707EB02547AE}"/>
              </a:ext>
            </a:extLst>
          </p:cNvPr>
          <p:cNvSpPr/>
          <p:nvPr/>
        </p:nvSpPr>
        <p:spPr>
          <a:xfrm>
            <a:off x="11896326" y="0"/>
            <a:ext cx="295673" cy="6858000"/>
          </a:xfrm>
          <a:prstGeom prst="rect">
            <a:avLst/>
          </a:prstGeom>
          <a:solidFill>
            <a:srgbClr val="FFE04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3" name="Picture 2">
            <a:extLst>
              <a:ext uri="{FF2B5EF4-FFF2-40B4-BE49-F238E27FC236}">
                <a16:creationId xmlns:a16="http://schemas.microsoft.com/office/drawing/2014/main" id="{00EF0236-AFC2-3EEF-A498-A7DE89108877}"/>
              </a:ext>
            </a:extLst>
          </p:cNvPr>
          <p:cNvPicPr>
            <a:picLocks noChangeAspect="1"/>
          </p:cNvPicPr>
          <p:nvPr/>
        </p:nvPicPr>
        <p:blipFill rotWithShape="1">
          <a:blip r:embed="rId2">
            <a:extLst>
              <a:ext uri="{28A0092B-C50C-407E-A947-70E740481C1C}">
                <a14:useLocalDpi xmlns:a14="http://schemas.microsoft.com/office/drawing/2010/main" val="0"/>
              </a:ext>
            </a:extLst>
          </a:blip>
          <a:srcRect r="67500"/>
          <a:stretch/>
        </p:blipFill>
        <p:spPr>
          <a:xfrm>
            <a:off x="130514" y="73332"/>
            <a:ext cx="684000" cy="751648"/>
          </a:xfrm>
          <a:prstGeom prst="rect">
            <a:avLst/>
          </a:prstGeom>
        </p:spPr>
      </p:pic>
      <p:sp>
        <p:nvSpPr>
          <p:cNvPr id="6" name="TextBox 5">
            <a:extLst>
              <a:ext uri="{FF2B5EF4-FFF2-40B4-BE49-F238E27FC236}">
                <a16:creationId xmlns:a16="http://schemas.microsoft.com/office/drawing/2014/main" id="{4ADDBDA4-1946-8B96-BBB5-F6CF04C335A9}"/>
              </a:ext>
            </a:extLst>
          </p:cNvPr>
          <p:cNvSpPr txBox="1"/>
          <p:nvPr/>
        </p:nvSpPr>
        <p:spPr>
          <a:xfrm>
            <a:off x="1060735" y="210629"/>
            <a:ext cx="10364552" cy="477054"/>
          </a:xfrm>
          <a:prstGeom prst="rect">
            <a:avLst/>
          </a:prstGeom>
          <a:noFill/>
        </p:spPr>
        <p:txBody>
          <a:bodyPr wrap="square" rtlCol="0">
            <a:spAutoFit/>
          </a:bodyPr>
          <a:lstStyle/>
          <a:p>
            <a:r>
              <a:rPr lang="en-US" sz="2500" b="1" dirty="0">
                <a:latin typeface="Verdana" panose="020B0604030504040204" pitchFamily="34" charset="0"/>
                <a:ea typeface="Verdana" panose="020B0604030504040204" pitchFamily="34" charset="0"/>
              </a:rPr>
              <a:t>FY25 Business Highlights - Request For Proposal (RFP)</a:t>
            </a:r>
            <a:endParaRPr lang="en-IN" sz="2500" b="1" dirty="0">
              <a:latin typeface="Verdana" panose="020B0604030504040204" pitchFamily="34" charset="0"/>
              <a:ea typeface="Verdana" panose="020B0604030504040204" pitchFamily="34" charset="0"/>
            </a:endParaRPr>
          </a:p>
        </p:txBody>
      </p:sp>
      <p:graphicFrame>
        <p:nvGraphicFramePr>
          <p:cNvPr id="5" name="Table 4">
            <a:extLst>
              <a:ext uri="{FF2B5EF4-FFF2-40B4-BE49-F238E27FC236}">
                <a16:creationId xmlns:a16="http://schemas.microsoft.com/office/drawing/2014/main" id="{D7F11FE6-FC28-8468-8FF5-0F72FC88E118}"/>
              </a:ext>
            </a:extLst>
          </p:cNvPr>
          <p:cNvGraphicFramePr>
            <a:graphicFrameLocks noGrp="1"/>
          </p:cNvGraphicFramePr>
          <p:nvPr>
            <p:extLst>
              <p:ext uri="{D42A27DB-BD31-4B8C-83A1-F6EECF244321}">
                <p14:modId xmlns:p14="http://schemas.microsoft.com/office/powerpoint/2010/main" val="2845494493"/>
              </p:ext>
            </p:extLst>
          </p:nvPr>
        </p:nvGraphicFramePr>
        <p:xfrm>
          <a:off x="340019" y="1259244"/>
          <a:ext cx="10799999" cy="1850640"/>
        </p:xfrm>
        <a:graphic>
          <a:graphicData uri="http://schemas.openxmlformats.org/drawingml/2006/table">
            <a:tbl>
              <a:tblPr firstRow="1">
                <a:tableStyleId>{1E171933-4619-4E11-9A3F-F7608DF75F80}</a:tableStyleId>
              </a:tblPr>
              <a:tblGrid>
                <a:gridCol w="2884292">
                  <a:extLst>
                    <a:ext uri="{9D8B030D-6E8A-4147-A177-3AD203B41FA5}">
                      <a16:colId xmlns:a16="http://schemas.microsoft.com/office/drawing/2014/main" val="3111824290"/>
                    </a:ext>
                  </a:extLst>
                </a:gridCol>
                <a:gridCol w="7915707">
                  <a:extLst>
                    <a:ext uri="{9D8B030D-6E8A-4147-A177-3AD203B41FA5}">
                      <a16:colId xmlns:a16="http://schemas.microsoft.com/office/drawing/2014/main" val="2878623092"/>
                    </a:ext>
                  </a:extLst>
                </a:gridCol>
              </a:tblGrid>
              <a:tr h="540000">
                <a:tc>
                  <a:txBody>
                    <a:bodyPr/>
                    <a:lstStyle/>
                    <a:p>
                      <a:r>
                        <a:rPr lang="en-IN" sz="1500" dirty="0">
                          <a:latin typeface="Verdana" panose="020B0604030504040204" pitchFamily="34" charset="0"/>
                          <a:ea typeface="Verdana" panose="020B0604030504040204" pitchFamily="34" charset="0"/>
                        </a:rPr>
                        <a:t>Company &amp; Location</a:t>
                      </a:r>
                    </a:p>
                  </a:txBody>
                  <a:tcPr marL="137160" marR="137160" marT="137160" marB="137160" anchor="ctr">
                    <a:lnR w="12700" cap="flat" cmpd="sng" algn="ctr">
                      <a:solidFill>
                        <a:schemeClr val="accent4"/>
                      </a:solidFill>
                      <a:prstDash val="solid"/>
                      <a:round/>
                      <a:headEnd type="none" w="med" len="med"/>
                      <a:tailEnd type="none" w="med" len="med"/>
                    </a:lnR>
                    <a:solidFill>
                      <a:srgbClr val="9B3421"/>
                    </a:solidFill>
                  </a:tcPr>
                </a:tc>
                <a:tc>
                  <a:txBody>
                    <a:bodyPr/>
                    <a:lstStyle/>
                    <a:p>
                      <a:r>
                        <a:rPr lang="en-IN" sz="1500" dirty="0">
                          <a:latin typeface="Verdana" panose="020B0604030504040204" pitchFamily="34" charset="0"/>
                          <a:ea typeface="Verdana" panose="020B0604030504040204" pitchFamily="34" charset="0"/>
                        </a:rPr>
                        <a:t>RFP Projects Description</a:t>
                      </a:r>
                    </a:p>
                  </a:txBody>
                  <a:tcPr marL="137160" marR="137160" marT="137160" marB="137160" anchor="ctr">
                    <a:lnL w="12700" cap="flat" cmpd="sng" algn="ctr">
                      <a:solidFill>
                        <a:schemeClr val="accent4"/>
                      </a:solidFill>
                      <a:prstDash val="solid"/>
                      <a:round/>
                      <a:headEnd type="none" w="med" len="med"/>
                      <a:tailEnd type="none" w="med" len="med"/>
                    </a:lnL>
                    <a:solidFill>
                      <a:srgbClr val="9B3421"/>
                    </a:solidFill>
                  </a:tcPr>
                </a:tc>
                <a:extLst>
                  <a:ext uri="{0D108BD9-81ED-4DB2-BD59-A6C34878D82A}">
                    <a16:rowId xmlns:a16="http://schemas.microsoft.com/office/drawing/2014/main" val="2811147876"/>
                  </a:ext>
                </a:extLst>
              </a:tr>
              <a:tr h="360000">
                <a:tc>
                  <a:txBody>
                    <a:bodyPr/>
                    <a:lstStyle/>
                    <a:p>
                      <a:r>
                        <a:rPr lang="en-IN" sz="1250" dirty="0">
                          <a:latin typeface="Verdana" panose="020B0604030504040204" pitchFamily="34" charset="0"/>
                          <a:ea typeface="Verdana" panose="020B0604030504040204" pitchFamily="34" charset="0"/>
                        </a:rPr>
                        <a:t>Roads &amp; Highways Dept,</a:t>
                      </a:r>
                      <a:br>
                        <a:rPr lang="en-IN" sz="1250" dirty="0">
                          <a:latin typeface="Verdana" panose="020B0604030504040204" pitchFamily="34" charset="0"/>
                          <a:ea typeface="Verdana" panose="020B0604030504040204" pitchFamily="34" charset="0"/>
                        </a:rPr>
                      </a:br>
                      <a:r>
                        <a:rPr lang="en-IN" sz="1250" dirty="0">
                          <a:latin typeface="Verdana" panose="020B0604030504040204" pitchFamily="34" charset="0"/>
                          <a:ea typeface="Verdana" panose="020B0604030504040204" pitchFamily="34" charset="0"/>
                        </a:rPr>
                        <a:t>Bangladesh</a:t>
                      </a:r>
                    </a:p>
                  </a:txBody>
                  <a:tcPr marL="137160" marR="137160" marT="137160" marB="137160" anchor="ctr">
                    <a:lnR w="12700" cap="flat" cmpd="sng" algn="ctr">
                      <a:solidFill>
                        <a:schemeClr val="accent4"/>
                      </a:solidFill>
                      <a:prstDash val="solid"/>
                      <a:round/>
                      <a:headEnd type="none" w="med" len="med"/>
                      <a:tailEnd type="none" w="med" len="med"/>
                    </a:lnR>
                    <a:lnB w="12700" cmpd="sng">
                      <a:noFill/>
                    </a:lnB>
                  </a:tcPr>
                </a:tc>
                <a:tc>
                  <a:txBody>
                    <a:bodyPr/>
                    <a:lstStyle/>
                    <a:p>
                      <a:r>
                        <a:rPr lang="en-US" sz="1250" dirty="0">
                          <a:latin typeface="Verdana" panose="020B0604030504040204" pitchFamily="34" charset="0"/>
                          <a:ea typeface="Verdana" panose="020B0604030504040204" pitchFamily="34" charset="0"/>
                        </a:rPr>
                        <a:t>Shortlisted to submit RFP for feasibility study and design of roads and bridges in CHT region.</a:t>
                      </a:r>
                    </a:p>
                  </a:txBody>
                  <a:tcPr marL="137160" marR="137160" marT="137160" marB="137160" anchor="ctr">
                    <a:lnL w="12700" cap="flat" cmpd="sng" algn="ctr">
                      <a:solidFill>
                        <a:schemeClr val="accent4"/>
                      </a:solidFill>
                      <a:prstDash val="solid"/>
                      <a:round/>
                      <a:headEnd type="none" w="med" len="med"/>
                      <a:tailEnd type="none" w="med" len="med"/>
                    </a:lnL>
                    <a:lnB w="12700" cmpd="sng">
                      <a:noFill/>
                    </a:lnB>
                  </a:tcPr>
                </a:tc>
                <a:extLst>
                  <a:ext uri="{0D108BD9-81ED-4DB2-BD59-A6C34878D82A}">
                    <a16:rowId xmlns:a16="http://schemas.microsoft.com/office/drawing/2014/main" val="1571760274"/>
                  </a:ext>
                </a:extLst>
              </a:tr>
              <a:tr h="360000">
                <a:tc>
                  <a:txBody>
                    <a:bodyPr/>
                    <a:lstStyle/>
                    <a:p>
                      <a:r>
                        <a:rPr lang="en-US" sz="1250" dirty="0">
                          <a:latin typeface="Verdana" panose="020B0604030504040204" pitchFamily="34" charset="0"/>
                          <a:ea typeface="Verdana" panose="020B0604030504040204" pitchFamily="34" charset="0"/>
                        </a:rPr>
                        <a:t>PWD Roads Dept, Assam, </a:t>
                      </a:r>
                      <a:br>
                        <a:rPr lang="en-US" sz="1250" dirty="0">
                          <a:latin typeface="Verdana" panose="020B0604030504040204" pitchFamily="34" charset="0"/>
                          <a:ea typeface="Verdana" panose="020B0604030504040204" pitchFamily="34" charset="0"/>
                        </a:rPr>
                      </a:br>
                      <a:r>
                        <a:rPr lang="en-US" sz="1250" dirty="0">
                          <a:latin typeface="Verdana" panose="020B0604030504040204" pitchFamily="34" charset="0"/>
                          <a:ea typeface="Verdana" panose="020B0604030504040204" pitchFamily="34" charset="0"/>
                        </a:rPr>
                        <a:t>India</a:t>
                      </a:r>
                    </a:p>
                  </a:txBody>
                  <a:tcPr marL="137160" marR="137160" marT="137160" marB="137160" anchor="ctr">
                    <a:lnR w="12700" cap="flat" cmpd="sng" algn="ctr">
                      <a:solidFill>
                        <a:schemeClr val="accent4"/>
                      </a:solidFill>
                      <a:prstDash val="solid"/>
                      <a:round/>
                      <a:headEnd type="none" w="med" len="med"/>
                      <a:tailEnd type="none" w="med" len="med"/>
                    </a:lnR>
                    <a:lnT w="12700" cmpd="sng">
                      <a:noFill/>
                    </a:lnT>
                    <a:solidFill>
                      <a:schemeClr val="bg1">
                        <a:lumMod val="95000"/>
                      </a:schemeClr>
                    </a:solidFill>
                  </a:tcPr>
                </a:tc>
                <a:tc>
                  <a:txBody>
                    <a:bodyPr/>
                    <a:lstStyle/>
                    <a:p>
                      <a:r>
                        <a:rPr lang="en-US" sz="1250" dirty="0">
                          <a:latin typeface="Verdana" panose="020B0604030504040204" pitchFamily="34" charset="0"/>
                          <a:ea typeface="Verdana" panose="020B0604030504040204" pitchFamily="34" charset="0"/>
                        </a:rPr>
                        <a:t>Shortlisted for construction supervision of 1184 bridges under ARRPB across 35 districts.</a:t>
                      </a:r>
                    </a:p>
                  </a:txBody>
                  <a:tcPr marL="137160" marR="137160" marT="137160" marB="137160" anchor="ctr">
                    <a:lnL w="12700" cap="flat" cmpd="sng" algn="ctr">
                      <a:solidFill>
                        <a:schemeClr val="accent4"/>
                      </a:solidFill>
                      <a:prstDash val="solid"/>
                      <a:round/>
                      <a:headEnd type="none" w="med" len="med"/>
                      <a:tailEnd type="none" w="med" len="med"/>
                    </a:lnL>
                    <a:lnT w="12700" cmpd="sng">
                      <a:noFill/>
                    </a:lnT>
                    <a:solidFill>
                      <a:schemeClr val="bg1">
                        <a:lumMod val="95000"/>
                      </a:schemeClr>
                    </a:solidFill>
                  </a:tcPr>
                </a:tc>
                <a:extLst>
                  <a:ext uri="{0D108BD9-81ED-4DB2-BD59-A6C34878D82A}">
                    <a16:rowId xmlns:a16="http://schemas.microsoft.com/office/drawing/2014/main" val="3390631149"/>
                  </a:ext>
                </a:extLst>
              </a:tr>
            </a:tbl>
          </a:graphicData>
        </a:graphic>
      </p:graphicFrame>
      <p:cxnSp>
        <p:nvCxnSpPr>
          <p:cNvPr id="12" name="Straight Connector 11">
            <a:extLst>
              <a:ext uri="{FF2B5EF4-FFF2-40B4-BE49-F238E27FC236}">
                <a16:creationId xmlns:a16="http://schemas.microsoft.com/office/drawing/2014/main" id="{4F1B9CF3-8590-6612-FD6D-6B3F2B3631B5}"/>
              </a:ext>
            </a:extLst>
          </p:cNvPr>
          <p:cNvCxnSpPr>
            <a:cxnSpLocks/>
          </p:cNvCxnSpPr>
          <p:nvPr/>
        </p:nvCxnSpPr>
        <p:spPr>
          <a:xfrm flipV="1">
            <a:off x="0" y="886541"/>
            <a:ext cx="11815562" cy="18334"/>
          </a:xfrm>
          <a:prstGeom prst="line">
            <a:avLst/>
          </a:prstGeom>
          <a:ln w="25400">
            <a:solidFill>
              <a:srgbClr val="9B3421"/>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157DDA61-9FD0-FB20-6C7F-56E086908CDC}"/>
              </a:ext>
            </a:extLst>
          </p:cNvPr>
          <p:cNvSpPr/>
          <p:nvPr/>
        </p:nvSpPr>
        <p:spPr>
          <a:xfrm>
            <a:off x="-1" y="6419147"/>
            <a:ext cx="10800000" cy="3600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435100" algn="ctr"/>
            <a:r>
              <a:rPr lang="en-IN" sz="1250" dirty="0">
                <a:solidFill>
                  <a:schemeClr val="tx1"/>
                </a:solidFill>
                <a:latin typeface="Verdana" panose="020B0604030504040204" pitchFamily="34" charset="0"/>
                <a:ea typeface="Verdana" panose="020B0604030504040204" pitchFamily="34" charset="0"/>
                <a:hlinkClick r:id="rId3"/>
              </a:rPr>
              <a:t>www.dhruvconsultancy.in</a:t>
            </a:r>
            <a:endParaRPr lang="en-IN" sz="1250" dirty="0">
              <a:solidFill>
                <a:schemeClr val="tx1"/>
              </a:solidFill>
              <a:latin typeface="Verdana" panose="020B0604030504040204" pitchFamily="34" charset="0"/>
              <a:ea typeface="Verdana" panose="020B0604030504040204" pitchFamily="34" charset="0"/>
            </a:endParaRPr>
          </a:p>
        </p:txBody>
      </p:sp>
      <p:sp>
        <p:nvSpPr>
          <p:cNvPr id="10" name="Flowchart: Terminator 9">
            <a:extLst>
              <a:ext uri="{FF2B5EF4-FFF2-40B4-BE49-F238E27FC236}">
                <a16:creationId xmlns:a16="http://schemas.microsoft.com/office/drawing/2014/main" id="{022BD35F-5CBF-7A28-9161-7A0D706E1E57}"/>
              </a:ext>
            </a:extLst>
          </p:cNvPr>
          <p:cNvSpPr/>
          <p:nvPr/>
        </p:nvSpPr>
        <p:spPr>
          <a:xfrm>
            <a:off x="10898162" y="6419147"/>
            <a:ext cx="900000" cy="360000"/>
          </a:xfrm>
          <a:prstGeom prst="flowChartTerminator">
            <a:avLst/>
          </a:prstGeom>
          <a:solidFill>
            <a:srgbClr val="9B34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250" dirty="0">
              <a:latin typeface="Verdana" panose="020B0604030504040204" pitchFamily="34" charset="0"/>
              <a:ea typeface="Verdana" panose="020B0604030504040204" pitchFamily="34" charset="0"/>
            </a:endParaRPr>
          </a:p>
        </p:txBody>
      </p:sp>
      <p:sp>
        <p:nvSpPr>
          <p:cNvPr id="13" name="Slide Number Placeholder 12">
            <a:extLst>
              <a:ext uri="{FF2B5EF4-FFF2-40B4-BE49-F238E27FC236}">
                <a16:creationId xmlns:a16="http://schemas.microsoft.com/office/drawing/2014/main" id="{3B019AE5-A8E3-0EBB-A915-ED010A7A3CEE}"/>
              </a:ext>
            </a:extLst>
          </p:cNvPr>
          <p:cNvSpPr>
            <a:spLocks noGrp="1"/>
          </p:cNvSpPr>
          <p:nvPr>
            <p:ph type="sldNum" sz="quarter" idx="12"/>
          </p:nvPr>
        </p:nvSpPr>
        <p:spPr>
          <a:xfrm>
            <a:off x="10898162" y="6419147"/>
            <a:ext cx="900000" cy="360000"/>
          </a:xfrm>
        </p:spPr>
        <p:txBody>
          <a:bodyPr/>
          <a:lstStyle/>
          <a:p>
            <a:pPr algn="ctr"/>
            <a:fld id="{8A4713F9-997F-4880-B255-BE372FECF281}" type="slidenum">
              <a:rPr lang="en-IN" sz="1250" b="1" smtClean="0">
                <a:solidFill>
                  <a:schemeClr val="bg1"/>
                </a:solidFill>
                <a:latin typeface="Verdana" panose="020B0604030504040204" pitchFamily="34" charset="0"/>
                <a:ea typeface="Verdana" panose="020B0604030504040204" pitchFamily="34" charset="0"/>
              </a:rPr>
              <a:pPr algn="ctr"/>
              <a:t>8</a:t>
            </a:fld>
            <a:endParaRPr lang="en-IN" sz="1250" b="1" dirty="0">
              <a:solidFill>
                <a:schemeClr val="bg1"/>
              </a:solidFill>
              <a:latin typeface="Verdana" panose="020B0604030504040204" pitchFamily="34" charset="0"/>
              <a:ea typeface="Verdana" panose="020B0604030504040204" pitchFamily="34" charset="0"/>
            </a:endParaRPr>
          </a:p>
        </p:txBody>
      </p:sp>
      <p:sp>
        <p:nvSpPr>
          <p:cNvPr id="14" name="TextBox 13">
            <a:extLst>
              <a:ext uri="{FF2B5EF4-FFF2-40B4-BE49-F238E27FC236}">
                <a16:creationId xmlns:a16="http://schemas.microsoft.com/office/drawing/2014/main" id="{9FF1AA08-3DF0-779F-2518-8AD6FA36BF9B}"/>
              </a:ext>
            </a:extLst>
          </p:cNvPr>
          <p:cNvSpPr txBox="1"/>
          <p:nvPr/>
        </p:nvSpPr>
        <p:spPr>
          <a:xfrm>
            <a:off x="340019" y="6456801"/>
            <a:ext cx="1117614" cy="284693"/>
          </a:xfrm>
          <a:prstGeom prst="rect">
            <a:avLst/>
          </a:prstGeom>
          <a:noFill/>
        </p:spPr>
        <p:txBody>
          <a:bodyPr wrap="none" rtlCol="0">
            <a:spAutoFit/>
          </a:bodyPr>
          <a:lstStyle/>
          <a:p>
            <a:r>
              <a:rPr lang="en-IN" sz="1250" b="1" dirty="0">
                <a:latin typeface="Verdana" panose="020B0604030504040204" pitchFamily="34" charset="0"/>
                <a:ea typeface="Verdana" panose="020B0604030504040204" pitchFamily="34" charset="0"/>
              </a:rPr>
              <a:t>June 2025</a:t>
            </a:r>
          </a:p>
        </p:txBody>
      </p:sp>
    </p:spTree>
    <p:extLst>
      <p:ext uri="{BB962C8B-B14F-4D97-AF65-F5344CB8AC3E}">
        <p14:creationId xmlns:p14="http://schemas.microsoft.com/office/powerpoint/2010/main" val="32037299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124065-4D97-9D79-B173-D939E9ED371D}"/>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642482A6-9397-5B6F-872F-9D1192AA2FA4}"/>
              </a:ext>
            </a:extLst>
          </p:cNvPr>
          <p:cNvSpPr/>
          <p:nvPr/>
        </p:nvSpPr>
        <p:spPr>
          <a:xfrm>
            <a:off x="11896326" y="0"/>
            <a:ext cx="295673" cy="6858000"/>
          </a:xfrm>
          <a:prstGeom prst="rect">
            <a:avLst/>
          </a:prstGeom>
          <a:solidFill>
            <a:srgbClr val="FFE04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3" name="Picture 2">
            <a:extLst>
              <a:ext uri="{FF2B5EF4-FFF2-40B4-BE49-F238E27FC236}">
                <a16:creationId xmlns:a16="http://schemas.microsoft.com/office/drawing/2014/main" id="{EE42EDC8-4F29-1E5E-38FA-27A9A528EA9C}"/>
              </a:ext>
            </a:extLst>
          </p:cNvPr>
          <p:cNvPicPr>
            <a:picLocks noChangeAspect="1"/>
          </p:cNvPicPr>
          <p:nvPr/>
        </p:nvPicPr>
        <p:blipFill rotWithShape="1">
          <a:blip r:embed="rId2">
            <a:extLst>
              <a:ext uri="{28A0092B-C50C-407E-A947-70E740481C1C}">
                <a14:useLocalDpi xmlns:a14="http://schemas.microsoft.com/office/drawing/2010/main" val="0"/>
              </a:ext>
            </a:extLst>
          </a:blip>
          <a:srcRect r="67500"/>
          <a:stretch/>
        </p:blipFill>
        <p:spPr>
          <a:xfrm>
            <a:off x="130514" y="73332"/>
            <a:ext cx="684000" cy="751648"/>
          </a:xfrm>
          <a:prstGeom prst="rect">
            <a:avLst/>
          </a:prstGeom>
        </p:spPr>
      </p:pic>
      <p:sp>
        <p:nvSpPr>
          <p:cNvPr id="6" name="TextBox 5">
            <a:extLst>
              <a:ext uri="{FF2B5EF4-FFF2-40B4-BE49-F238E27FC236}">
                <a16:creationId xmlns:a16="http://schemas.microsoft.com/office/drawing/2014/main" id="{00E38F26-E243-CE04-624D-CEFAB1A06F05}"/>
              </a:ext>
            </a:extLst>
          </p:cNvPr>
          <p:cNvSpPr txBox="1"/>
          <p:nvPr/>
        </p:nvSpPr>
        <p:spPr>
          <a:xfrm>
            <a:off x="1060735" y="210629"/>
            <a:ext cx="10364552" cy="477054"/>
          </a:xfrm>
          <a:prstGeom prst="rect">
            <a:avLst/>
          </a:prstGeom>
          <a:noFill/>
        </p:spPr>
        <p:txBody>
          <a:bodyPr wrap="square" rtlCol="0">
            <a:spAutoFit/>
          </a:bodyPr>
          <a:lstStyle/>
          <a:p>
            <a:r>
              <a:rPr lang="en-US" sz="2500" b="1" dirty="0">
                <a:latin typeface="Verdana" panose="020B0604030504040204" pitchFamily="34" charset="0"/>
                <a:ea typeface="Verdana" panose="020B0604030504040204" pitchFamily="34" charset="0"/>
              </a:rPr>
              <a:t>FY25 Business Highlights – Secured Projects</a:t>
            </a:r>
            <a:endParaRPr lang="en-IN" sz="2500" b="1" dirty="0">
              <a:latin typeface="Verdana" panose="020B0604030504040204" pitchFamily="34" charset="0"/>
              <a:ea typeface="Verdana" panose="020B0604030504040204" pitchFamily="34" charset="0"/>
            </a:endParaRPr>
          </a:p>
        </p:txBody>
      </p:sp>
      <p:cxnSp>
        <p:nvCxnSpPr>
          <p:cNvPr id="12" name="Straight Connector 11">
            <a:extLst>
              <a:ext uri="{FF2B5EF4-FFF2-40B4-BE49-F238E27FC236}">
                <a16:creationId xmlns:a16="http://schemas.microsoft.com/office/drawing/2014/main" id="{7DEB7B26-7618-DCFD-EFFA-7E84972F5E06}"/>
              </a:ext>
            </a:extLst>
          </p:cNvPr>
          <p:cNvCxnSpPr>
            <a:cxnSpLocks/>
          </p:cNvCxnSpPr>
          <p:nvPr/>
        </p:nvCxnSpPr>
        <p:spPr>
          <a:xfrm flipV="1">
            <a:off x="0" y="886541"/>
            <a:ext cx="11815562" cy="18334"/>
          </a:xfrm>
          <a:prstGeom prst="line">
            <a:avLst/>
          </a:prstGeom>
          <a:ln w="25400">
            <a:solidFill>
              <a:srgbClr val="9B3421"/>
            </a:solidFill>
          </a:ln>
        </p:spPr>
        <p:style>
          <a:lnRef idx="1">
            <a:schemeClr val="accent1"/>
          </a:lnRef>
          <a:fillRef idx="0">
            <a:schemeClr val="accent1"/>
          </a:fillRef>
          <a:effectRef idx="0">
            <a:schemeClr val="accent1"/>
          </a:effectRef>
          <a:fontRef idx="minor">
            <a:schemeClr val="tx1"/>
          </a:fontRef>
        </p:style>
      </p:cxnSp>
      <p:graphicFrame>
        <p:nvGraphicFramePr>
          <p:cNvPr id="7" name="Table 6">
            <a:extLst>
              <a:ext uri="{FF2B5EF4-FFF2-40B4-BE49-F238E27FC236}">
                <a16:creationId xmlns:a16="http://schemas.microsoft.com/office/drawing/2014/main" id="{10EBB386-16F8-1C8B-81B8-99164C46ED92}"/>
              </a:ext>
            </a:extLst>
          </p:cNvPr>
          <p:cNvGraphicFramePr>
            <a:graphicFrameLocks noGrp="1"/>
          </p:cNvGraphicFramePr>
          <p:nvPr>
            <p:extLst>
              <p:ext uri="{D42A27DB-BD31-4B8C-83A1-F6EECF244321}">
                <p14:modId xmlns:p14="http://schemas.microsoft.com/office/powerpoint/2010/main" val="1362513601"/>
              </p:ext>
            </p:extLst>
          </p:nvPr>
        </p:nvGraphicFramePr>
        <p:xfrm>
          <a:off x="327311" y="1263477"/>
          <a:ext cx="10800000" cy="4663440"/>
        </p:xfrm>
        <a:graphic>
          <a:graphicData uri="http://schemas.openxmlformats.org/drawingml/2006/table">
            <a:tbl>
              <a:tblPr>
                <a:tableStyleId>{ED083AE6-46FA-4A59-8FB0-9F97EB10719F}</a:tableStyleId>
              </a:tblPr>
              <a:tblGrid>
                <a:gridCol w="2324734">
                  <a:extLst>
                    <a:ext uri="{9D8B030D-6E8A-4147-A177-3AD203B41FA5}">
                      <a16:colId xmlns:a16="http://schemas.microsoft.com/office/drawing/2014/main" val="3778338444"/>
                    </a:ext>
                  </a:extLst>
                </a:gridCol>
                <a:gridCol w="6743822">
                  <a:extLst>
                    <a:ext uri="{9D8B030D-6E8A-4147-A177-3AD203B41FA5}">
                      <a16:colId xmlns:a16="http://schemas.microsoft.com/office/drawing/2014/main" val="3814117984"/>
                    </a:ext>
                  </a:extLst>
                </a:gridCol>
                <a:gridCol w="1731444">
                  <a:extLst>
                    <a:ext uri="{9D8B030D-6E8A-4147-A177-3AD203B41FA5}">
                      <a16:colId xmlns:a16="http://schemas.microsoft.com/office/drawing/2014/main" val="934361198"/>
                    </a:ext>
                  </a:extLst>
                </a:gridCol>
              </a:tblGrid>
              <a:tr h="414852">
                <a:tc>
                  <a:txBody>
                    <a:bodyPr/>
                    <a:lstStyle/>
                    <a:p>
                      <a:r>
                        <a:rPr lang="en-IN" sz="1500" b="1" dirty="0">
                          <a:solidFill>
                            <a:schemeClr val="bg1"/>
                          </a:solidFill>
                          <a:latin typeface="Verdana" panose="020B0604030504040204" pitchFamily="34" charset="0"/>
                          <a:ea typeface="Verdana" panose="020B0604030504040204" pitchFamily="34" charset="0"/>
                        </a:rPr>
                        <a:t>Company &amp; Location</a:t>
                      </a:r>
                    </a:p>
                  </a:txBody>
                  <a:tcPr marL="137160" marR="137160" marT="137160" marB="137160" anchor="ctr">
                    <a:solidFill>
                      <a:srgbClr val="9B3421"/>
                    </a:solidFill>
                  </a:tcPr>
                </a:tc>
                <a:tc>
                  <a:txBody>
                    <a:bodyPr/>
                    <a:lstStyle/>
                    <a:p>
                      <a:r>
                        <a:rPr lang="en-IN" sz="1500" b="1" dirty="0">
                          <a:solidFill>
                            <a:schemeClr val="bg1"/>
                          </a:solidFill>
                          <a:latin typeface="Verdana" panose="020B0604030504040204" pitchFamily="34" charset="0"/>
                          <a:ea typeface="Verdana" panose="020B0604030504040204" pitchFamily="34" charset="0"/>
                        </a:rPr>
                        <a:t>Secured Projects Description</a:t>
                      </a:r>
                    </a:p>
                  </a:txBody>
                  <a:tcPr marL="137160" marR="137160" marT="137160" marB="137160" anchor="ctr">
                    <a:solidFill>
                      <a:srgbClr val="9B3421"/>
                    </a:solidFill>
                  </a:tcPr>
                </a:tc>
                <a:tc>
                  <a:txBody>
                    <a:bodyPr/>
                    <a:lstStyle/>
                    <a:p>
                      <a:pPr algn="ctr"/>
                      <a:r>
                        <a:rPr lang="en-IN" sz="1500" b="1" dirty="0">
                          <a:solidFill>
                            <a:schemeClr val="bg1"/>
                          </a:solidFill>
                          <a:latin typeface="Verdana" panose="020B0604030504040204" pitchFamily="34" charset="0"/>
                          <a:ea typeface="Verdana" panose="020B0604030504040204" pitchFamily="34" charset="0"/>
                        </a:rPr>
                        <a:t>Project Cost </a:t>
                      </a:r>
                    </a:p>
                  </a:txBody>
                  <a:tcPr marL="137160" marR="137160" marT="137160" marB="137160" anchor="ctr">
                    <a:solidFill>
                      <a:srgbClr val="9B3421"/>
                    </a:solidFill>
                  </a:tcPr>
                </a:tc>
                <a:extLst>
                  <a:ext uri="{0D108BD9-81ED-4DB2-BD59-A6C34878D82A}">
                    <a16:rowId xmlns:a16="http://schemas.microsoft.com/office/drawing/2014/main" val="3677873452"/>
                  </a:ext>
                </a:extLst>
              </a:tr>
              <a:tr h="563014">
                <a:tc>
                  <a:txBody>
                    <a:bodyPr/>
                    <a:lstStyle/>
                    <a:p>
                      <a:r>
                        <a:rPr lang="en-IN" sz="1250" dirty="0">
                          <a:latin typeface="Verdana" panose="020B0604030504040204" pitchFamily="34" charset="0"/>
                          <a:ea typeface="Verdana" panose="020B0604030504040204" pitchFamily="34" charset="0"/>
                        </a:rPr>
                        <a:t>GSRDC, </a:t>
                      </a:r>
                      <a:br>
                        <a:rPr lang="en-IN" sz="1250" dirty="0">
                          <a:latin typeface="Verdana" panose="020B0604030504040204" pitchFamily="34" charset="0"/>
                          <a:ea typeface="Verdana" panose="020B0604030504040204" pitchFamily="34" charset="0"/>
                        </a:rPr>
                      </a:br>
                      <a:r>
                        <a:rPr lang="en-IN" sz="1250" dirty="0">
                          <a:latin typeface="Verdana" panose="020B0604030504040204" pitchFamily="34" charset="0"/>
                          <a:ea typeface="Verdana" panose="020B0604030504040204" pitchFamily="34" charset="0"/>
                        </a:rPr>
                        <a:t>Gujarat</a:t>
                      </a:r>
                    </a:p>
                  </a:txBody>
                  <a:tcPr marL="137160" marR="137160" marT="137160" marB="137160" anchor="ctr">
                    <a:lnB w="12700" cmpd="sng">
                      <a:noFill/>
                    </a:lnB>
                  </a:tcPr>
                </a:tc>
                <a:tc>
                  <a:txBody>
                    <a:bodyPr/>
                    <a:lstStyle/>
                    <a:p>
                      <a:r>
                        <a:rPr lang="en-IN" sz="1250" dirty="0">
                          <a:latin typeface="Verdana" panose="020B0604030504040204" pitchFamily="34" charset="0"/>
                          <a:ea typeface="Verdana" panose="020B0604030504040204" pitchFamily="34" charset="0"/>
                        </a:rPr>
                        <a:t>Received LOA for Independent Engineer services for 24.111 km four-lane corridor under HAM.</a:t>
                      </a:r>
                    </a:p>
                  </a:txBody>
                  <a:tcPr marL="137160" marR="137160" marT="137160" marB="137160" anchor="ctr">
                    <a:lnB w="12700" cmpd="sng">
                      <a:noFill/>
                    </a:lnB>
                  </a:tcPr>
                </a:tc>
                <a:tc>
                  <a:txBody>
                    <a:bodyPr/>
                    <a:lstStyle/>
                    <a:p>
                      <a:pPr algn="ctr"/>
                      <a:r>
                        <a:rPr lang="en-IN" sz="1250" b="1" dirty="0">
                          <a:latin typeface="Verdana" panose="020B0604030504040204" pitchFamily="34" charset="0"/>
                          <a:ea typeface="Verdana" panose="020B0604030504040204" pitchFamily="34" charset="0"/>
                        </a:rPr>
                        <a:t>₹ 5.70 Cr</a:t>
                      </a:r>
                    </a:p>
                  </a:txBody>
                  <a:tcPr marL="137160" marR="137160" marT="137160" marB="137160" anchor="ctr">
                    <a:lnB w="12700" cmpd="sng">
                      <a:noFill/>
                    </a:lnB>
                  </a:tcPr>
                </a:tc>
                <a:extLst>
                  <a:ext uri="{0D108BD9-81ED-4DB2-BD59-A6C34878D82A}">
                    <a16:rowId xmlns:a16="http://schemas.microsoft.com/office/drawing/2014/main" val="425572024"/>
                  </a:ext>
                </a:extLst>
              </a:tr>
              <a:tr h="528489">
                <a:tc>
                  <a:txBody>
                    <a:bodyPr/>
                    <a:lstStyle/>
                    <a:p>
                      <a:r>
                        <a:rPr lang="en-IN" sz="1250" dirty="0">
                          <a:latin typeface="Verdana" panose="020B0604030504040204" pitchFamily="34" charset="0"/>
                          <a:ea typeface="Verdana" panose="020B0604030504040204" pitchFamily="34" charset="0"/>
                        </a:rPr>
                        <a:t>NHAI, </a:t>
                      </a:r>
                      <a:br>
                        <a:rPr lang="en-IN" sz="1250" dirty="0">
                          <a:latin typeface="Verdana" panose="020B0604030504040204" pitchFamily="34" charset="0"/>
                          <a:ea typeface="Verdana" panose="020B0604030504040204" pitchFamily="34" charset="0"/>
                        </a:rPr>
                      </a:br>
                      <a:r>
                        <a:rPr lang="en-IN" sz="1250" dirty="0">
                          <a:latin typeface="Verdana" panose="020B0604030504040204" pitchFamily="34" charset="0"/>
                          <a:ea typeface="Verdana" panose="020B0604030504040204" pitchFamily="34" charset="0"/>
                        </a:rPr>
                        <a:t>UP &amp; Haryana</a:t>
                      </a:r>
                    </a:p>
                  </a:txBody>
                  <a:tcPr marL="137160" marR="137160" marT="137160" marB="137160" anchor="ctr">
                    <a:lnT w="12700" cmpd="sng">
                      <a:noFill/>
                    </a:lnT>
                    <a:lnB w="12700" cmpd="sng">
                      <a:noFill/>
                    </a:lnB>
                    <a:solidFill>
                      <a:schemeClr val="bg1">
                        <a:lumMod val="95000"/>
                      </a:schemeClr>
                    </a:solidFill>
                  </a:tcPr>
                </a:tc>
                <a:tc>
                  <a:txBody>
                    <a:bodyPr/>
                    <a:lstStyle/>
                    <a:p>
                      <a:r>
                        <a:rPr lang="en-US" sz="1250" dirty="0">
                          <a:latin typeface="Verdana" panose="020B0604030504040204" pitchFamily="34" charset="0"/>
                          <a:ea typeface="Verdana" panose="020B0604030504040204" pitchFamily="34" charset="0"/>
                        </a:rPr>
                        <a:t>LOA for IE services for two 4-lane Aligarh–Palwal road packages on HAM Mode.</a:t>
                      </a:r>
                    </a:p>
                  </a:txBody>
                  <a:tcPr marL="137160" marR="137160" marT="137160" marB="137160" anchor="ctr">
                    <a:lnT w="12700" cmpd="sng">
                      <a:noFill/>
                    </a:lnT>
                    <a:lnB w="12700" cmpd="sng">
                      <a:noFill/>
                    </a:lnB>
                    <a:solidFill>
                      <a:schemeClr val="bg1">
                        <a:lumMod val="95000"/>
                      </a:schemeClr>
                    </a:solidFill>
                  </a:tcPr>
                </a:tc>
                <a:tc>
                  <a:txBody>
                    <a:bodyPr/>
                    <a:lstStyle/>
                    <a:p>
                      <a:pPr algn="ctr"/>
                      <a:r>
                        <a:rPr lang="en-IN" sz="1250" b="1" dirty="0">
                          <a:latin typeface="Verdana" panose="020B0604030504040204" pitchFamily="34" charset="0"/>
                          <a:ea typeface="Verdana" panose="020B0604030504040204" pitchFamily="34" charset="0"/>
                        </a:rPr>
                        <a:t>₹ 4.74 Cr</a:t>
                      </a:r>
                    </a:p>
                  </a:txBody>
                  <a:tcPr marL="137160" marR="137160" marT="137160" marB="137160" anchor="ctr">
                    <a:lnT w="12700" cmpd="sng">
                      <a:noFill/>
                    </a:lnT>
                    <a:lnB w="12700" cmpd="sng">
                      <a:noFill/>
                    </a:lnB>
                    <a:solidFill>
                      <a:schemeClr val="bg1">
                        <a:lumMod val="95000"/>
                      </a:schemeClr>
                    </a:solidFill>
                  </a:tcPr>
                </a:tc>
                <a:extLst>
                  <a:ext uri="{0D108BD9-81ED-4DB2-BD59-A6C34878D82A}">
                    <a16:rowId xmlns:a16="http://schemas.microsoft.com/office/drawing/2014/main" val="1041474920"/>
                  </a:ext>
                </a:extLst>
              </a:tr>
              <a:tr h="528489">
                <a:tc>
                  <a:txBody>
                    <a:bodyPr/>
                    <a:lstStyle/>
                    <a:p>
                      <a:r>
                        <a:rPr lang="en-IN" sz="1250" dirty="0">
                          <a:latin typeface="Verdana" panose="020B0604030504040204" pitchFamily="34" charset="0"/>
                          <a:ea typeface="Verdana" panose="020B0604030504040204" pitchFamily="34" charset="0"/>
                        </a:rPr>
                        <a:t>ANE, </a:t>
                      </a:r>
                      <a:br>
                        <a:rPr lang="en-IN" sz="1250" dirty="0">
                          <a:latin typeface="Verdana" panose="020B0604030504040204" pitchFamily="34" charset="0"/>
                          <a:ea typeface="Verdana" panose="020B0604030504040204" pitchFamily="34" charset="0"/>
                        </a:rPr>
                      </a:br>
                      <a:r>
                        <a:rPr lang="en-IN" sz="1250" dirty="0">
                          <a:latin typeface="Verdana" panose="020B0604030504040204" pitchFamily="34" charset="0"/>
                          <a:ea typeface="Verdana" panose="020B0604030504040204" pitchFamily="34" charset="0"/>
                        </a:rPr>
                        <a:t>Mozambique</a:t>
                      </a:r>
                    </a:p>
                  </a:txBody>
                  <a:tcPr marL="137160" marR="137160" marT="137160" marB="137160" anchor="ctr">
                    <a:lnT w="12700" cmpd="sng">
                      <a:noFill/>
                    </a:lnT>
                    <a:lnB w="12700" cmpd="sng">
                      <a:noFill/>
                    </a:lnB>
                  </a:tcPr>
                </a:tc>
                <a:tc>
                  <a:txBody>
                    <a:bodyPr/>
                    <a:lstStyle/>
                    <a:p>
                      <a:r>
                        <a:rPr lang="en-US" sz="1250" dirty="0">
                          <a:latin typeface="Verdana" panose="020B0604030504040204" pitchFamily="34" charset="0"/>
                          <a:ea typeface="Verdana" panose="020B0604030504040204" pitchFamily="34" charset="0"/>
                        </a:rPr>
                        <a:t>Awarded LOA for consultancy on crash locations, design, tendering, and supervision.</a:t>
                      </a:r>
                    </a:p>
                  </a:txBody>
                  <a:tcPr marL="137160" marR="137160" marT="137160" marB="137160" anchor="ctr">
                    <a:lnT w="12700" cmpd="sng">
                      <a:noFill/>
                    </a:lnT>
                    <a:lnB w="12700" cmpd="sng">
                      <a:noFill/>
                    </a:lnB>
                  </a:tcPr>
                </a:tc>
                <a:tc>
                  <a:txBody>
                    <a:bodyPr/>
                    <a:lstStyle/>
                    <a:p>
                      <a:pPr algn="ctr"/>
                      <a:r>
                        <a:rPr lang="en-IN" sz="1250" b="1" dirty="0">
                          <a:latin typeface="Verdana" panose="020B0604030504040204" pitchFamily="34" charset="0"/>
                          <a:ea typeface="Verdana" panose="020B0604030504040204" pitchFamily="34" charset="0"/>
                        </a:rPr>
                        <a:t>₹ 4.18 Cr</a:t>
                      </a:r>
                    </a:p>
                  </a:txBody>
                  <a:tcPr marL="137160" marR="137160" marT="137160" marB="137160" anchor="ctr">
                    <a:lnT w="12700" cmpd="sng">
                      <a:noFill/>
                    </a:lnT>
                    <a:lnB w="12700" cmpd="sng">
                      <a:noFill/>
                    </a:lnB>
                  </a:tcPr>
                </a:tc>
                <a:extLst>
                  <a:ext uri="{0D108BD9-81ED-4DB2-BD59-A6C34878D82A}">
                    <a16:rowId xmlns:a16="http://schemas.microsoft.com/office/drawing/2014/main" val="40231958"/>
                  </a:ext>
                </a:extLst>
              </a:tr>
              <a:tr h="563014">
                <a:tc>
                  <a:txBody>
                    <a:bodyPr/>
                    <a:lstStyle/>
                    <a:p>
                      <a:r>
                        <a:rPr lang="en-IN" sz="1250" dirty="0">
                          <a:latin typeface="Verdana" panose="020B0604030504040204" pitchFamily="34" charset="0"/>
                          <a:ea typeface="Verdana" panose="020B0604030504040204" pitchFamily="34" charset="0"/>
                        </a:rPr>
                        <a:t>MSIDC, </a:t>
                      </a:r>
                      <a:br>
                        <a:rPr lang="en-IN" sz="1250" dirty="0">
                          <a:latin typeface="Verdana" panose="020B0604030504040204" pitchFamily="34" charset="0"/>
                          <a:ea typeface="Verdana" panose="020B0604030504040204" pitchFamily="34" charset="0"/>
                        </a:rPr>
                      </a:br>
                      <a:r>
                        <a:rPr lang="en-IN" sz="1250" dirty="0">
                          <a:latin typeface="Verdana" panose="020B0604030504040204" pitchFamily="34" charset="0"/>
                          <a:ea typeface="Verdana" panose="020B0604030504040204" pitchFamily="34" charset="0"/>
                        </a:rPr>
                        <a:t>Maharashtra</a:t>
                      </a:r>
                    </a:p>
                  </a:txBody>
                  <a:tcPr marL="137160" marR="137160" marT="137160" marB="137160" anchor="ctr">
                    <a:lnT w="12700" cmpd="sng">
                      <a:noFill/>
                    </a:lnT>
                    <a:lnB w="12700" cmpd="sng">
                      <a:noFill/>
                    </a:lnB>
                    <a:solidFill>
                      <a:schemeClr val="bg1">
                        <a:lumMod val="95000"/>
                      </a:schemeClr>
                    </a:solidFill>
                  </a:tcPr>
                </a:tc>
                <a:tc>
                  <a:txBody>
                    <a:bodyPr/>
                    <a:lstStyle/>
                    <a:p>
                      <a:r>
                        <a:rPr lang="en-US" sz="1250" dirty="0">
                          <a:latin typeface="Verdana" panose="020B0604030504040204" pitchFamily="34" charset="0"/>
                          <a:ea typeface="Verdana" panose="020B0604030504040204" pitchFamily="34" charset="0"/>
                        </a:rPr>
                        <a:t>LOA for Authority’s Engineer services for Hybrid Annuity Scheme-II (Group 13); 90-month contract.</a:t>
                      </a:r>
                    </a:p>
                  </a:txBody>
                  <a:tcPr marL="137160" marR="137160" marT="137160" marB="137160" anchor="ctr">
                    <a:lnT w="12700" cmpd="sng">
                      <a:noFill/>
                    </a:lnT>
                    <a:lnB w="12700" cmpd="sng">
                      <a:noFill/>
                    </a:lnB>
                    <a:solidFill>
                      <a:schemeClr val="bg1">
                        <a:lumMod val="95000"/>
                      </a:schemeClr>
                    </a:solidFill>
                  </a:tcPr>
                </a:tc>
                <a:tc>
                  <a:txBody>
                    <a:bodyPr/>
                    <a:lstStyle/>
                    <a:p>
                      <a:pPr algn="ctr"/>
                      <a:r>
                        <a:rPr lang="en-IN" sz="1250" b="1" dirty="0">
                          <a:latin typeface="Verdana" panose="020B0604030504040204" pitchFamily="34" charset="0"/>
                          <a:ea typeface="Verdana" panose="020B0604030504040204" pitchFamily="34" charset="0"/>
                        </a:rPr>
                        <a:t>₹ 23.46 Cr</a:t>
                      </a:r>
                    </a:p>
                  </a:txBody>
                  <a:tcPr marL="137160" marR="137160" marT="137160" marB="137160" anchor="ctr">
                    <a:lnT w="12700" cmpd="sng">
                      <a:noFill/>
                    </a:lnT>
                    <a:lnB w="12700" cmpd="sng">
                      <a:noFill/>
                    </a:lnB>
                    <a:solidFill>
                      <a:schemeClr val="bg1">
                        <a:lumMod val="95000"/>
                      </a:schemeClr>
                    </a:solidFill>
                  </a:tcPr>
                </a:tc>
                <a:extLst>
                  <a:ext uri="{0D108BD9-81ED-4DB2-BD59-A6C34878D82A}">
                    <a16:rowId xmlns:a16="http://schemas.microsoft.com/office/drawing/2014/main" val="3489365717"/>
                  </a:ext>
                </a:extLst>
              </a:tr>
              <a:tr h="414852">
                <a:tc>
                  <a:txBody>
                    <a:bodyPr/>
                    <a:lstStyle/>
                    <a:p>
                      <a:r>
                        <a:rPr lang="en-IN" sz="1250" dirty="0">
                          <a:latin typeface="Verdana" panose="020B0604030504040204" pitchFamily="34" charset="0"/>
                          <a:ea typeface="Verdana" panose="020B0604030504040204" pitchFamily="34" charset="0"/>
                        </a:rPr>
                        <a:t>NHAI,</a:t>
                      </a:r>
                      <a:br>
                        <a:rPr lang="en-IN" sz="1250" dirty="0">
                          <a:latin typeface="Verdana" panose="020B0604030504040204" pitchFamily="34" charset="0"/>
                          <a:ea typeface="Verdana" panose="020B0604030504040204" pitchFamily="34" charset="0"/>
                        </a:rPr>
                      </a:br>
                      <a:r>
                        <a:rPr lang="en-IN" sz="1250" dirty="0">
                          <a:latin typeface="Verdana" panose="020B0604030504040204" pitchFamily="34" charset="0"/>
                          <a:ea typeface="Verdana" panose="020B0604030504040204" pitchFamily="34" charset="0"/>
                        </a:rPr>
                        <a:t>Maharashtra</a:t>
                      </a:r>
                    </a:p>
                  </a:txBody>
                  <a:tcPr marL="137160" marR="137160" marT="137160" marB="137160" anchor="ctr">
                    <a:lnT w="12700" cmpd="sng">
                      <a:noFill/>
                    </a:lnT>
                    <a:lnB w="12700" cmpd="sng">
                      <a:noFill/>
                    </a:lnB>
                  </a:tcPr>
                </a:tc>
                <a:tc>
                  <a:txBody>
                    <a:bodyPr/>
                    <a:lstStyle/>
                    <a:p>
                      <a:r>
                        <a:rPr lang="en-US" sz="1250" dirty="0">
                          <a:latin typeface="Verdana" panose="020B0604030504040204" pitchFamily="34" charset="0"/>
                          <a:ea typeface="Verdana" panose="020B0604030504040204" pitchFamily="34" charset="0"/>
                        </a:rPr>
                        <a:t>Approved variation proposal for additional EPC works (ROBs, VUPs, flyovers).</a:t>
                      </a:r>
                    </a:p>
                  </a:txBody>
                  <a:tcPr marL="137160" marR="137160" marT="137160" marB="137160" anchor="ctr">
                    <a:lnT w="12700" cmpd="sng">
                      <a:noFill/>
                    </a:lnT>
                    <a:lnB w="12700" cmpd="sng">
                      <a:noFill/>
                    </a:lnB>
                  </a:tcPr>
                </a:tc>
                <a:tc>
                  <a:txBody>
                    <a:bodyPr/>
                    <a:lstStyle/>
                    <a:p>
                      <a:pPr algn="ctr"/>
                      <a:r>
                        <a:rPr lang="en-IN" sz="1250" b="1" dirty="0">
                          <a:latin typeface="Verdana" panose="020B0604030504040204" pitchFamily="34" charset="0"/>
                          <a:ea typeface="Verdana" panose="020B0604030504040204" pitchFamily="34" charset="0"/>
                        </a:rPr>
                        <a:t>₹ 2.20 Cr</a:t>
                      </a:r>
                    </a:p>
                  </a:txBody>
                  <a:tcPr marL="137160" marR="137160" marT="137160" marB="137160" anchor="ctr">
                    <a:lnT w="12700" cmpd="sng">
                      <a:noFill/>
                    </a:lnT>
                    <a:lnB w="12700" cmpd="sng">
                      <a:noFill/>
                    </a:lnB>
                  </a:tcPr>
                </a:tc>
                <a:extLst>
                  <a:ext uri="{0D108BD9-81ED-4DB2-BD59-A6C34878D82A}">
                    <a16:rowId xmlns:a16="http://schemas.microsoft.com/office/drawing/2014/main" val="649453025"/>
                  </a:ext>
                </a:extLst>
              </a:tr>
              <a:tr h="414852">
                <a:tc>
                  <a:txBody>
                    <a:bodyPr/>
                    <a:lstStyle/>
                    <a:p>
                      <a:r>
                        <a:rPr lang="en-IN" sz="1250" dirty="0">
                          <a:latin typeface="Verdana" panose="020B0604030504040204" pitchFamily="34" charset="0"/>
                          <a:ea typeface="Verdana" panose="020B0604030504040204" pitchFamily="34" charset="0"/>
                        </a:rPr>
                        <a:t>MoRTH,</a:t>
                      </a:r>
                      <a:br>
                        <a:rPr lang="en-IN" sz="1250" dirty="0">
                          <a:latin typeface="Verdana" panose="020B0604030504040204" pitchFamily="34" charset="0"/>
                          <a:ea typeface="Verdana" panose="020B0604030504040204" pitchFamily="34" charset="0"/>
                        </a:rPr>
                      </a:br>
                      <a:r>
                        <a:rPr lang="en-IN" sz="1250" dirty="0">
                          <a:latin typeface="Verdana" panose="020B0604030504040204" pitchFamily="34" charset="0"/>
                          <a:ea typeface="Verdana" panose="020B0604030504040204" pitchFamily="34" charset="0"/>
                        </a:rPr>
                        <a:t>Karnataka</a:t>
                      </a:r>
                    </a:p>
                  </a:txBody>
                  <a:tcPr marL="137160" marR="137160" marT="137160" marB="137160" anchor="ctr">
                    <a:lnT w="12700" cmpd="sng">
                      <a:noFill/>
                    </a:lnT>
                    <a:lnB w="12700" cap="flat" cmpd="sng" algn="ctr">
                      <a:solidFill>
                        <a:srgbClr val="FFE041"/>
                      </a:solidFill>
                      <a:prstDash val="solid"/>
                      <a:round/>
                      <a:headEnd type="none" w="med" len="med"/>
                      <a:tailEnd type="none" w="med" len="med"/>
                    </a:lnB>
                    <a:solidFill>
                      <a:schemeClr val="bg1">
                        <a:lumMod val="95000"/>
                      </a:schemeClr>
                    </a:solidFill>
                  </a:tcPr>
                </a:tc>
                <a:tc>
                  <a:txBody>
                    <a:bodyPr/>
                    <a:lstStyle/>
                    <a:p>
                      <a:r>
                        <a:rPr lang="en-US" sz="1250" dirty="0">
                          <a:latin typeface="Verdana" panose="020B0604030504040204" pitchFamily="34" charset="0"/>
                          <a:ea typeface="Verdana" panose="020B0604030504040204" pitchFamily="34" charset="0"/>
                        </a:rPr>
                        <a:t>LOA for DPR consultancy on NH-766C and NH-369E.</a:t>
                      </a:r>
                    </a:p>
                  </a:txBody>
                  <a:tcPr marL="137160" marR="137160" marT="137160" marB="137160" anchor="ctr">
                    <a:lnT w="12700" cmpd="sng">
                      <a:noFill/>
                    </a:lnT>
                    <a:lnB w="12700" cap="flat" cmpd="sng" algn="ctr">
                      <a:solidFill>
                        <a:srgbClr val="FFE041"/>
                      </a:solidFill>
                      <a:prstDash val="solid"/>
                      <a:round/>
                      <a:headEnd type="none" w="med" len="med"/>
                      <a:tailEnd type="none" w="med" len="med"/>
                    </a:lnB>
                    <a:solidFill>
                      <a:schemeClr val="bg1">
                        <a:lumMod val="95000"/>
                      </a:schemeClr>
                    </a:solidFill>
                  </a:tcPr>
                </a:tc>
                <a:tc>
                  <a:txBody>
                    <a:bodyPr/>
                    <a:lstStyle/>
                    <a:p>
                      <a:pPr algn="ctr"/>
                      <a:r>
                        <a:rPr lang="en-IN" sz="1250" b="1" dirty="0">
                          <a:latin typeface="Verdana" panose="020B0604030504040204" pitchFamily="34" charset="0"/>
                          <a:ea typeface="Verdana" panose="020B0604030504040204" pitchFamily="34" charset="0"/>
                        </a:rPr>
                        <a:t>₹ 2.31 Cr</a:t>
                      </a:r>
                    </a:p>
                  </a:txBody>
                  <a:tcPr marL="137160" marR="137160" marT="137160" marB="137160" anchor="ctr">
                    <a:lnT w="12700" cmpd="sng">
                      <a:noFill/>
                    </a:lnT>
                    <a:lnB w="12700" cap="flat" cmpd="sng" algn="ctr">
                      <a:solidFill>
                        <a:srgbClr val="FFE04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252822197"/>
                  </a:ext>
                </a:extLst>
              </a:tr>
            </a:tbl>
          </a:graphicData>
        </a:graphic>
      </p:graphicFrame>
      <p:sp>
        <p:nvSpPr>
          <p:cNvPr id="5" name="Rectangle 4">
            <a:extLst>
              <a:ext uri="{FF2B5EF4-FFF2-40B4-BE49-F238E27FC236}">
                <a16:creationId xmlns:a16="http://schemas.microsoft.com/office/drawing/2014/main" id="{0C67B097-7D87-238C-FE9B-77FF6B993294}"/>
              </a:ext>
            </a:extLst>
          </p:cNvPr>
          <p:cNvSpPr/>
          <p:nvPr/>
        </p:nvSpPr>
        <p:spPr>
          <a:xfrm>
            <a:off x="-1" y="6419147"/>
            <a:ext cx="10800000" cy="3600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435100" algn="ctr"/>
            <a:r>
              <a:rPr lang="en-IN" sz="1250" dirty="0">
                <a:solidFill>
                  <a:schemeClr val="tx1"/>
                </a:solidFill>
                <a:latin typeface="Verdana" panose="020B0604030504040204" pitchFamily="34" charset="0"/>
                <a:ea typeface="Verdana" panose="020B0604030504040204" pitchFamily="34" charset="0"/>
                <a:hlinkClick r:id="rId3"/>
              </a:rPr>
              <a:t>www.dhruvconsultancy.in</a:t>
            </a:r>
            <a:endParaRPr lang="en-IN" sz="1250" dirty="0">
              <a:solidFill>
                <a:schemeClr val="tx1"/>
              </a:solidFill>
              <a:latin typeface="Verdana" panose="020B0604030504040204" pitchFamily="34" charset="0"/>
              <a:ea typeface="Verdana" panose="020B0604030504040204" pitchFamily="34" charset="0"/>
            </a:endParaRPr>
          </a:p>
        </p:txBody>
      </p:sp>
      <p:sp>
        <p:nvSpPr>
          <p:cNvPr id="10" name="Flowchart: Terminator 9">
            <a:extLst>
              <a:ext uri="{FF2B5EF4-FFF2-40B4-BE49-F238E27FC236}">
                <a16:creationId xmlns:a16="http://schemas.microsoft.com/office/drawing/2014/main" id="{3AB10B78-0F16-15E5-9C6C-71C396199B8B}"/>
              </a:ext>
            </a:extLst>
          </p:cNvPr>
          <p:cNvSpPr/>
          <p:nvPr/>
        </p:nvSpPr>
        <p:spPr>
          <a:xfrm>
            <a:off x="10898162" y="6419147"/>
            <a:ext cx="900000" cy="360000"/>
          </a:xfrm>
          <a:prstGeom prst="flowChartTerminator">
            <a:avLst/>
          </a:prstGeom>
          <a:solidFill>
            <a:srgbClr val="9B34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250" dirty="0">
              <a:latin typeface="Verdana" panose="020B0604030504040204" pitchFamily="34" charset="0"/>
              <a:ea typeface="Verdana" panose="020B0604030504040204" pitchFamily="34" charset="0"/>
            </a:endParaRPr>
          </a:p>
        </p:txBody>
      </p:sp>
      <p:sp>
        <p:nvSpPr>
          <p:cNvPr id="13" name="Slide Number Placeholder 12">
            <a:extLst>
              <a:ext uri="{FF2B5EF4-FFF2-40B4-BE49-F238E27FC236}">
                <a16:creationId xmlns:a16="http://schemas.microsoft.com/office/drawing/2014/main" id="{5D1A1EC1-23A1-25C0-A998-E81D6F6E6EA9}"/>
              </a:ext>
            </a:extLst>
          </p:cNvPr>
          <p:cNvSpPr>
            <a:spLocks noGrp="1"/>
          </p:cNvSpPr>
          <p:nvPr>
            <p:ph type="sldNum" sz="quarter" idx="12"/>
          </p:nvPr>
        </p:nvSpPr>
        <p:spPr>
          <a:xfrm>
            <a:off x="10898162" y="6419147"/>
            <a:ext cx="900000" cy="360000"/>
          </a:xfrm>
        </p:spPr>
        <p:txBody>
          <a:bodyPr/>
          <a:lstStyle/>
          <a:p>
            <a:pPr algn="ctr"/>
            <a:fld id="{8A4713F9-997F-4880-B255-BE372FECF281}" type="slidenum">
              <a:rPr lang="en-IN" sz="1250" b="1" smtClean="0">
                <a:solidFill>
                  <a:schemeClr val="bg1"/>
                </a:solidFill>
                <a:latin typeface="Verdana" panose="020B0604030504040204" pitchFamily="34" charset="0"/>
                <a:ea typeface="Verdana" panose="020B0604030504040204" pitchFamily="34" charset="0"/>
              </a:rPr>
              <a:pPr algn="ctr"/>
              <a:t>9</a:t>
            </a:fld>
            <a:endParaRPr lang="en-IN" sz="1250" b="1" dirty="0">
              <a:solidFill>
                <a:schemeClr val="bg1"/>
              </a:solidFill>
              <a:latin typeface="Verdana" panose="020B0604030504040204" pitchFamily="34" charset="0"/>
              <a:ea typeface="Verdana" panose="020B0604030504040204" pitchFamily="34" charset="0"/>
            </a:endParaRPr>
          </a:p>
        </p:txBody>
      </p:sp>
      <p:sp>
        <p:nvSpPr>
          <p:cNvPr id="14" name="TextBox 13">
            <a:extLst>
              <a:ext uri="{FF2B5EF4-FFF2-40B4-BE49-F238E27FC236}">
                <a16:creationId xmlns:a16="http://schemas.microsoft.com/office/drawing/2014/main" id="{3A0B1D3F-322B-2CEE-750C-888065866488}"/>
              </a:ext>
            </a:extLst>
          </p:cNvPr>
          <p:cNvSpPr txBox="1"/>
          <p:nvPr/>
        </p:nvSpPr>
        <p:spPr>
          <a:xfrm>
            <a:off x="340019" y="6456801"/>
            <a:ext cx="1117614" cy="284693"/>
          </a:xfrm>
          <a:prstGeom prst="rect">
            <a:avLst/>
          </a:prstGeom>
          <a:noFill/>
        </p:spPr>
        <p:txBody>
          <a:bodyPr wrap="none" rtlCol="0">
            <a:spAutoFit/>
          </a:bodyPr>
          <a:lstStyle/>
          <a:p>
            <a:r>
              <a:rPr lang="en-IN" sz="1250" b="1" dirty="0">
                <a:latin typeface="Verdana" panose="020B0604030504040204" pitchFamily="34" charset="0"/>
                <a:ea typeface="Verdana" panose="020B0604030504040204" pitchFamily="34" charset="0"/>
              </a:rPr>
              <a:t>June 2025</a:t>
            </a:r>
          </a:p>
        </p:txBody>
      </p:sp>
    </p:spTree>
    <p:extLst>
      <p:ext uri="{BB962C8B-B14F-4D97-AF65-F5344CB8AC3E}">
        <p14:creationId xmlns:p14="http://schemas.microsoft.com/office/powerpoint/2010/main" val="19625073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8D735C-FFDF-C0FD-682D-78D2CA4D6FB6}"/>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7D9B6894-E686-BAA2-49E3-DC32B7732FD5}"/>
              </a:ext>
            </a:extLst>
          </p:cNvPr>
          <p:cNvSpPr/>
          <p:nvPr/>
        </p:nvSpPr>
        <p:spPr>
          <a:xfrm>
            <a:off x="11896326" y="0"/>
            <a:ext cx="295673" cy="6858000"/>
          </a:xfrm>
          <a:prstGeom prst="rect">
            <a:avLst/>
          </a:prstGeom>
          <a:solidFill>
            <a:srgbClr val="FFE04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3" name="Picture 2">
            <a:extLst>
              <a:ext uri="{FF2B5EF4-FFF2-40B4-BE49-F238E27FC236}">
                <a16:creationId xmlns:a16="http://schemas.microsoft.com/office/drawing/2014/main" id="{D23FF295-6C67-14AD-02EA-6E9F4A67856A}"/>
              </a:ext>
            </a:extLst>
          </p:cNvPr>
          <p:cNvPicPr>
            <a:picLocks noChangeAspect="1"/>
          </p:cNvPicPr>
          <p:nvPr/>
        </p:nvPicPr>
        <p:blipFill rotWithShape="1">
          <a:blip r:embed="rId2">
            <a:extLst>
              <a:ext uri="{28A0092B-C50C-407E-A947-70E740481C1C}">
                <a14:useLocalDpi xmlns:a14="http://schemas.microsoft.com/office/drawing/2010/main" val="0"/>
              </a:ext>
            </a:extLst>
          </a:blip>
          <a:srcRect r="67500"/>
          <a:stretch/>
        </p:blipFill>
        <p:spPr>
          <a:xfrm>
            <a:off x="130514" y="73332"/>
            <a:ext cx="684000" cy="751648"/>
          </a:xfrm>
          <a:prstGeom prst="rect">
            <a:avLst/>
          </a:prstGeom>
        </p:spPr>
      </p:pic>
      <p:sp>
        <p:nvSpPr>
          <p:cNvPr id="6" name="TextBox 5">
            <a:extLst>
              <a:ext uri="{FF2B5EF4-FFF2-40B4-BE49-F238E27FC236}">
                <a16:creationId xmlns:a16="http://schemas.microsoft.com/office/drawing/2014/main" id="{1558EA33-47A7-9DB7-3088-3CB165EA3E55}"/>
              </a:ext>
            </a:extLst>
          </p:cNvPr>
          <p:cNvSpPr txBox="1"/>
          <p:nvPr/>
        </p:nvSpPr>
        <p:spPr>
          <a:xfrm>
            <a:off x="1060735" y="210629"/>
            <a:ext cx="10364552" cy="477054"/>
          </a:xfrm>
          <a:prstGeom prst="rect">
            <a:avLst/>
          </a:prstGeom>
          <a:noFill/>
        </p:spPr>
        <p:txBody>
          <a:bodyPr wrap="square" rtlCol="0">
            <a:spAutoFit/>
          </a:bodyPr>
          <a:lstStyle/>
          <a:p>
            <a:r>
              <a:rPr lang="en-US" sz="2500" b="1" dirty="0">
                <a:latin typeface="Verdana" panose="020B0604030504040204" pitchFamily="34" charset="0"/>
                <a:ea typeface="Verdana" panose="020B0604030504040204" pitchFamily="34" charset="0"/>
              </a:rPr>
              <a:t>FY25 Business Highlights – Secured Projects</a:t>
            </a:r>
            <a:endParaRPr lang="en-IN" sz="2500" b="1" dirty="0">
              <a:latin typeface="Verdana" panose="020B0604030504040204" pitchFamily="34" charset="0"/>
              <a:ea typeface="Verdana" panose="020B0604030504040204" pitchFamily="34" charset="0"/>
            </a:endParaRPr>
          </a:p>
        </p:txBody>
      </p:sp>
      <p:cxnSp>
        <p:nvCxnSpPr>
          <p:cNvPr id="12" name="Straight Connector 11">
            <a:extLst>
              <a:ext uri="{FF2B5EF4-FFF2-40B4-BE49-F238E27FC236}">
                <a16:creationId xmlns:a16="http://schemas.microsoft.com/office/drawing/2014/main" id="{EA00FD94-B83D-4754-512C-37E2A86E2D79}"/>
              </a:ext>
            </a:extLst>
          </p:cNvPr>
          <p:cNvCxnSpPr>
            <a:cxnSpLocks/>
          </p:cNvCxnSpPr>
          <p:nvPr/>
        </p:nvCxnSpPr>
        <p:spPr>
          <a:xfrm flipV="1">
            <a:off x="0" y="886541"/>
            <a:ext cx="11815562" cy="18334"/>
          </a:xfrm>
          <a:prstGeom prst="line">
            <a:avLst/>
          </a:prstGeom>
          <a:ln w="25400">
            <a:solidFill>
              <a:srgbClr val="9B3421"/>
            </a:solidFill>
          </a:ln>
        </p:spPr>
        <p:style>
          <a:lnRef idx="1">
            <a:schemeClr val="accent1"/>
          </a:lnRef>
          <a:fillRef idx="0">
            <a:schemeClr val="accent1"/>
          </a:fillRef>
          <a:effectRef idx="0">
            <a:schemeClr val="accent1"/>
          </a:effectRef>
          <a:fontRef idx="minor">
            <a:schemeClr val="tx1"/>
          </a:fontRef>
        </p:style>
      </p:cxnSp>
      <p:graphicFrame>
        <p:nvGraphicFramePr>
          <p:cNvPr id="7" name="Table 6">
            <a:extLst>
              <a:ext uri="{FF2B5EF4-FFF2-40B4-BE49-F238E27FC236}">
                <a16:creationId xmlns:a16="http://schemas.microsoft.com/office/drawing/2014/main" id="{7F8EF417-5940-4D14-52EE-EBE72379AA08}"/>
              </a:ext>
            </a:extLst>
          </p:cNvPr>
          <p:cNvGraphicFramePr>
            <a:graphicFrameLocks noGrp="1"/>
          </p:cNvGraphicFramePr>
          <p:nvPr>
            <p:extLst>
              <p:ext uri="{D42A27DB-BD31-4B8C-83A1-F6EECF244321}">
                <p14:modId xmlns:p14="http://schemas.microsoft.com/office/powerpoint/2010/main" val="4144484183"/>
              </p:ext>
            </p:extLst>
          </p:nvPr>
        </p:nvGraphicFramePr>
        <p:xfrm>
          <a:off x="327311" y="1263477"/>
          <a:ext cx="10800000" cy="4663440"/>
        </p:xfrm>
        <a:graphic>
          <a:graphicData uri="http://schemas.openxmlformats.org/drawingml/2006/table">
            <a:tbl>
              <a:tblPr>
                <a:tableStyleId>{ED083AE6-46FA-4A59-8FB0-9F97EB10719F}</a:tableStyleId>
              </a:tblPr>
              <a:tblGrid>
                <a:gridCol w="2324734">
                  <a:extLst>
                    <a:ext uri="{9D8B030D-6E8A-4147-A177-3AD203B41FA5}">
                      <a16:colId xmlns:a16="http://schemas.microsoft.com/office/drawing/2014/main" val="3778338444"/>
                    </a:ext>
                  </a:extLst>
                </a:gridCol>
                <a:gridCol w="6743822">
                  <a:extLst>
                    <a:ext uri="{9D8B030D-6E8A-4147-A177-3AD203B41FA5}">
                      <a16:colId xmlns:a16="http://schemas.microsoft.com/office/drawing/2014/main" val="3814117984"/>
                    </a:ext>
                  </a:extLst>
                </a:gridCol>
                <a:gridCol w="1731444">
                  <a:extLst>
                    <a:ext uri="{9D8B030D-6E8A-4147-A177-3AD203B41FA5}">
                      <a16:colId xmlns:a16="http://schemas.microsoft.com/office/drawing/2014/main" val="934361198"/>
                    </a:ext>
                  </a:extLst>
                </a:gridCol>
              </a:tblGrid>
              <a:tr h="414852">
                <a:tc>
                  <a:txBody>
                    <a:bodyPr/>
                    <a:lstStyle/>
                    <a:p>
                      <a:r>
                        <a:rPr lang="en-IN" sz="1500" b="1" dirty="0">
                          <a:solidFill>
                            <a:schemeClr val="bg1"/>
                          </a:solidFill>
                          <a:latin typeface="Verdana" panose="020B0604030504040204" pitchFamily="34" charset="0"/>
                          <a:ea typeface="Verdana" panose="020B0604030504040204" pitchFamily="34" charset="0"/>
                        </a:rPr>
                        <a:t>Company &amp; Location</a:t>
                      </a:r>
                    </a:p>
                  </a:txBody>
                  <a:tcPr marL="137160" marR="137160" marT="137160" marB="137160" anchor="ctr">
                    <a:solidFill>
                      <a:srgbClr val="9B3421"/>
                    </a:solidFill>
                  </a:tcPr>
                </a:tc>
                <a:tc>
                  <a:txBody>
                    <a:bodyPr/>
                    <a:lstStyle/>
                    <a:p>
                      <a:r>
                        <a:rPr lang="en-IN" sz="1500" b="1" dirty="0">
                          <a:solidFill>
                            <a:schemeClr val="bg1"/>
                          </a:solidFill>
                          <a:latin typeface="Verdana" panose="020B0604030504040204" pitchFamily="34" charset="0"/>
                          <a:ea typeface="Verdana" panose="020B0604030504040204" pitchFamily="34" charset="0"/>
                        </a:rPr>
                        <a:t>Secured Projects Description</a:t>
                      </a:r>
                    </a:p>
                  </a:txBody>
                  <a:tcPr marL="137160" marR="137160" marT="137160" marB="137160" anchor="ctr">
                    <a:solidFill>
                      <a:srgbClr val="9B3421"/>
                    </a:solidFill>
                  </a:tcPr>
                </a:tc>
                <a:tc>
                  <a:txBody>
                    <a:bodyPr/>
                    <a:lstStyle/>
                    <a:p>
                      <a:pPr algn="ctr"/>
                      <a:r>
                        <a:rPr lang="en-IN" sz="1500" b="1" dirty="0">
                          <a:solidFill>
                            <a:schemeClr val="bg1"/>
                          </a:solidFill>
                          <a:latin typeface="Verdana" panose="020B0604030504040204" pitchFamily="34" charset="0"/>
                          <a:ea typeface="Verdana" panose="020B0604030504040204" pitchFamily="34" charset="0"/>
                        </a:rPr>
                        <a:t>Project Cost </a:t>
                      </a:r>
                    </a:p>
                  </a:txBody>
                  <a:tcPr marL="137160" marR="137160" marT="137160" marB="137160" anchor="ctr">
                    <a:solidFill>
                      <a:srgbClr val="9B3421"/>
                    </a:solidFill>
                  </a:tcPr>
                </a:tc>
                <a:extLst>
                  <a:ext uri="{0D108BD9-81ED-4DB2-BD59-A6C34878D82A}">
                    <a16:rowId xmlns:a16="http://schemas.microsoft.com/office/drawing/2014/main" val="3677873452"/>
                  </a:ext>
                </a:extLst>
              </a:tr>
              <a:tr h="563014">
                <a:tc>
                  <a:txBody>
                    <a:bodyPr/>
                    <a:lstStyle/>
                    <a:p>
                      <a:r>
                        <a:rPr lang="en-IN" sz="1250" dirty="0">
                          <a:latin typeface="Verdana" panose="020B0604030504040204" pitchFamily="34" charset="0"/>
                          <a:ea typeface="Verdana" panose="020B0604030504040204" pitchFamily="34" charset="0"/>
                        </a:rPr>
                        <a:t>HPRIDCL,</a:t>
                      </a:r>
                    </a:p>
                    <a:p>
                      <a:r>
                        <a:rPr lang="en-IN" sz="1250" dirty="0">
                          <a:latin typeface="Verdana" panose="020B0604030504040204" pitchFamily="34" charset="0"/>
                          <a:ea typeface="Verdana" panose="020B0604030504040204" pitchFamily="34" charset="0"/>
                        </a:rPr>
                        <a:t>Himachal Pradesh</a:t>
                      </a:r>
                    </a:p>
                  </a:txBody>
                  <a:tcPr marL="137160" marR="137160" marT="137160" marB="137160" anchor="ctr">
                    <a:lnB w="12700" cmpd="sng">
                      <a:noFill/>
                    </a:lnB>
                  </a:tcPr>
                </a:tc>
                <a:tc>
                  <a:txBody>
                    <a:bodyPr/>
                    <a:lstStyle/>
                    <a:p>
                      <a:r>
                        <a:rPr lang="en-US" sz="1250" dirty="0">
                          <a:latin typeface="Verdana" panose="020B0604030504040204" pitchFamily="34" charset="0"/>
                          <a:ea typeface="Verdana" panose="020B0604030504040204" pitchFamily="34" charset="0"/>
                        </a:rPr>
                        <a:t>Notice to Proceed for 160m cantilever bridge construction supervision.</a:t>
                      </a:r>
                    </a:p>
                  </a:txBody>
                  <a:tcPr marL="137160" marR="137160" marT="137160" marB="137160" anchor="ctr">
                    <a:lnB w="12700" cmpd="sng">
                      <a:noFill/>
                    </a:lnB>
                  </a:tcPr>
                </a:tc>
                <a:tc>
                  <a:txBody>
                    <a:bodyPr/>
                    <a:lstStyle/>
                    <a:p>
                      <a:pPr algn="ctr"/>
                      <a:r>
                        <a:rPr lang="en-IN" sz="1250" b="1" dirty="0">
                          <a:latin typeface="Verdana" panose="020B0604030504040204" pitchFamily="34" charset="0"/>
                          <a:ea typeface="Verdana" panose="020B0604030504040204" pitchFamily="34" charset="0"/>
                        </a:rPr>
                        <a:t>₹ 0.44 Cr</a:t>
                      </a:r>
                    </a:p>
                  </a:txBody>
                  <a:tcPr marL="137160" marR="137160" marT="137160" marB="137160" anchor="ctr">
                    <a:lnB w="12700" cmpd="sng">
                      <a:noFill/>
                    </a:lnB>
                  </a:tcPr>
                </a:tc>
                <a:extLst>
                  <a:ext uri="{0D108BD9-81ED-4DB2-BD59-A6C34878D82A}">
                    <a16:rowId xmlns:a16="http://schemas.microsoft.com/office/drawing/2014/main" val="425572024"/>
                  </a:ext>
                </a:extLst>
              </a:tr>
              <a:tr h="528489">
                <a:tc>
                  <a:txBody>
                    <a:bodyPr/>
                    <a:lstStyle/>
                    <a:p>
                      <a:r>
                        <a:rPr lang="en-IN" sz="1250" dirty="0">
                          <a:latin typeface="Verdana" panose="020B0604030504040204" pitchFamily="34" charset="0"/>
                          <a:ea typeface="Verdana" panose="020B0604030504040204" pitchFamily="34" charset="0"/>
                        </a:rPr>
                        <a:t>MMRDA,</a:t>
                      </a:r>
                    </a:p>
                    <a:p>
                      <a:r>
                        <a:rPr lang="en-IN" sz="1250" dirty="0">
                          <a:latin typeface="Verdana" panose="020B0604030504040204" pitchFamily="34" charset="0"/>
                          <a:ea typeface="Verdana" panose="020B0604030504040204" pitchFamily="34" charset="0"/>
                        </a:rPr>
                        <a:t>Maharashtra</a:t>
                      </a:r>
                    </a:p>
                  </a:txBody>
                  <a:tcPr marL="137160" marR="137160" marT="137160" marB="137160" anchor="ctr">
                    <a:lnT w="12700" cmpd="sng">
                      <a:noFill/>
                    </a:lnT>
                    <a:lnB w="12700" cmpd="sng">
                      <a:noFill/>
                    </a:lnB>
                    <a:solidFill>
                      <a:schemeClr val="bg1">
                        <a:lumMod val="95000"/>
                      </a:schemeClr>
                    </a:solidFill>
                  </a:tcPr>
                </a:tc>
                <a:tc>
                  <a:txBody>
                    <a:bodyPr/>
                    <a:lstStyle/>
                    <a:p>
                      <a:r>
                        <a:rPr lang="en-US" sz="1250" dirty="0">
                          <a:latin typeface="Verdana" panose="020B0604030504040204" pitchFamily="34" charset="0"/>
                          <a:ea typeface="Verdana" panose="020B0604030504040204" pitchFamily="34" charset="0"/>
                        </a:rPr>
                        <a:t>LOA for PMC at 6 Mumbai Metro Line 5 stations.</a:t>
                      </a:r>
                    </a:p>
                  </a:txBody>
                  <a:tcPr marL="137160" marR="137160" marT="137160" marB="137160" anchor="ctr">
                    <a:lnT w="12700" cmpd="sng">
                      <a:noFill/>
                    </a:lnT>
                    <a:lnB w="12700" cmpd="sng">
                      <a:noFill/>
                    </a:lnB>
                    <a:solidFill>
                      <a:schemeClr val="bg1">
                        <a:lumMod val="95000"/>
                      </a:schemeClr>
                    </a:solidFill>
                  </a:tcPr>
                </a:tc>
                <a:tc>
                  <a:txBody>
                    <a:bodyPr/>
                    <a:lstStyle/>
                    <a:p>
                      <a:pPr algn="ctr"/>
                      <a:r>
                        <a:rPr lang="en-IN" sz="1250" b="1" dirty="0">
                          <a:latin typeface="Verdana" panose="020B0604030504040204" pitchFamily="34" charset="0"/>
                          <a:ea typeface="Verdana" panose="020B0604030504040204" pitchFamily="34" charset="0"/>
                        </a:rPr>
                        <a:t>₹ 1.35 Cr</a:t>
                      </a:r>
                    </a:p>
                  </a:txBody>
                  <a:tcPr marL="137160" marR="137160" marT="137160" marB="137160" anchor="ctr">
                    <a:lnT w="12700" cmpd="sng">
                      <a:noFill/>
                    </a:lnT>
                    <a:lnB w="12700" cmpd="sng">
                      <a:noFill/>
                    </a:lnB>
                    <a:solidFill>
                      <a:schemeClr val="bg1">
                        <a:lumMod val="95000"/>
                      </a:schemeClr>
                    </a:solidFill>
                  </a:tcPr>
                </a:tc>
                <a:extLst>
                  <a:ext uri="{0D108BD9-81ED-4DB2-BD59-A6C34878D82A}">
                    <a16:rowId xmlns:a16="http://schemas.microsoft.com/office/drawing/2014/main" val="1041474920"/>
                  </a:ext>
                </a:extLst>
              </a:tr>
              <a:tr h="528489">
                <a:tc>
                  <a:txBody>
                    <a:bodyPr/>
                    <a:lstStyle/>
                    <a:p>
                      <a:r>
                        <a:rPr lang="en-IN" sz="1250" dirty="0">
                          <a:latin typeface="Verdana" panose="020B0604030504040204" pitchFamily="34" charset="0"/>
                          <a:ea typeface="Verdana" panose="020B0604030504040204" pitchFamily="34" charset="0"/>
                        </a:rPr>
                        <a:t>NHAI,</a:t>
                      </a:r>
                    </a:p>
                    <a:p>
                      <a:r>
                        <a:rPr lang="en-IN" sz="1250" dirty="0">
                          <a:latin typeface="Verdana" panose="020B0604030504040204" pitchFamily="34" charset="0"/>
                          <a:ea typeface="Verdana" panose="020B0604030504040204" pitchFamily="34" charset="0"/>
                        </a:rPr>
                        <a:t>Uttar Pradesh</a:t>
                      </a:r>
                    </a:p>
                  </a:txBody>
                  <a:tcPr marL="137160" marR="137160" marT="137160" marB="137160" anchor="ctr">
                    <a:lnT w="12700" cmpd="sng">
                      <a:noFill/>
                    </a:lnT>
                    <a:lnB w="12700" cmpd="sng">
                      <a:noFill/>
                    </a:lnB>
                  </a:tcPr>
                </a:tc>
                <a:tc>
                  <a:txBody>
                    <a:bodyPr/>
                    <a:lstStyle/>
                    <a:p>
                      <a:r>
                        <a:rPr lang="en-US" sz="1250" dirty="0">
                          <a:latin typeface="Verdana" panose="020B0604030504040204" pitchFamily="34" charset="0"/>
                          <a:ea typeface="Verdana" panose="020B0604030504040204" pitchFamily="34" charset="0"/>
                        </a:rPr>
                        <a:t>LOA for Authority’s Engineer for 6-lane greenfield bypasses around Kanpur.</a:t>
                      </a:r>
                    </a:p>
                  </a:txBody>
                  <a:tcPr marL="137160" marR="137160" marT="137160" marB="137160" anchor="ctr">
                    <a:lnT w="12700" cmpd="sng">
                      <a:noFill/>
                    </a:lnT>
                    <a:lnB w="12700" cmpd="sng">
                      <a:noFill/>
                    </a:lnB>
                  </a:tcPr>
                </a:tc>
                <a:tc>
                  <a:txBody>
                    <a:bodyPr/>
                    <a:lstStyle/>
                    <a:p>
                      <a:pPr algn="ctr"/>
                      <a:r>
                        <a:rPr lang="en-IN" sz="1250" b="1" dirty="0">
                          <a:latin typeface="Verdana" panose="020B0604030504040204" pitchFamily="34" charset="0"/>
                          <a:ea typeface="Verdana" panose="020B0604030504040204" pitchFamily="34" charset="0"/>
                        </a:rPr>
                        <a:t>₹ 7.85 Cr</a:t>
                      </a:r>
                    </a:p>
                  </a:txBody>
                  <a:tcPr marL="137160" marR="137160" marT="137160" marB="137160" anchor="ctr">
                    <a:lnT w="12700" cmpd="sng">
                      <a:noFill/>
                    </a:lnT>
                    <a:lnB w="12700" cmpd="sng">
                      <a:noFill/>
                    </a:lnB>
                  </a:tcPr>
                </a:tc>
                <a:extLst>
                  <a:ext uri="{0D108BD9-81ED-4DB2-BD59-A6C34878D82A}">
                    <a16:rowId xmlns:a16="http://schemas.microsoft.com/office/drawing/2014/main" val="40231958"/>
                  </a:ext>
                </a:extLst>
              </a:tr>
              <a:tr h="563014">
                <a:tc>
                  <a:txBody>
                    <a:bodyPr/>
                    <a:lstStyle/>
                    <a:p>
                      <a:r>
                        <a:rPr lang="en-IN" sz="1250" dirty="0">
                          <a:latin typeface="Verdana" panose="020B0604030504040204" pitchFamily="34" charset="0"/>
                          <a:ea typeface="Verdana" panose="020B0604030504040204" pitchFamily="34" charset="0"/>
                        </a:rPr>
                        <a:t>GSRDC,</a:t>
                      </a:r>
                    </a:p>
                    <a:p>
                      <a:r>
                        <a:rPr lang="en-IN" sz="1250" dirty="0">
                          <a:latin typeface="Verdana" panose="020B0604030504040204" pitchFamily="34" charset="0"/>
                          <a:ea typeface="Verdana" panose="020B0604030504040204" pitchFamily="34" charset="0"/>
                        </a:rPr>
                        <a:t>Gujarat</a:t>
                      </a:r>
                    </a:p>
                  </a:txBody>
                  <a:tcPr marL="137160" marR="137160" marT="137160" marB="137160" anchor="ctr">
                    <a:lnT w="12700" cmpd="sng">
                      <a:noFill/>
                    </a:lnT>
                    <a:lnB w="12700" cmpd="sng">
                      <a:noFill/>
                    </a:lnB>
                    <a:solidFill>
                      <a:schemeClr val="bg1">
                        <a:lumMod val="95000"/>
                      </a:schemeClr>
                    </a:solidFill>
                  </a:tcPr>
                </a:tc>
                <a:tc>
                  <a:txBody>
                    <a:bodyPr/>
                    <a:lstStyle/>
                    <a:p>
                      <a:r>
                        <a:rPr lang="en-IN" sz="1250" dirty="0">
                          <a:latin typeface="Verdana" panose="020B0604030504040204" pitchFamily="34" charset="0"/>
                          <a:ea typeface="Verdana" panose="020B0604030504040204" pitchFamily="34" charset="0"/>
                        </a:rPr>
                        <a:t>Received LOA for Independent Engineer services for 24.111 km four-lane corridor under HAM.</a:t>
                      </a:r>
                    </a:p>
                  </a:txBody>
                  <a:tcPr marL="137160" marR="137160" marT="137160" marB="137160" anchor="ctr">
                    <a:lnT w="12700" cmpd="sng">
                      <a:noFill/>
                    </a:lnT>
                    <a:lnB w="12700" cmpd="sng">
                      <a:noFill/>
                    </a:lnB>
                    <a:solidFill>
                      <a:schemeClr val="bg1">
                        <a:lumMod val="95000"/>
                      </a:schemeClr>
                    </a:solidFill>
                  </a:tcPr>
                </a:tc>
                <a:tc>
                  <a:txBody>
                    <a:bodyPr/>
                    <a:lstStyle/>
                    <a:p>
                      <a:pPr algn="ctr"/>
                      <a:r>
                        <a:rPr lang="en-IN" sz="1250" b="1" dirty="0">
                          <a:latin typeface="Verdana" panose="020B0604030504040204" pitchFamily="34" charset="0"/>
                          <a:ea typeface="Verdana" panose="020B0604030504040204" pitchFamily="34" charset="0"/>
                        </a:rPr>
                        <a:t>₹ 5.70 Cr</a:t>
                      </a:r>
                    </a:p>
                  </a:txBody>
                  <a:tcPr marL="137160" marR="137160" marT="137160" marB="137160" anchor="ctr">
                    <a:lnT w="12700" cmpd="sng">
                      <a:noFill/>
                    </a:lnT>
                    <a:lnB w="12700" cmpd="sng">
                      <a:noFill/>
                    </a:lnB>
                    <a:solidFill>
                      <a:schemeClr val="bg1">
                        <a:lumMod val="95000"/>
                      </a:schemeClr>
                    </a:solidFill>
                  </a:tcPr>
                </a:tc>
                <a:extLst>
                  <a:ext uri="{0D108BD9-81ED-4DB2-BD59-A6C34878D82A}">
                    <a16:rowId xmlns:a16="http://schemas.microsoft.com/office/drawing/2014/main" val="3489365717"/>
                  </a:ext>
                </a:extLst>
              </a:tr>
              <a:tr h="414852">
                <a:tc>
                  <a:txBody>
                    <a:bodyPr/>
                    <a:lstStyle/>
                    <a:p>
                      <a:r>
                        <a:rPr lang="en-IN" sz="1250" dirty="0">
                          <a:latin typeface="Verdana" panose="020B0604030504040204" pitchFamily="34" charset="0"/>
                          <a:ea typeface="Verdana" panose="020B0604030504040204" pitchFamily="34" charset="0"/>
                        </a:rPr>
                        <a:t>NHAI,</a:t>
                      </a:r>
                    </a:p>
                    <a:p>
                      <a:r>
                        <a:rPr lang="en-IN" sz="1250" dirty="0">
                          <a:latin typeface="Verdana" panose="020B0604030504040204" pitchFamily="34" charset="0"/>
                          <a:ea typeface="Verdana" panose="020B0604030504040204" pitchFamily="34" charset="0"/>
                        </a:rPr>
                        <a:t>UP &amp; Haryana</a:t>
                      </a:r>
                    </a:p>
                  </a:txBody>
                  <a:tcPr marL="137160" marR="137160" marT="137160" marB="137160" anchor="ctr">
                    <a:lnT w="12700" cmpd="sng">
                      <a:noFill/>
                    </a:lnT>
                    <a:lnB w="12700" cmpd="sng">
                      <a:noFill/>
                    </a:lnB>
                  </a:tcPr>
                </a:tc>
                <a:tc>
                  <a:txBody>
                    <a:bodyPr/>
                    <a:lstStyle/>
                    <a:p>
                      <a:r>
                        <a:rPr lang="en-US" sz="1250" dirty="0">
                          <a:latin typeface="Verdana" panose="020B0604030504040204" pitchFamily="34" charset="0"/>
                          <a:ea typeface="Verdana" panose="020B0604030504040204" pitchFamily="34" charset="0"/>
                        </a:rPr>
                        <a:t>LOA for IE services for two 4-lane Aligarh–Palwal road packages on HAM Mode.</a:t>
                      </a:r>
                    </a:p>
                  </a:txBody>
                  <a:tcPr marL="137160" marR="137160" marT="137160" marB="137160" anchor="ctr">
                    <a:lnT w="12700" cmpd="sng">
                      <a:noFill/>
                    </a:lnT>
                    <a:lnB w="12700" cmpd="sng">
                      <a:noFill/>
                    </a:lnB>
                  </a:tcPr>
                </a:tc>
                <a:tc>
                  <a:txBody>
                    <a:bodyPr/>
                    <a:lstStyle/>
                    <a:p>
                      <a:pPr algn="ctr"/>
                      <a:r>
                        <a:rPr lang="en-IN" sz="1250" b="1" dirty="0">
                          <a:latin typeface="Verdana" panose="020B0604030504040204" pitchFamily="34" charset="0"/>
                          <a:ea typeface="Verdana" panose="020B0604030504040204" pitchFamily="34" charset="0"/>
                        </a:rPr>
                        <a:t>₹ 4.74 Cr</a:t>
                      </a:r>
                    </a:p>
                  </a:txBody>
                  <a:tcPr marL="137160" marR="137160" marT="137160" marB="137160" anchor="ctr">
                    <a:lnT w="12700" cmpd="sng">
                      <a:noFill/>
                    </a:lnT>
                    <a:lnB w="12700" cmpd="sng">
                      <a:noFill/>
                    </a:lnB>
                  </a:tcPr>
                </a:tc>
                <a:extLst>
                  <a:ext uri="{0D108BD9-81ED-4DB2-BD59-A6C34878D82A}">
                    <a16:rowId xmlns:a16="http://schemas.microsoft.com/office/drawing/2014/main" val="649453025"/>
                  </a:ext>
                </a:extLst>
              </a:tr>
              <a:tr h="414852">
                <a:tc>
                  <a:txBody>
                    <a:bodyPr/>
                    <a:lstStyle/>
                    <a:p>
                      <a:r>
                        <a:rPr lang="en-IN" sz="1250" dirty="0">
                          <a:latin typeface="Verdana" panose="020B0604030504040204" pitchFamily="34" charset="0"/>
                          <a:ea typeface="Verdana" panose="020B0604030504040204" pitchFamily="34" charset="0"/>
                        </a:rPr>
                        <a:t>ANE,</a:t>
                      </a:r>
                    </a:p>
                    <a:p>
                      <a:r>
                        <a:rPr lang="en-IN" sz="1250" dirty="0">
                          <a:latin typeface="Verdana" panose="020B0604030504040204" pitchFamily="34" charset="0"/>
                          <a:ea typeface="Verdana" panose="020B0604030504040204" pitchFamily="34" charset="0"/>
                        </a:rPr>
                        <a:t>Mozambique</a:t>
                      </a:r>
                    </a:p>
                  </a:txBody>
                  <a:tcPr marL="137160" marR="137160" marT="137160" marB="137160" anchor="ctr">
                    <a:lnT w="12700" cmpd="sng">
                      <a:noFill/>
                    </a:lnT>
                    <a:lnB w="12700" cap="flat" cmpd="sng" algn="ctr">
                      <a:solidFill>
                        <a:srgbClr val="FFE041"/>
                      </a:solidFill>
                      <a:prstDash val="solid"/>
                      <a:round/>
                      <a:headEnd type="none" w="med" len="med"/>
                      <a:tailEnd type="none" w="med" len="med"/>
                    </a:lnB>
                    <a:solidFill>
                      <a:schemeClr val="bg1">
                        <a:lumMod val="95000"/>
                      </a:schemeClr>
                    </a:solidFill>
                  </a:tcPr>
                </a:tc>
                <a:tc>
                  <a:txBody>
                    <a:bodyPr/>
                    <a:lstStyle/>
                    <a:p>
                      <a:r>
                        <a:rPr lang="en-US" sz="1250" dirty="0">
                          <a:latin typeface="Verdana" panose="020B0604030504040204" pitchFamily="34" charset="0"/>
                          <a:ea typeface="Verdana" panose="020B0604030504040204" pitchFamily="34" charset="0"/>
                        </a:rPr>
                        <a:t>Awarded LOA for consultancy on crash locations, design, tendering, and supervision.</a:t>
                      </a:r>
                    </a:p>
                  </a:txBody>
                  <a:tcPr marL="137160" marR="137160" marT="137160" marB="137160" anchor="ctr">
                    <a:lnT w="12700" cmpd="sng">
                      <a:noFill/>
                    </a:lnT>
                    <a:lnB w="12700" cap="flat" cmpd="sng" algn="ctr">
                      <a:solidFill>
                        <a:srgbClr val="FFE041"/>
                      </a:solidFill>
                      <a:prstDash val="solid"/>
                      <a:round/>
                      <a:headEnd type="none" w="med" len="med"/>
                      <a:tailEnd type="none" w="med" len="med"/>
                    </a:lnB>
                    <a:solidFill>
                      <a:schemeClr val="bg1">
                        <a:lumMod val="95000"/>
                      </a:schemeClr>
                    </a:solidFill>
                  </a:tcPr>
                </a:tc>
                <a:tc>
                  <a:txBody>
                    <a:bodyPr/>
                    <a:lstStyle/>
                    <a:p>
                      <a:pPr algn="ctr"/>
                      <a:r>
                        <a:rPr lang="en-IN" sz="1250" b="1" dirty="0">
                          <a:latin typeface="Verdana" panose="020B0604030504040204" pitchFamily="34" charset="0"/>
                          <a:ea typeface="Verdana" panose="020B0604030504040204" pitchFamily="34" charset="0"/>
                        </a:rPr>
                        <a:t>₹ 4.18 Cr</a:t>
                      </a:r>
                    </a:p>
                  </a:txBody>
                  <a:tcPr marL="137160" marR="137160" marT="137160" marB="137160" anchor="ctr">
                    <a:lnT w="12700" cmpd="sng">
                      <a:noFill/>
                    </a:lnT>
                    <a:lnB w="12700" cap="flat" cmpd="sng" algn="ctr">
                      <a:solidFill>
                        <a:srgbClr val="FFE04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252822197"/>
                  </a:ext>
                </a:extLst>
              </a:tr>
            </a:tbl>
          </a:graphicData>
        </a:graphic>
      </p:graphicFrame>
      <p:sp>
        <p:nvSpPr>
          <p:cNvPr id="5" name="Rectangle 4">
            <a:extLst>
              <a:ext uri="{FF2B5EF4-FFF2-40B4-BE49-F238E27FC236}">
                <a16:creationId xmlns:a16="http://schemas.microsoft.com/office/drawing/2014/main" id="{E5FEB24A-073E-06EE-311C-A7AF93978FDA}"/>
              </a:ext>
            </a:extLst>
          </p:cNvPr>
          <p:cNvSpPr/>
          <p:nvPr/>
        </p:nvSpPr>
        <p:spPr>
          <a:xfrm>
            <a:off x="-1" y="6419147"/>
            <a:ext cx="10800000" cy="3600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435100" algn="ctr"/>
            <a:r>
              <a:rPr lang="en-IN" sz="1250" dirty="0">
                <a:solidFill>
                  <a:schemeClr val="tx1"/>
                </a:solidFill>
                <a:latin typeface="Verdana" panose="020B0604030504040204" pitchFamily="34" charset="0"/>
                <a:ea typeface="Verdana" panose="020B0604030504040204" pitchFamily="34" charset="0"/>
                <a:hlinkClick r:id="rId3"/>
              </a:rPr>
              <a:t>www.dhruvconsultancy.in</a:t>
            </a:r>
            <a:endParaRPr lang="en-IN" sz="1250" dirty="0">
              <a:solidFill>
                <a:schemeClr val="tx1"/>
              </a:solidFill>
              <a:latin typeface="Verdana" panose="020B0604030504040204" pitchFamily="34" charset="0"/>
              <a:ea typeface="Verdana" panose="020B0604030504040204" pitchFamily="34" charset="0"/>
            </a:endParaRPr>
          </a:p>
        </p:txBody>
      </p:sp>
      <p:sp>
        <p:nvSpPr>
          <p:cNvPr id="10" name="Flowchart: Terminator 9">
            <a:extLst>
              <a:ext uri="{FF2B5EF4-FFF2-40B4-BE49-F238E27FC236}">
                <a16:creationId xmlns:a16="http://schemas.microsoft.com/office/drawing/2014/main" id="{FDBF9EF6-2820-1442-034F-23584ADE3F50}"/>
              </a:ext>
            </a:extLst>
          </p:cNvPr>
          <p:cNvSpPr/>
          <p:nvPr/>
        </p:nvSpPr>
        <p:spPr>
          <a:xfrm>
            <a:off x="10898162" y="6419147"/>
            <a:ext cx="900000" cy="360000"/>
          </a:xfrm>
          <a:prstGeom prst="flowChartTerminator">
            <a:avLst/>
          </a:prstGeom>
          <a:solidFill>
            <a:srgbClr val="9B34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250" dirty="0">
              <a:latin typeface="Verdana" panose="020B0604030504040204" pitchFamily="34" charset="0"/>
              <a:ea typeface="Verdana" panose="020B0604030504040204" pitchFamily="34" charset="0"/>
            </a:endParaRPr>
          </a:p>
        </p:txBody>
      </p:sp>
      <p:sp>
        <p:nvSpPr>
          <p:cNvPr id="13" name="Slide Number Placeholder 12">
            <a:extLst>
              <a:ext uri="{FF2B5EF4-FFF2-40B4-BE49-F238E27FC236}">
                <a16:creationId xmlns:a16="http://schemas.microsoft.com/office/drawing/2014/main" id="{7E749D21-ECE2-9ABE-1AAC-8634EBC12263}"/>
              </a:ext>
            </a:extLst>
          </p:cNvPr>
          <p:cNvSpPr>
            <a:spLocks noGrp="1"/>
          </p:cNvSpPr>
          <p:nvPr>
            <p:ph type="sldNum" sz="quarter" idx="12"/>
          </p:nvPr>
        </p:nvSpPr>
        <p:spPr>
          <a:xfrm>
            <a:off x="10898162" y="6419147"/>
            <a:ext cx="900000" cy="360000"/>
          </a:xfrm>
        </p:spPr>
        <p:txBody>
          <a:bodyPr/>
          <a:lstStyle/>
          <a:p>
            <a:pPr algn="ctr"/>
            <a:fld id="{8A4713F9-997F-4880-B255-BE372FECF281}" type="slidenum">
              <a:rPr lang="en-IN" sz="1250" b="1" smtClean="0">
                <a:solidFill>
                  <a:schemeClr val="bg1"/>
                </a:solidFill>
                <a:latin typeface="Verdana" panose="020B0604030504040204" pitchFamily="34" charset="0"/>
                <a:ea typeface="Verdana" panose="020B0604030504040204" pitchFamily="34" charset="0"/>
              </a:rPr>
              <a:pPr algn="ctr"/>
              <a:t>10</a:t>
            </a:fld>
            <a:endParaRPr lang="en-IN" sz="1250" b="1" dirty="0">
              <a:solidFill>
                <a:schemeClr val="bg1"/>
              </a:solidFill>
              <a:latin typeface="Verdana" panose="020B0604030504040204" pitchFamily="34" charset="0"/>
              <a:ea typeface="Verdana" panose="020B0604030504040204" pitchFamily="34" charset="0"/>
            </a:endParaRPr>
          </a:p>
        </p:txBody>
      </p:sp>
      <p:sp>
        <p:nvSpPr>
          <p:cNvPr id="14" name="TextBox 13">
            <a:extLst>
              <a:ext uri="{FF2B5EF4-FFF2-40B4-BE49-F238E27FC236}">
                <a16:creationId xmlns:a16="http://schemas.microsoft.com/office/drawing/2014/main" id="{A3D5EFE9-3772-26CE-C9EE-4D09A30502A4}"/>
              </a:ext>
            </a:extLst>
          </p:cNvPr>
          <p:cNvSpPr txBox="1"/>
          <p:nvPr/>
        </p:nvSpPr>
        <p:spPr>
          <a:xfrm>
            <a:off x="340019" y="6456801"/>
            <a:ext cx="1117614" cy="284693"/>
          </a:xfrm>
          <a:prstGeom prst="rect">
            <a:avLst/>
          </a:prstGeom>
          <a:noFill/>
        </p:spPr>
        <p:txBody>
          <a:bodyPr wrap="none" rtlCol="0">
            <a:spAutoFit/>
          </a:bodyPr>
          <a:lstStyle/>
          <a:p>
            <a:r>
              <a:rPr lang="en-IN" sz="1250" b="1" dirty="0">
                <a:latin typeface="Verdana" panose="020B0604030504040204" pitchFamily="34" charset="0"/>
                <a:ea typeface="Verdana" panose="020B0604030504040204" pitchFamily="34" charset="0"/>
              </a:rPr>
              <a:t>June 2025</a:t>
            </a:r>
          </a:p>
        </p:txBody>
      </p:sp>
    </p:spTree>
    <p:extLst>
      <p:ext uri="{BB962C8B-B14F-4D97-AF65-F5344CB8AC3E}">
        <p14:creationId xmlns:p14="http://schemas.microsoft.com/office/powerpoint/2010/main" val="15397251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B37B15-3FB2-85BF-2D08-6C2EF1599184}"/>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063B08B6-6927-746A-5F80-53FD951C021E}"/>
              </a:ext>
            </a:extLst>
          </p:cNvPr>
          <p:cNvSpPr/>
          <p:nvPr/>
        </p:nvSpPr>
        <p:spPr>
          <a:xfrm>
            <a:off x="11896326" y="0"/>
            <a:ext cx="295673" cy="6858000"/>
          </a:xfrm>
          <a:prstGeom prst="rect">
            <a:avLst/>
          </a:prstGeom>
          <a:solidFill>
            <a:srgbClr val="FFE04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3" name="Picture 2">
            <a:extLst>
              <a:ext uri="{FF2B5EF4-FFF2-40B4-BE49-F238E27FC236}">
                <a16:creationId xmlns:a16="http://schemas.microsoft.com/office/drawing/2014/main" id="{A7812AC5-7DB8-9DA5-E1DE-34AAFFD73C73}"/>
              </a:ext>
            </a:extLst>
          </p:cNvPr>
          <p:cNvPicPr>
            <a:picLocks noChangeAspect="1"/>
          </p:cNvPicPr>
          <p:nvPr/>
        </p:nvPicPr>
        <p:blipFill rotWithShape="1">
          <a:blip r:embed="rId2">
            <a:extLst>
              <a:ext uri="{28A0092B-C50C-407E-A947-70E740481C1C}">
                <a14:useLocalDpi xmlns:a14="http://schemas.microsoft.com/office/drawing/2010/main" val="0"/>
              </a:ext>
            </a:extLst>
          </a:blip>
          <a:srcRect r="67500"/>
          <a:stretch/>
        </p:blipFill>
        <p:spPr>
          <a:xfrm>
            <a:off x="130514" y="73332"/>
            <a:ext cx="684000" cy="751648"/>
          </a:xfrm>
          <a:prstGeom prst="rect">
            <a:avLst/>
          </a:prstGeom>
        </p:spPr>
      </p:pic>
      <p:sp>
        <p:nvSpPr>
          <p:cNvPr id="6" name="TextBox 5">
            <a:extLst>
              <a:ext uri="{FF2B5EF4-FFF2-40B4-BE49-F238E27FC236}">
                <a16:creationId xmlns:a16="http://schemas.microsoft.com/office/drawing/2014/main" id="{7BBF3849-7618-D61B-A626-79E8E30D864E}"/>
              </a:ext>
            </a:extLst>
          </p:cNvPr>
          <p:cNvSpPr txBox="1"/>
          <p:nvPr/>
        </p:nvSpPr>
        <p:spPr>
          <a:xfrm>
            <a:off x="1060735" y="210629"/>
            <a:ext cx="10364552" cy="477054"/>
          </a:xfrm>
          <a:prstGeom prst="rect">
            <a:avLst/>
          </a:prstGeom>
          <a:noFill/>
        </p:spPr>
        <p:txBody>
          <a:bodyPr wrap="square" rtlCol="0">
            <a:spAutoFit/>
          </a:bodyPr>
          <a:lstStyle/>
          <a:p>
            <a:r>
              <a:rPr lang="en-US" sz="2500" b="1" dirty="0">
                <a:latin typeface="Verdana" panose="020B0604030504040204" pitchFamily="34" charset="0"/>
                <a:ea typeface="Verdana" panose="020B0604030504040204" pitchFamily="34" charset="0"/>
              </a:rPr>
              <a:t>FY25 Business Highlights – Secured Projects</a:t>
            </a:r>
            <a:endParaRPr lang="en-IN" sz="2500" b="1" dirty="0">
              <a:latin typeface="Verdana" panose="020B0604030504040204" pitchFamily="34" charset="0"/>
              <a:ea typeface="Verdana" panose="020B0604030504040204" pitchFamily="34" charset="0"/>
            </a:endParaRPr>
          </a:p>
        </p:txBody>
      </p:sp>
      <p:cxnSp>
        <p:nvCxnSpPr>
          <p:cNvPr id="12" name="Straight Connector 11">
            <a:extLst>
              <a:ext uri="{FF2B5EF4-FFF2-40B4-BE49-F238E27FC236}">
                <a16:creationId xmlns:a16="http://schemas.microsoft.com/office/drawing/2014/main" id="{504F25B0-521E-0170-9F8C-CF3B3F6AE5E8}"/>
              </a:ext>
            </a:extLst>
          </p:cNvPr>
          <p:cNvCxnSpPr>
            <a:cxnSpLocks/>
          </p:cNvCxnSpPr>
          <p:nvPr/>
        </p:nvCxnSpPr>
        <p:spPr>
          <a:xfrm flipV="1">
            <a:off x="0" y="886541"/>
            <a:ext cx="11815562" cy="18334"/>
          </a:xfrm>
          <a:prstGeom prst="line">
            <a:avLst/>
          </a:prstGeom>
          <a:ln w="25400">
            <a:solidFill>
              <a:srgbClr val="9B3421"/>
            </a:solidFill>
          </a:ln>
        </p:spPr>
        <p:style>
          <a:lnRef idx="1">
            <a:schemeClr val="accent1"/>
          </a:lnRef>
          <a:fillRef idx="0">
            <a:schemeClr val="accent1"/>
          </a:fillRef>
          <a:effectRef idx="0">
            <a:schemeClr val="accent1"/>
          </a:effectRef>
          <a:fontRef idx="minor">
            <a:schemeClr val="tx1"/>
          </a:fontRef>
        </p:style>
      </p:cxnSp>
      <p:graphicFrame>
        <p:nvGraphicFramePr>
          <p:cNvPr id="7" name="Table 6">
            <a:extLst>
              <a:ext uri="{FF2B5EF4-FFF2-40B4-BE49-F238E27FC236}">
                <a16:creationId xmlns:a16="http://schemas.microsoft.com/office/drawing/2014/main" id="{1EADAFE4-FF07-F2E9-AC1F-C16FD6DE4A64}"/>
              </a:ext>
            </a:extLst>
          </p:cNvPr>
          <p:cNvGraphicFramePr>
            <a:graphicFrameLocks noGrp="1"/>
          </p:cNvGraphicFramePr>
          <p:nvPr>
            <p:extLst>
              <p:ext uri="{D42A27DB-BD31-4B8C-83A1-F6EECF244321}">
                <p14:modId xmlns:p14="http://schemas.microsoft.com/office/powerpoint/2010/main" val="2374478943"/>
              </p:ext>
            </p:extLst>
          </p:nvPr>
        </p:nvGraphicFramePr>
        <p:xfrm>
          <a:off x="327311" y="1263477"/>
          <a:ext cx="10800000" cy="4663440"/>
        </p:xfrm>
        <a:graphic>
          <a:graphicData uri="http://schemas.openxmlformats.org/drawingml/2006/table">
            <a:tbl>
              <a:tblPr>
                <a:tableStyleId>{ED083AE6-46FA-4A59-8FB0-9F97EB10719F}</a:tableStyleId>
              </a:tblPr>
              <a:tblGrid>
                <a:gridCol w="2324734">
                  <a:extLst>
                    <a:ext uri="{9D8B030D-6E8A-4147-A177-3AD203B41FA5}">
                      <a16:colId xmlns:a16="http://schemas.microsoft.com/office/drawing/2014/main" val="3778338444"/>
                    </a:ext>
                  </a:extLst>
                </a:gridCol>
                <a:gridCol w="6743822">
                  <a:extLst>
                    <a:ext uri="{9D8B030D-6E8A-4147-A177-3AD203B41FA5}">
                      <a16:colId xmlns:a16="http://schemas.microsoft.com/office/drawing/2014/main" val="3814117984"/>
                    </a:ext>
                  </a:extLst>
                </a:gridCol>
                <a:gridCol w="1731444">
                  <a:extLst>
                    <a:ext uri="{9D8B030D-6E8A-4147-A177-3AD203B41FA5}">
                      <a16:colId xmlns:a16="http://schemas.microsoft.com/office/drawing/2014/main" val="934361198"/>
                    </a:ext>
                  </a:extLst>
                </a:gridCol>
              </a:tblGrid>
              <a:tr h="414852">
                <a:tc>
                  <a:txBody>
                    <a:bodyPr/>
                    <a:lstStyle/>
                    <a:p>
                      <a:r>
                        <a:rPr lang="en-IN" sz="1500" b="1" dirty="0">
                          <a:solidFill>
                            <a:schemeClr val="bg1"/>
                          </a:solidFill>
                          <a:latin typeface="Verdana" panose="020B0604030504040204" pitchFamily="34" charset="0"/>
                          <a:ea typeface="Verdana" panose="020B0604030504040204" pitchFamily="34" charset="0"/>
                        </a:rPr>
                        <a:t>Company &amp; Location</a:t>
                      </a:r>
                    </a:p>
                  </a:txBody>
                  <a:tcPr marL="137160" marR="137160" marT="137160" marB="137160" anchor="ctr">
                    <a:solidFill>
                      <a:srgbClr val="9B3421"/>
                    </a:solidFill>
                  </a:tcPr>
                </a:tc>
                <a:tc>
                  <a:txBody>
                    <a:bodyPr/>
                    <a:lstStyle/>
                    <a:p>
                      <a:r>
                        <a:rPr lang="en-IN" sz="1500" b="1" dirty="0">
                          <a:solidFill>
                            <a:schemeClr val="bg1"/>
                          </a:solidFill>
                          <a:latin typeface="Verdana" panose="020B0604030504040204" pitchFamily="34" charset="0"/>
                          <a:ea typeface="Verdana" panose="020B0604030504040204" pitchFamily="34" charset="0"/>
                        </a:rPr>
                        <a:t>Secured Projects Description</a:t>
                      </a:r>
                    </a:p>
                  </a:txBody>
                  <a:tcPr marL="137160" marR="137160" marT="137160" marB="137160" anchor="ctr">
                    <a:solidFill>
                      <a:srgbClr val="9B3421"/>
                    </a:solidFill>
                  </a:tcPr>
                </a:tc>
                <a:tc>
                  <a:txBody>
                    <a:bodyPr/>
                    <a:lstStyle/>
                    <a:p>
                      <a:pPr algn="ctr"/>
                      <a:r>
                        <a:rPr lang="en-IN" sz="1500" b="1" dirty="0">
                          <a:solidFill>
                            <a:schemeClr val="bg1"/>
                          </a:solidFill>
                          <a:latin typeface="Verdana" panose="020B0604030504040204" pitchFamily="34" charset="0"/>
                          <a:ea typeface="Verdana" panose="020B0604030504040204" pitchFamily="34" charset="0"/>
                        </a:rPr>
                        <a:t>Project Cost </a:t>
                      </a:r>
                    </a:p>
                  </a:txBody>
                  <a:tcPr marL="137160" marR="137160" marT="137160" marB="137160" anchor="ctr">
                    <a:solidFill>
                      <a:srgbClr val="9B3421"/>
                    </a:solidFill>
                  </a:tcPr>
                </a:tc>
                <a:extLst>
                  <a:ext uri="{0D108BD9-81ED-4DB2-BD59-A6C34878D82A}">
                    <a16:rowId xmlns:a16="http://schemas.microsoft.com/office/drawing/2014/main" val="3677873452"/>
                  </a:ext>
                </a:extLst>
              </a:tr>
              <a:tr h="563014">
                <a:tc>
                  <a:txBody>
                    <a:bodyPr/>
                    <a:lstStyle/>
                    <a:p>
                      <a:r>
                        <a:rPr lang="en-IN" sz="1250" dirty="0">
                          <a:latin typeface="Verdana" panose="020B0604030504040204" pitchFamily="34" charset="0"/>
                          <a:ea typeface="Verdana" panose="020B0604030504040204" pitchFamily="34" charset="0"/>
                        </a:rPr>
                        <a:t>MSIDC, </a:t>
                      </a:r>
                    </a:p>
                    <a:p>
                      <a:r>
                        <a:rPr lang="en-IN" sz="1250" dirty="0">
                          <a:latin typeface="Verdana" panose="020B0604030504040204" pitchFamily="34" charset="0"/>
                          <a:ea typeface="Verdana" panose="020B0604030504040204" pitchFamily="34" charset="0"/>
                        </a:rPr>
                        <a:t>Maharashtra</a:t>
                      </a:r>
                    </a:p>
                  </a:txBody>
                  <a:tcPr marL="137160" marR="137160" marT="137160" marB="137160" anchor="ctr">
                    <a:lnB w="12700" cmpd="sng">
                      <a:noFill/>
                    </a:lnB>
                  </a:tcPr>
                </a:tc>
                <a:tc>
                  <a:txBody>
                    <a:bodyPr/>
                    <a:lstStyle/>
                    <a:p>
                      <a:r>
                        <a:rPr lang="en-US" sz="1250" dirty="0">
                          <a:latin typeface="Verdana" panose="020B0604030504040204" pitchFamily="34" charset="0"/>
                          <a:ea typeface="Verdana" panose="020B0604030504040204" pitchFamily="34" charset="0"/>
                        </a:rPr>
                        <a:t>LOA for Authority’s Engineer services for Hybrid Annuity Scheme-II (Group 13); 90-month contract.</a:t>
                      </a:r>
                    </a:p>
                  </a:txBody>
                  <a:tcPr marL="137160" marR="137160" marT="137160" marB="137160" anchor="ctr">
                    <a:lnB w="12700" cmpd="sng">
                      <a:noFill/>
                    </a:lnB>
                  </a:tcPr>
                </a:tc>
                <a:tc>
                  <a:txBody>
                    <a:bodyPr/>
                    <a:lstStyle/>
                    <a:p>
                      <a:pPr algn="ctr"/>
                      <a:r>
                        <a:rPr lang="en-IN" sz="1250" b="1" dirty="0">
                          <a:latin typeface="Verdana" panose="020B0604030504040204" pitchFamily="34" charset="0"/>
                          <a:ea typeface="Verdana" panose="020B0604030504040204" pitchFamily="34" charset="0"/>
                        </a:rPr>
                        <a:t>₹ 23.46 Cr</a:t>
                      </a:r>
                    </a:p>
                  </a:txBody>
                  <a:tcPr marL="137160" marR="137160" marT="137160" marB="137160" anchor="ctr">
                    <a:lnB w="12700" cmpd="sng">
                      <a:noFill/>
                    </a:lnB>
                  </a:tcPr>
                </a:tc>
                <a:extLst>
                  <a:ext uri="{0D108BD9-81ED-4DB2-BD59-A6C34878D82A}">
                    <a16:rowId xmlns:a16="http://schemas.microsoft.com/office/drawing/2014/main" val="425572024"/>
                  </a:ext>
                </a:extLst>
              </a:tr>
              <a:tr h="528489">
                <a:tc>
                  <a:txBody>
                    <a:bodyPr/>
                    <a:lstStyle/>
                    <a:p>
                      <a:r>
                        <a:rPr lang="en-IN" sz="1250" dirty="0">
                          <a:latin typeface="Verdana" panose="020B0604030504040204" pitchFamily="34" charset="0"/>
                          <a:ea typeface="Verdana" panose="020B0604030504040204" pitchFamily="34" charset="0"/>
                        </a:rPr>
                        <a:t>NHAI, </a:t>
                      </a:r>
                    </a:p>
                    <a:p>
                      <a:r>
                        <a:rPr lang="en-IN" sz="1250" dirty="0">
                          <a:latin typeface="Verdana" panose="020B0604030504040204" pitchFamily="34" charset="0"/>
                          <a:ea typeface="Verdana" panose="020B0604030504040204" pitchFamily="34" charset="0"/>
                        </a:rPr>
                        <a:t>Maharashtra</a:t>
                      </a:r>
                    </a:p>
                  </a:txBody>
                  <a:tcPr marL="137160" marR="137160" marT="137160" marB="137160" anchor="ctr">
                    <a:lnT w="12700" cmpd="sng">
                      <a:noFill/>
                    </a:lnT>
                    <a:lnB w="12700" cmpd="sng">
                      <a:noFill/>
                    </a:lnB>
                    <a:solidFill>
                      <a:schemeClr val="bg1">
                        <a:lumMod val="95000"/>
                      </a:schemeClr>
                    </a:solidFill>
                  </a:tcPr>
                </a:tc>
                <a:tc>
                  <a:txBody>
                    <a:bodyPr/>
                    <a:lstStyle/>
                    <a:p>
                      <a:r>
                        <a:rPr lang="en-US" sz="1250" dirty="0">
                          <a:latin typeface="Verdana" panose="020B0604030504040204" pitchFamily="34" charset="0"/>
                          <a:ea typeface="Verdana" panose="020B0604030504040204" pitchFamily="34" charset="0"/>
                        </a:rPr>
                        <a:t>Approved variation proposal for additional EPC works (ROBs, VUPs, flyovers).</a:t>
                      </a:r>
                    </a:p>
                  </a:txBody>
                  <a:tcPr marL="137160" marR="137160" marT="137160" marB="137160" anchor="ctr">
                    <a:lnT w="12700" cmpd="sng">
                      <a:noFill/>
                    </a:lnT>
                    <a:lnB w="12700" cmpd="sng">
                      <a:noFill/>
                    </a:lnB>
                    <a:solidFill>
                      <a:schemeClr val="bg1">
                        <a:lumMod val="95000"/>
                      </a:schemeClr>
                    </a:solidFill>
                  </a:tcPr>
                </a:tc>
                <a:tc>
                  <a:txBody>
                    <a:bodyPr/>
                    <a:lstStyle/>
                    <a:p>
                      <a:pPr algn="ctr"/>
                      <a:r>
                        <a:rPr lang="en-IN" sz="1250" b="1" dirty="0">
                          <a:latin typeface="Verdana" panose="020B0604030504040204" pitchFamily="34" charset="0"/>
                          <a:ea typeface="Verdana" panose="020B0604030504040204" pitchFamily="34" charset="0"/>
                        </a:rPr>
                        <a:t>₹ 2.20 Cr</a:t>
                      </a:r>
                    </a:p>
                  </a:txBody>
                  <a:tcPr marL="137160" marR="137160" marT="137160" marB="137160" anchor="ctr">
                    <a:lnT w="12700" cmpd="sng">
                      <a:noFill/>
                    </a:lnT>
                    <a:lnB w="12700" cmpd="sng">
                      <a:noFill/>
                    </a:lnB>
                    <a:solidFill>
                      <a:schemeClr val="bg1">
                        <a:lumMod val="95000"/>
                      </a:schemeClr>
                    </a:solidFill>
                  </a:tcPr>
                </a:tc>
                <a:extLst>
                  <a:ext uri="{0D108BD9-81ED-4DB2-BD59-A6C34878D82A}">
                    <a16:rowId xmlns:a16="http://schemas.microsoft.com/office/drawing/2014/main" val="1041474920"/>
                  </a:ext>
                </a:extLst>
              </a:tr>
              <a:tr h="528489">
                <a:tc>
                  <a:txBody>
                    <a:bodyPr/>
                    <a:lstStyle/>
                    <a:p>
                      <a:r>
                        <a:rPr lang="en-IN" sz="1250" dirty="0">
                          <a:latin typeface="Verdana" panose="020B0604030504040204" pitchFamily="34" charset="0"/>
                          <a:ea typeface="Verdana" panose="020B0604030504040204" pitchFamily="34" charset="0"/>
                        </a:rPr>
                        <a:t>MoRTH, </a:t>
                      </a:r>
                    </a:p>
                    <a:p>
                      <a:r>
                        <a:rPr lang="en-IN" sz="1250" dirty="0">
                          <a:latin typeface="Verdana" panose="020B0604030504040204" pitchFamily="34" charset="0"/>
                          <a:ea typeface="Verdana" panose="020B0604030504040204" pitchFamily="34" charset="0"/>
                        </a:rPr>
                        <a:t>Karnataka</a:t>
                      </a:r>
                    </a:p>
                  </a:txBody>
                  <a:tcPr marL="137160" marR="137160" marT="137160" marB="137160" anchor="ctr">
                    <a:lnT w="12700" cmpd="sng">
                      <a:noFill/>
                    </a:lnT>
                    <a:lnB w="12700" cmpd="sng">
                      <a:noFill/>
                    </a:lnB>
                  </a:tcPr>
                </a:tc>
                <a:tc>
                  <a:txBody>
                    <a:bodyPr/>
                    <a:lstStyle/>
                    <a:p>
                      <a:r>
                        <a:rPr lang="en-US" sz="1250" dirty="0">
                          <a:latin typeface="Verdana" panose="020B0604030504040204" pitchFamily="34" charset="0"/>
                          <a:ea typeface="Verdana" panose="020B0604030504040204" pitchFamily="34" charset="0"/>
                        </a:rPr>
                        <a:t>LOA for DPR consultancy on NH-766C and NH-369E.</a:t>
                      </a:r>
                    </a:p>
                  </a:txBody>
                  <a:tcPr marL="137160" marR="137160" marT="137160" marB="137160" anchor="ctr">
                    <a:lnT w="12700" cmpd="sng">
                      <a:noFill/>
                    </a:lnT>
                    <a:lnB w="12700" cmpd="sng">
                      <a:noFill/>
                    </a:lnB>
                  </a:tcPr>
                </a:tc>
                <a:tc>
                  <a:txBody>
                    <a:bodyPr/>
                    <a:lstStyle/>
                    <a:p>
                      <a:pPr algn="ctr"/>
                      <a:r>
                        <a:rPr lang="en-IN" sz="1250" b="1" dirty="0">
                          <a:latin typeface="Verdana" panose="020B0604030504040204" pitchFamily="34" charset="0"/>
                          <a:ea typeface="Verdana" panose="020B0604030504040204" pitchFamily="34" charset="0"/>
                        </a:rPr>
                        <a:t>₹ 2.31 Cr</a:t>
                      </a:r>
                    </a:p>
                  </a:txBody>
                  <a:tcPr marL="137160" marR="137160" marT="137160" marB="137160" anchor="ctr">
                    <a:lnT w="12700" cmpd="sng">
                      <a:noFill/>
                    </a:lnT>
                    <a:lnB w="12700" cmpd="sng">
                      <a:noFill/>
                    </a:lnB>
                  </a:tcPr>
                </a:tc>
                <a:extLst>
                  <a:ext uri="{0D108BD9-81ED-4DB2-BD59-A6C34878D82A}">
                    <a16:rowId xmlns:a16="http://schemas.microsoft.com/office/drawing/2014/main" val="40231958"/>
                  </a:ext>
                </a:extLst>
              </a:tr>
              <a:tr h="563014">
                <a:tc>
                  <a:txBody>
                    <a:bodyPr/>
                    <a:lstStyle/>
                    <a:p>
                      <a:r>
                        <a:rPr lang="en-IN" sz="1250" dirty="0">
                          <a:latin typeface="Verdana" panose="020B0604030504040204" pitchFamily="34" charset="0"/>
                          <a:ea typeface="Verdana" panose="020B0604030504040204" pitchFamily="34" charset="0"/>
                        </a:rPr>
                        <a:t>HPRIDCL, </a:t>
                      </a:r>
                    </a:p>
                    <a:p>
                      <a:r>
                        <a:rPr lang="en-IN" sz="1250" dirty="0">
                          <a:latin typeface="Verdana" panose="020B0604030504040204" pitchFamily="34" charset="0"/>
                          <a:ea typeface="Verdana" panose="020B0604030504040204" pitchFamily="34" charset="0"/>
                        </a:rPr>
                        <a:t>Himachal Pradesh</a:t>
                      </a:r>
                    </a:p>
                  </a:txBody>
                  <a:tcPr marL="137160" marR="137160" marT="137160" marB="137160" anchor="ctr">
                    <a:lnT w="12700" cmpd="sng">
                      <a:noFill/>
                    </a:lnT>
                    <a:lnB w="12700" cmpd="sng">
                      <a:noFill/>
                    </a:lnB>
                    <a:solidFill>
                      <a:schemeClr val="bg1">
                        <a:lumMod val="95000"/>
                      </a:schemeClr>
                    </a:solidFill>
                  </a:tcPr>
                </a:tc>
                <a:tc>
                  <a:txBody>
                    <a:bodyPr/>
                    <a:lstStyle/>
                    <a:p>
                      <a:r>
                        <a:rPr lang="en-US" sz="1250" dirty="0">
                          <a:latin typeface="Verdana" panose="020B0604030504040204" pitchFamily="34" charset="0"/>
                          <a:ea typeface="Verdana" panose="020B0604030504040204" pitchFamily="34" charset="0"/>
                        </a:rPr>
                        <a:t>Notice to Proceed for 160m cantilever bridge construction supervision.</a:t>
                      </a:r>
                    </a:p>
                  </a:txBody>
                  <a:tcPr marL="137160" marR="137160" marT="137160" marB="137160" anchor="ctr">
                    <a:lnT w="12700" cmpd="sng">
                      <a:noFill/>
                    </a:lnT>
                    <a:lnB w="12700" cmpd="sng">
                      <a:noFill/>
                    </a:lnB>
                    <a:solidFill>
                      <a:schemeClr val="bg1">
                        <a:lumMod val="95000"/>
                      </a:schemeClr>
                    </a:solidFill>
                  </a:tcPr>
                </a:tc>
                <a:tc>
                  <a:txBody>
                    <a:bodyPr/>
                    <a:lstStyle/>
                    <a:p>
                      <a:pPr algn="ctr"/>
                      <a:r>
                        <a:rPr lang="en-IN" sz="1250" b="1" dirty="0">
                          <a:latin typeface="Verdana" panose="020B0604030504040204" pitchFamily="34" charset="0"/>
                          <a:ea typeface="Verdana" panose="020B0604030504040204" pitchFamily="34" charset="0"/>
                        </a:rPr>
                        <a:t>₹ 0.44 Cr</a:t>
                      </a:r>
                    </a:p>
                  </a:txBody>
                  <a:tcPr marL="137160" marR="137160" marT="137160" marB="137160" anchor="ctr">
                    <a:lnT w="12700" cmpd="sng">
                      <a:noFill/>
                    </a:lnT>
                    <a:lnB w="12700" cmpd="sng">
                      <a:noFill/>
                    </a:lnB>
                    <a:solidFill>
                      <a:schemeClr val="bg1">
                        <a:lumMod val="95000"/>
                      </a:schemeClr>
                    </a:solidFill>
                  </a:tcPr>
                </a:tc>
                <a:extLst>
                  <a:ext uri="{0D108BD9-81ED-4DB2-BD59-A6C34878D82A}">
                    <a16:rowId xmlns:a16="http://schemas.microsoft.com/office/drawing/2014/main" val="3489365717"/>
                  </a:ext>
                </a:extLst>
              </a:tr>
              <a:tr h="414852">
                <a:tc>
                  <a:txBody>
                    <a:bodyPr/>
                    <a:lstStyle/>
                    <a:p>
                      <a:r>
                        <a:rPr lang="en-IN" sz="1250" dirty="0">
                          <a:latin typeface="Verdana" panose="020B0604030504040204" pitchFamily="34" charset="0"/>
                          <a:ea typeface="Verdana" panose="020B0604030504040204" pitchFamily="34" charset="0"/>
                        </a:rPr>
                        <a:t>MMRDA, </a:t>
                      </a:r>
                    </a:p>
                    <a:p>
                      <a:r>
                        <a:rPr lang="en-IN" sz="1250" dirty="0">
                          <a:latin typeface="Verdana" panose="020B0604030504040204" pitchFamily="34" charset="0"/>
                          <a:ea typeface="Verdana" panose="020B0604030504040204" pitchFamily="34" charset="0"/>
                        </a:rPr>
                        <a:t>Maharashtra</a:t>
                      </a:r>
                    </a:p>
                  </a:txBody>
                  <a:tcPr marL="137160" marR="137160" marT="137160" marB="137160" anchor="ctr">
                    <a:lnT w="12700" cmpd="sng">
                      <a:noFill/>
                    </a:lnT>
                    <a:lnB w="12700" cmpd="sng">
                      <a:noFill/>
                    </a:lnB>
                  </a:tcPr>
                </a:tc>
                <a:tc>
                  <a:txBody>
                    <a:bodyPr/>
                    <a:lstStyle/>
                    <a:p>
                      <a:r>
                        <a:rPr lang="en-US" sz="1250" dirty="0">
                          <a:latin typeface="Verdana" panose="020B0604030504040204" pitchFamily="34" charset="0"/>
                          <a:ea typeface="Verdana" panose="020B0604030504040204" pitchFamily="34" charset="0"/>
                        </a:rPr>
                        <a:t>LOA for PMC at 6 Mumbai Metro Line 5 stations.</a:t>
                      </a:r>
                    </a:p>
                  </a:txBody>
                  <a:tcPr marL="137160" marR="137160" marT="137160" marB="137160" anchor="ctr">
                    <a:lnT w="12700" cmpd="sng">
                      <a:noFill/>
                    </a:lnT>
                    <a:lnB w="12700" cmpd="sng">
                      <a:noFill/>
                    </a:lnB>
                  </a:tcPr>
                </a:tc>
                <a:tc>
                  <a:txBody>
                    <a:bodyPr/>
                    <a:lstStyle/>
                    <a:p>
                      <a:pPr algn="ctr"/>
                      <a:r>
                        <a:rPr lang="en-IN" sz="1250" b="1" dirty="0">
                          <a:latin typeface="Verdana" panose="020B0604030504040204" pitchFamily="34" charset="0"/>
                          <a:ea typeface="Verdana" panose="020B0604030504040204" pitchFamily="34" charset="0"/>
                        </a:rPr>
                        <a:t>₹ 1.35 Cr</a:t>
                      </a:r>
                    </a:p>
                  </a:txBody>
                  <a:tcPr marL="137160" marR="137160" marT="137160" marB="137160" anchor="ctr">
                    <a:lnT w="12700" cmpd="sng">
                      <a:noFill/>
                    </a:lnT>
                    <a:lnB w="12700" cmpd="sng">
                      <a:noFill/>
                    </a:lnB>
                  </a:tcPr>
                </a:tc>
                <a:extLst>
                  <a:ext uri="{0D108BD9-81ED-4DB2-BD59-A6C34878D82A}">
                    <a16:rowId xmlns:a16="http://schemas.microsoft.com/office/drawing/2014/main" val="649453025"/>
                  </a:ext>
                </a:extLst>
              </a:tr>
              <a:tr h="414852">
                <a:tc>
                  <a:txBody>
                    <a:bodyPr/>
                    <a:lstStyle/>
                    <a:p>
                      <a:r>
                        <a:rPr lang="en-IN" sz="1250" dirty="0">
                          <a:latin typeface="Verdana" panose="020B0604030504040204" pitchFamily="34" charset="0"/>
                          <a:ea typeface="Verdana" panose="020B0604030504040204" pitchFamily="34" charset="0"/>
                        </a:rPr>
                        <a:t>NHAI, </a:t>
                      </a:r>
                    </a:p>
                    <a:p>
                      <a:r>
                        <a:rPr lang="en-IN" sz="1250" dirty="0">
                          <a:latin typeface="Verdana" panose="020B0604030504040204" pitchFamily="34" charset="0"/>
                          <a:ea typeface="Verdana" panose="020B0604030504040204" pitchFamily="34" charset="0"/>
                        </a:rPr>
                        <a:t>Uttar Pradesh</a:t>
                      </a:r>
                    </a:p>
                  </a:txBody>
                  <a:tcPr marL="137160" marR="137160" marT="137160" marB="137160" anchor="ctr">
                    <a:lnT w="12700" cmpd="sng">
                      <a:noFill/>
                    </a:lnT>
                    <a:lnB w="12700" cap="flat" cmpd="sng" algn="ctr">
                      <a:solidFill>
                        <a:srgbClr val="FFE041"/>
                      </a:solidFill>
                      <a:prstDash val="solid"/>
                      <a:round/>
                      <a:headEnd type="none" w="med" len="med"/>
                      <a:tailEnd type="none" w="med" len="med"/>
                    </a:lnB>
                    <a:solidFill>
                      <a:schemeClr val="bg1">
                        <a:lumMod val="95000"/>
                      </a:schemeClr>
                    </a:solidFill>
                  </a:tcPr>
                </a:tc>
                <a:tc>
                  <a:txBody>
                    <a:bodyPr/>
                    <a:lstStyle/>
                    <a:p>
                      <a:r>
                        <a:rPr lang="en-US" sz="1250" dirty="0">
                          <a:latin typeface="Verdana" panose="020B0604030504040204" pitchFamily="34" charset="0"/>
                          <a:ea typeface="Verdana" panose="020B0604030504040204" pitchFamily="34" charset="0"/>
                        </a:rPr>
                        <a:t>LOA for Authority’s Engineer for 6-lane greenfield bypasses around Kanpur.</a:t>
                      </a:r>
                    </a:p>
                  </a:txBody>
                  <a:tcPr marL="137160" marR="137160" marT="137160" marB="137160" anchor="ctr">
                    <a:lnT w="12700" cmpd="sng">
                      <a:noFill/>
                    </a:lnT>
                    <a:lnB w="12700" cap="flat" cmpd="sng" algn="ctr">
                      <a:solidFill>
                        <a:srgbClr val="FFE041"/>
                      </a:solidFill>
                      <a:prstDash val="solid"/>
                      <a:round/>
                      <a:headEnd type="none" w="med" len="med"/>
                      <a:tailEnd type="none" w="med" len="med"/>
                    </a:lnB>
                    <a:solidFill>
                      <a:schemeClr val="bg1">
                        <a:lumMod val="95000"/>
                      </a:schemeClr>
                    </a:solidFill>
                  </a:tcPr>
                </a:tc>
                <a:tc>
                  <a:txBody>
                    <a:bodyPr/>
                    <a:lstStyle/>
                    <a:p>
                      <a:pPr algn="ctr"/>
                      <a:r>
                        <a:rPr lang="en-IN" sz="1250" b="1" dirty="0">
                          <a:latin typeface="Verdana" panose="020B0604030504040204" pitchFamily="34" charset="0"/>
                          <a:ea typeface="Verdana" panose="020B0604030504040204" pitchFamily="34" charset="0"/>
                        </a:rPr>
                        <a:t>₹ 7.85 Cr</a:t>
                      </a:r>
                    </a:p>
                  </a:txBody>
                  <a:tcPr marL="137160" marR="137160" marT="137160" marB="137160" anchor="ctr">
                    <a:lnT w="12700" cmpd="sng">
                      <a:noFill/>
                    </a:lnT>
                    <a:lnB w="12700" cap="flat" cmpd="sng" algn="ctr">
                      <a:solidFill>
                        <a:srgbClr val="FFE04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252822197"/>
                  </a:ext>
                </a:extLst>
              </a:tr>
            </a:tbl>
          </a:graphicData>
        </a:graphic>
      </p:graphicFrame>
      <p:sp>
        <p:nvSpPr>
          <p:cNvPr id="5" name="Rectangle 4">
            <a:extLst>
              <a:ext uri="{FF2B5EF4-FFF2-40B4-BE49-F238E27FC236}">
                <a16:creationId xmlns:a16="http://schemas.microsoft.com/office/drawing/2014/main" id="{D7E4071A-536B-4F74-4B0F-75E63D806B45}"/>
              </a:ext>
            </a:extLst>
          </p:cNvPr>
          <p:cNvSpPr/>
          <p:nvPr/>
        </p:nvSpPr>
        <p:spPr>
          <a:xfrm>
            <a:off x="-1" y="6419147"/>
            <a:ext cx="10800000" cy="3600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435100" algn="ctr"/>
            <a:r>
              <a:rPr lang="en-IN" sz="1250" dirty="0">
                <a:solidFill>
                  <a:schemeClr val="tx1"/>
                </a:solidFill>
                <a:latin typeface="Verdana" panose="020B0604030504040204" pitchFamily="34" charset="0"/>
                <a:ea typeface="Verdana" panose="020B0604030504040204" pitchFamily="34" charset="0"/>
                <a:hlinkClick r:id="rId3"/>
              </a:rPr>
              <a:t>www.dhruvconsultancy.in</a:t>
            </a:r>
            <a:endParaRPr lang="en-IN" sz="1250" dirty="0">
              <a:solidFill>
                <a:schemeClr val="tx1"/>
              </a:solidFill>
              <a:latin typeface="Verdana" panose="020B0604030504040204" pitchFamily="34" charset="0"/>
              <a:ea typeface="Verdana" panose="020B0604030504040204" pitchFamily="34" charset="0"/>
            </a:endParaRPr>
          </a:p>
        </p:txBody>
      </p:sp>
      <p:sp>
        <p:nvSpPr>
          <p:cNvPr id="10" name="Flowchart: Terminator 9">
            <a:extLst>
              <a:ext uri="{FF2B5EF4-FFF2-40B4-BE49-F238E27FC236}">
                <a16:creationId xmlns:a16="http://schemas.microsoft.com/office/drawing/2014/main" id="{26089878-3499-D971-B70D-BEB5E970E6EE}"/>
              </a:ext>
            </a:extLst>
          </p:cNvPr>
          <p:cNvSpPr/>
          <p:nvPr/>
        </p:nvSpPr>
        <p:spPr>
          <a:xfrm>
            <a:off x="10898162" y="6419147"/>
            <a:ext cx="900000" cy="360000"/>
          </a:xfrm>
          <a:prstGeom prst="flowChartTerminator">
            <a:avLst/>
          </a:prstGeom>
          <a:solidFill>
            <a:srgbClr val="9B34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250" dirty="0">
              <a:latin typeface="Verdana" panose="020B0604030504040204" pitchFamily="34" charset="0"/>
              <a:ea typeface="Verdana" panose="020B0604030504040204" pitchFamily="34" charset="0"/>
            </a:endParaRPr>
          </a:p>
        </p:txBody>
      </p:sp>
      <p:sp>
        <p:nvSpPr>
          <p:cNvPr id="13" name="Slide Number Placeholder 12">
            <a:extLst>
              <a:ext uri="{FF2B5EF4-FFF2-40B4-BE49-F238E27FC236}">
                <a16:creationId xmlns:a16="http://schemas.microsoft.com/office/drawing/2014/main" id="{DB898197-5B2A-3F83-BAE0-5A1D83D5B98F}"/>
              </a:ext>
            </a:extLst>
          </p:cNvPr>
          <p:cNvSpPr>
            <a:spLocks noGrp="1"/>
          </p:cNvSpPr>
          <p:nvPr>
            <p:ph type="sldNum" sz="quarter" idx="12"/>
          </p:nvPr>
        </p:nvSpPr>
        <p:spPr>
          <a:xfrm>
            <a:off x="10898162" y="6419147"/>
            <a:ext cx="900000" cy="360000"/>
          </a:xfrm>
        </p:spPr>
        <p:txBody>
          <a:bodyPr/>
          <a:lstStyle/>
          <a:p>
            <a:pPr algn="ctr"/>
            <a:fld id="{8A4713F9-997F-4880-B255-BE372FECF281}" type="slidenum">
              <a:rPr lang="en-IN" sz="1250" b="1" smtClean="0">
                <a:solidFill>
                  <a:schemeClr val="bg1"/>
                </a:solidFill>
                <a:latin typeface="Verdana" panose="020B0604030504040204" pitchFamily="34" charset="0"/>
                <a:ea typeface="Verdana" panose="020B0604030504040204" pitchFamily="34" charset="0"/>
              </a:rPr>
              <a:pPr algn="ctr"/>
              <a:t>11</a:t>
            </a:fld>
            <a:endParaRPr lang="en-IN" sz="1250" b="1" dirty="0">
              <a:solidFill>
                <a:schemeClr val="bg1"/>
              </a:solidFill>
              <a:latin typeface="Verdana" panose="020B0604030504040204" pitchFamily="34" charset="0"/>
              <a:ea typeface="Verdana" panose="020B0604030504040204" pitchFamily="34" charset="0"/>
            </a:endParaRPr>
          </a:p>
        </p:txBody>
      </p:sp>
      <p:sp>
        <p:nvSpPr>
          <p:cNvPr id="14" name="TextBox 13">
            <a:extLst>
              <a:ext uri="{FF2B5EF4-FFF2-40B4-BE49-F238E27FC236}">
                <a16:creationId xmlns:a16="http://schemas.microsoft.com/office/drawing/2014/main" id="{F21D7363-1E32-EA31-7014-73241A149152}"/>
              </a:ext>
            </a:extLst>
          </p:cNvPr>
          <p:cNvSpPr txBox="1"/>
          <p:nvPr/>
        </p:nvSpPr>
        <p:spPr>
          <a:xfrm>
            <a:off x="340019" y="6456801"/>
            <a:ext cx="1117614" cy="284693"/>
          </a:xfrm>
          <a:prstGeom prst="rect">
            <a:avLst/>
          </a:prstGeom>
          <a:noFill/>
        </p:spPr>
        <p:txBody>
          <a:bodyPr wrap="none" rtlCol="0">
            <a:spAutoFit/>
          </a:bodyPr>
          <a:lstStyle/>
          <a:p>
            <a:r>
              <a:rPr lang="en-IN" sz="1250" b="1" dirty="0">
                <a:latin typeface="Verdana" panose="020B0604030504040204" pitchFamily="34" charset="0"/>
                <a:ea typeface="Verdana" panose="020B0604030504040204" pitchFamily="34" charset="0"/>
              </a:rPr>
              <a:t>June 2025</a:t>
            </a:r>
          </a:p>
        </p:txBody>
      </p:sp>
    </p:spTree>
    <p:extLst>
      <p:ext uri="{BB962C8B-B14F-4D97-AF65-F5344CB8AC3E}">
        <p14:creationId xmlns:p14="http://schemas.microsoft.com/office/powerpoint/2010/main" val="25344660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9E9442-F363-B501-B3ED-97252022696C}"/>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1D1F17F3-3D4C-8A04-C1F3-734EFA9DEEA2}"/>
              </a:ext>
            </a:extLst>
          </p:cNvPr>
          <p:cNvSpPr/>
          <p:nvPr/>
        </p:nvSpPr>
        <p:spPr>
          <a:xfrm>
            <a:off x="11896326" y="0"/>
            <a:ext cx="295673" cy="6858000"/>
          </a:xfrm>
          <a:prstGeom prst="rect">
            <a:avLst/>
          </a:prstGeom>
          <a:solidFill>
            <a:srgbClr val="FFE04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3" name="Picture 2">
            <a:extLst>
              <a:ext uri="{FF2B5EF4-FFF2-40B4-BE49-F238E27FC236}">
                <a16:creationId xmlns:a16="http://schemas.microsoft.com/office/drawing/2014/main" id="{2B0B9A1D-FF8C-CB08-4820-2DA98256F8FC}"/>
              </a:ext>
            </a:extLst>
          </p:cNvPr>
          <p:cNvPicPr>
            <a:picLocks noChangeAspect="1"/>
          </p:cNvPicPr>
          <p:nvPr/>
        </p:nvPicPr>
        <p:blipFill rotWithShape="1">
          <a:blip r:embed="rId2">
            <a:extLst>
              <a:ext uri="{28A0092B-C50C-407E-A947-70E740481C1C}">
                <a14:useLocalDpi xmlns:a14="http://schemas.microsoft.com/office/drawing/2010/main" val="0"/>
              </a:ext>
            </a:extLst>
          </a:blip>
          <a:srcRect r="67500"/>
          <a:stretch/>
        </p:blipFill>
        <p:spPr>
          <a:xfrm>
            <a:off x="130514" y="73332"/>
            <a:ext cx="684000" cy="751648"/>
          </a:xfrm>
          <a:prstGeom prst="rect">
            <a:avLst/>
          </a:prstGeom>
        </p:spPr>
      </p:pic>
      <p:sp>
        <p:nvSpPr>
          <p:cNvPr id="6" name="TextBox 5">
            <a:extLst>
              <a:ext uri="{FF2B5EF4-FFF2-40B4-BE49-F238E27FC236}">
                <a16:creationId xmlns:a16="http://schemas.microsoft.com/office/drawing/2014/main" id="{F11BB3E7-0E31-43E3-4B39-1D000BC8AF0F}"/>
              </a:ext>
            </a:extLst>
          </p:cNvPr>
          <p:cNvSpPr txBox="1"/>
          <p:nvPr/>
        </p:nvSpPr>
        <p:spPr>
          <a:xfrm>
            <a:off x="1060735" y="210629"/>
            <a:ext cx="10364552" cy="477054"/>
          </a:xfrm>
          <a:prstGeom prst="rect">
            <a:avLst/>
          </a:prstGeom>
          <a:noFill/>
        </p:spPr>
        <p:txBody>
          <a:bodyPr wrap="square" rtlCol="0">
            <a:spAutoFit/>
          </a:bodyPr>
          <a:lstStyle/>
          <a:p>
            <a:r>
              <a:rPr lang="en-US" sz="2500" b="1" dirty="0">
                <a:latin typeface="Verdana" panose="020B0604030504040204" pitchFamily="34" charset="0"/>
                <a:ea typeface="Verdana" panose="020B0604030504040204" pitchFamily="34" charset="0"/>
              </a:rPr>
              <a:t>FY25 Business Highlights – Secured Projects</a:t>
            </a:r>
            <a:endParaRPr lang="en-IN" sz="2500" b="1" dirty="0">
              <a:latin typeface="Verdana" panose="020B0604030504040204" pitchFamily="34" charset="0"/>
              <a:ea typeface="Verdana" panose="020B0604030504040204" pitchFamily="34" charset="0"/>
            </a:endParaRPr>
          </a:p>
        </p:txBody>
      </p:sp>
      <p:cxnSp>
        <p:nvCxnSpPr>
          <p:cNvPr id="12" name="Straight Connector 11">
            <a:extLst>
              <a:ext uri="{FF2B5EF4-FFF2-40B4-BE49-F238E27FC236}">
                <a16:creationId xmlns:a16="http://schemas.microsoft.com/office/drawing/2014/main" id="{C192DE3E-787F-0A22-FC5A-972AA515B776}"/>
              </a:ext>
            </a:extLst>
          </p:cNvPr>
          <p:cNvCxnSpPr>
            <a:cxnSpLocks/>
          </p:cNvCxnSpPr>
          <p:nvPr/>
        </p:nvCxnSpPr>
        <p:spPr>
          <a:xfrm flipV="1">
            <a:off x="0" y="886541"/>
            <a:ext cx="11815562" cy="18334"/>
          </a:xfrm>
          <a:prstGeom prst="line">
            <a:avLst/>
          </a:prstGeom>
          <a:ln w="25400">
            <a:solidFill>
              <a:srgbClr val="9B3421"/>
            </a:solidFill>
          </a:ln>
        </p:spPr>
        <p:style>
          <a:lnRef idx="1">
            <a:schemeClr val="accent1"/>
          </a:lnRef>
          <a:fillRef idx="0">
            <a:schemeClr val="accent1"/>
          </a:fillRef>
          <a:effectRef idx="0">
            <a:schemeClr val="accent1"/>
          </a:effectRef>
          <a:fontRef idx="minor">
            <a:schemeClr val="tx1"/>
          </a:fontRef>
        </p:style>
      </p:cxnSp>
      <p:graphicFrame>
        <p:nvGraphicFramePr>
          <p:cNvPr id="7" name="Table 6">
            <a:extLst>
              <a:ext uri="{FF2B5EF4-FFF2-40B4-BE49-F238E27FC236}">
                <a16:creationId xmlns:a16="http://schemas.microsoft.com/office/drawing/2014/main" id="{3409246D-CD99-3A67-A581-743F2B3CF844}"/>
              </a:ext>
            </a:extLst>
          </p:cNvPr>
          <p:cNvGraphicFramePr>
            <a:graphicFrameLocks noGrp="1"/>
          </p:cNvGraphicFramePr>
          <p:nvPr>
            <p:extLst>
              <p:ext uri="{D42A27DB-BD31-4B8C-83A1-F6EECF244321}">
                <p14:modId xmlns:p14="http://schemas.microsoft.com/office/powerpoint/2010/main" val="788901558"/>
              </p:ext>
            </p:extLst>
          </p:nvPr>
        </p:nvGraphicFramePr>
        <p:xfrm>
          <a:off x="327311" y="1263477"/>
          <a:ext cx="10800000" cy="4663440"/>
        </p:xfrm>
        <a:graphic>
          <a:graphicData uri="http://schemas.openxmlformats.org/drawingml/2006/table">
            <a:tbl>
              <a:tblPr>
                <a:tableStyleId>{ED083AE6-46FA-4A59-8FB0-9F97EB10719F}</a:tableStyleId>
              </a:tblPr>
              <a:tblGrid>
                <a:gridCol w="2324734">
                  <a:extLst>
                    <a:ext uri="{9D8B030D-6E8A-4147-A177-3AD203B41FA5}">
                      <a16:colId xmlns:a16="http://schemas.microsoft.com/office/drawing/2014/main" val="3778338444"/>
                    </a:ext>
                  </a:extLst>
                </a:gridCol>
                <a:gridCol w="6743822">
                  <a:extLst>
                    <a:ext uri="{9D8B030D-6E8A-4147-A177-3AD203B41FA5}">
                      <a16:colId xmlns:a16="http://schemas.microsoft.com/office/drawing/2014/main" val="3814117984"/>
                    </a:ext>
                  </a:extLst>
                </a:gridCol>
                <a:gridCol w="1731444">
                  <a:extLst>
                    <a:ext uri="{9D8B030D-6E8A-4147-A177-3AD203B41FA5}">
                      <a16:colId xmlns:a16="http://schemas.microsoft.com/office/drawing/2014/main" val="934361198"/>
                    </a:ext>
                  </a:extLst>
                </a:gridCol>
              </a:tblGrid>
              <a:tr h="414852">
                <a:tc>
                  <a:txBody>
                    <a:bodyPr/>
                    <a:lstStyle/>
                    <a:p>
                      <a:r>
                        <a:rPr lang="en-IN" sz="1500" b="1" dirty="0">
                          <a:solidFill>
                            <a:schemeClr val="bg1"/>
                          </a:solidFill>
                          <a:latin typeface="Verdana" panose="020B0604030504040204" pitchFamily="34" charset="0"/>
                          <a:ea typeface="Verdana" panose="020B0604030504040204" pitchFamily="34" charset="0"/>
                        </a:rPr>
                        <a:t>Company &amp; Location</a:t>
                      </a:r>
                    </a:p>
                  </a:txBody>
                  <a:tcPr marL="137160" marR="137160" marT="137160" marB="137160" anchor="ctr">
                    <a:solidFill>
                      <a:srgbClr val="9B3421"/>
                    </a:solidFill>
                  </a:tcPr>
                </a:tc>
                <a:tc>
                  <a:txBody>
                    <a:bodyPr/>
                    <a:lstStyle/>
                    <a:p>
                      <a:r>
                        <a:rPr lang="en-IN" sz="1500" b="1" dirty="0">
                          <a:solidFill>
                            <a:schemeClr val="bg1"/>
                          </a:solidFill>
                          <a:latin typeface="Verdana" panose="020B0604030504040204" pitchFamily="34" charset="0"/>
                          <a:ea typeface="Verdana" panose="020B0604030504040204" pitchFamily="34" charset="0"/>
                        </a:rPr>
                        <a:t>Secured Projects Description</a:t>
                      </a:r>
                    </a:p>
                  </a:txBody>
                  <a:tcPr marL="137160" marR="137160" marT="137160" marB="137160" anchor="ctr">
                    <a:solidFill>
                      <a:srgbClr val="9B3421"/>
                    </a:solidFill>
                  </a:tcPr>
                </a:tc>
                <a:tc>
                  <a:txBody>
                    <a:bodyPr/>
                    <a:lstStyle/>
                    <a:p>
                      <a:pPr algn="ctr"/>
                      <a:r>
                        <a:rPr lang="en-IN" sz="1500" b="1" dirty="0">
                          <a:solidFill>
                            <a:schemeClr val="bg1"/>
                          </a:solidFill>
                          <a:latin typeface="Verdana" panose="020B0604030504040204" pitchFamily="34" charset="0"/>
                          <a:ea typeface="Verdana" panose="020B0604030504040204" pitchFamily="34" charset="0"/>
                        </a:rPr>
                        <a:t>Project Cost </a:t>
                      </a:r>
                    </a:p>
                  </a:txBody>
                  <a:tcPr marL="137160" marR="137160" marT="137160" marB="137160" anchor="ctr">
                    <a:solidFill>
                      <a:srgbClr val="9B3421"/>
                    </a:solidFill>
                  </a:tcPr>
                </a:tc>
                <a:extLst>
                  <a:ext uri="{0D108BD9-81ED-4DB2-BD59-A6C34878D82A}">
                    <a16:rowId xmlns:a16="http://schemas.microsoft.com/office/drawing/2014/main" val="3677873452"/>
                  </a:ext>
                </a:extLst>
              </a:tr>
              <a:tr h="563014">
                <a:tc>
                  <a:txBody>
                    <a:bodyPr/>
                    <a:lstStyle/>
                    <a:p>
                      <a:r>
                        <a:rPr lang="en-IN" sz="1250" dirty="0">
                          <a:latin typeface="Verdana" panose="020B0604030504040204" pitchFamily="34" charset="0"/>
                          <a:ea typeface="Verdana" panose="020B0604030504040204" pitchFamily="34" charset="0"/>
                        </a:rPr>
                        <a:t>HCC,</a:t>
                      </a:r>
                    </a:p>
                    <a:p>
                      <a:r>
                        <a:rPr lang="en-IN" sz="1250" dirty="0">
                          <a:latin typeface="Verdana" panose="020B0604030504040204" pitchFamily="34" charset="0"/>
                          <a:ea typeface="Verdana" panose="020B0604030504040204" pitchFamily="34" charset="0"/>
                        </a:rPr>
                        <a:t>Maharashtra</a:t>
                      </a:r>
                    </a:p>
                  </a:txBody>
                  <a:tcPr marL="137160" marR="137160" marT="137160" marB="137160" anchor="ctr">
                    <a:lnB w="12700" cmpd="sng">
                      <a:noFill/>
                    </a:lnB>
                  </a:tcPr>
                </a:tc>
                <a:tc>
                  <a:txBody>
                    <a:bodyPr/>
                    <a:lstStyle/>
                    <a:p>
                      <a:r>
                        <a:rPr lang="en-US" sz="1250" dirty="0">
                          <a:latin typeface="Verdana" panose="020B0604030504040204" pitchFamily="34" charset="0"/>
                          <a:ea typeface="Verdana" panose="020B0604030504040204" pitchFamily="34" charset="0"/>
                        </a:rPr>
                        <a:t>Contract for design proof checking for 2-lane bridge across Agardanda Creek on Revas-Redi Coastal Highway.</a:t>
                      </a:r>
                    </a:p>
                  </a:txBody>
                  <a:tcPr marL="137160" marR="137160" marT="137160" marB="137160" anchor="ctr">
                    <a:lnB w="12700" cmpd="sng">
                      <a:noFill/>
                    </a:lnB>
                  </a:tcPr>
                </a:tc>
                <a:tc>
                  <a:txBody>
                    <a:bodyPr/>
                    <a:lstStyle/>
                    <a:p>
                      <a:pPr algn="ctr"/>
                      <a:r>
                        <a:rPr lang="en-IN" sz="1250" b="1" dirty="0">
                          <a:latin typeface="Verdana" panose="020B0604030504040204" pitchFamily="34" charset="0"/>
                          <a:ea typeface="Verdana" panose="020B0604030504040204" pitchFamily="34" charset="0"/>
                        </a:rPr>
                        <a:t>₹ 1.09 Cr</a:t>
                      </a:r>
                    </a:p>
                  </a:txBody>
                  <a:tcPr marL="137160" marR="137160" marT="137160" marB="137160" anchor="ctr">
                    <a:lnB w="12700" cmpd="sng">
                      <a:noFill/>
                    </a:lnB>
                  </a:tcPr>
                </a:tc>
                <a:extLst>
                  <a:ext uri="{0D108BD9-81ED-4DB2-BD59-A6C34878D82A}">
                    <a16:rowId xmlns:a16="http://schemas.microsoft.com/office/drawing/2014/main" val="425572024"/>
                  </a:ext>
                </a:extLst>
              </a:tr>
              <a:tr h="528489">
                <a:tc>
                  <a:txBody>
                    <a:bodyPr/>
                    <a:lstStyle/>
                    <a:p>
                      <a:r>
                        <a:rPr lang="pt-BR" sz="1250" dirty="0">
                          <a:latin typeface="Verdana" panose="020B0604030504040204" pitchFamily="34" charset="0"/>
                          <a:ea typeface="Verdana" panose="020B0604030504040204" pitchFamily="34" charset="0"/>
                        </a:rPr>
                        <a:t>Indore Municipal Corp, </a:t>
                      </a:r>
                    </a:p>
                    <a:p>
                      <a:r>
                        <a:rPr lang="pt-BR" sz="1250" dirty="0">
                          <a:latin typeface="Verdana" panose="020B0604030504040204" pitchFamily="34" charset="0"/>
                          <a:ea typeface="Verdana" panose="020B0604030504040204" pitchFamily="34" charset="0"/>
                        </a:rPr>
                        <a:t>Madhya Pradesh</a:t>
                      </a:r>
                    </a:p>
                  </a:txBody>
                  <a:tcPr marL="137160" marR="137160" marT="137160" marB="137160" anchor="ctr">
                    <a:lnT w="12700" cmpd="sng">
                      <a:noFill/>
                    </a:lnT>
                    <a:lnB w="12700" cmpd="sng">
                      <a:noFill/>
                    </a:lnB>
                    <a:solidFill>
                      <a:schemeClr val="bg1">
                        <a:lumMod val="95000"/>
                      </a:schemeClr>
                    </a:solidFill>
                  </a:tcPr>
                </a:tc>
                <a:tc>
                  <a:txBody>
                    <a:bodyPr/>
                    <a:lstStyle/>
                    <a:p>
                      <a:r>
                        <a:rPr lang="en-US" sz="1250" dirty="0">
                          <a:latin typeface="Verdana" panose="020B0604030504040204" pitchFamily="34" charset="0"/>
                          <a:ea typeface="Verdana" panose="020B0604030504040204" pitchFamily="34" charset="0"/>
                        </a:rPr>
                        <a:t>LOA for PMC for Indore Master Plan road works.</a:t>
                      </a:r>
                    </a:p>
                  </a:txBody>
                  <a:tcPr marL="137160" marR="137160" marT="137160" marB="137160" anchor="ctr">
                    <a:lnT w="12700" cmpd="sng">
                      <a:noFill/>
                    </a:lnT>
                    <a:lnB w="12700" cmpd="sng">
                      <a:noFill/>
                    </a:lnB>
                    <a:solidFill>
                      <a:schemeClr val="bg1">
                        <a:lumMod val="95000"/>
                      </a:schemeClr>
                    </a:solidFill>
                  </a:tcPr>
                </a:tc>
                <a:tc>
                  <a:txBody>
                    <a:bodyPr/>
                    <a:lstStyle/>
                    <a:p>
                      <a:pPr algn="ctr"/>
                      <a:r>
                        <a:rPr lang="en-IN" sz="1250" b="1" dirty="0">
                          <a:latin typeface="Verdana" panose="020B0604030504040204" pitchFamily="34" charset="0"/>
                          <a:ea typeface="Verdana" panose="020B0604030504040204" pitchFamily="34" charset="0"/>
                        </a:rPr>
                        <a:t>₹ 1.25 Cr</a:t>
                      </a:r>
                    </a:p>
                  </a:txBody>
                  <a:tcPr marL="137160" marR="137160" marT="137160" marB="137160" anchor="ctr">
                    <a:lnT w="12700" cmpd="sng">
                      <a:noFill/>
                    </a:lnT>
                    <a:lnB w="12700" cmpd="sng">
                      <a:noFill/>
                    </a:lnB>
                    <a:solidFill>
                      <a:schemeClr val="bg1">
                        <a:lumMod val="95000"/>
                      </a:schemeClr>
                    </a:solidFill>
                  </a:tcPr>
                </a:tc>
                <a:extLst>
                  <a:ext uri="{0D108BD9-81ED-4DB2-BD59-A6C34878D82A}">
                    <a16:rowId xmlns:a16="http://schemas.microsoft.com/office/drawing/2014/main" val="1041474920"/>
                  </a:ext>
                </a:extLst>
              </a:tr>
              <a:tr h="528489">
                <a:tc>
                  <a:txBody>
                    <a:bodyPr/>
                    <a:lstStyle/>
                    <a:p>
                      <a:r>
                        <a:rPr lang="en-IN" sz="1250" dirty="0">
                          <a:latin typeface="Verdana" panose="020B0604030504040204" pitchFamily="34" charset="0"/>
                          <a:ea typeface="Verdana" panose="020B0604030504040204" pitchFamily="34" charset="0"/>
                        </a:rPr>
                        <a:t>NHAI, </a:t>
                      </a:r>
                    </a:p>
                    <a:p>
                      <a:r>
                        <a:rPr lang="en-IN" sz="1250" dirty="0">
                          <a:latin typeface="Verdana" panose="020B0604030504040204" pitchFamily="34" charset="0"/>
                          <a:ea typeface="Verdana" panose="020B0604030504040204" pitchFamily="34" charset="0"/>
                        </a:rPr>
                        <a:t>West Bengal</a:t>
                      </a:r>
                    </a:p>
                  </a:txBody>
                  <a:tcPr marL="137160" marR="137160" marT="137160" marB="137160" anchor="ctr">
                    <a:lnT w="12700" cmpd="sng">
                      <a:noFill/>
                    </a:lnT>
                    <a:lnB w="12700" cmpd="sng">
                      <a:noFill/>
                    </a:lnB>
                  </a:tcPr>
                </a:tc>
                <a:tc>
                  <a:txBody>
                    <a:bodyPr/>
                    <a:lstStyle/>
                    <a:p>
                      <a:r>
                        <a:rPr lang="en-US" sz="1250" dirty="0">
                          <a:latin typeface="Verdana" panose="020B0604030504040204" pitchFamily="34" charset="0"/>
                          <a:ea typeface="Verdana" panose="020B0604030504040204" pitchFamily="34" charset="0"/>
                        </a:rPr>
                        <a:t>LOA for IE services on NH-116A Bowaichandi–Guskara section.</a:t>
                      </a:r>
                    </a:p>
                  </a:txBody>
                  <a:tcPr marL="137160" marR="137160" marT="137160" marB="137160" anchor="ctr">
                    <a:lnT w="12700" cmpd="sng">
                      <a:noFill/>
                    </a:lnT>
                    <a:lnB w="12700" cmpd="sng">
                      <a:noFill/>
                    </a:lnB>
                  </a:tcPr>
                </a:tc>
                <a:tc>
                  <a:txBody>
                    <a:bodyPr/>
                    <a:lstStyle/>
                    <a:p>
                      <a:pPr algn="ctr"/>
                      <a:r>
                        <a:rPr lang="en-IN" sz="1250" b="1" dirty="0">
                          <a:latin typeface="Verdana" panose="020B0604030504040204" pitchFamily="34" charset="0"/>
                          <a:ea typeface="Verdana" panose="020B0604030504040204" pitchFamily="34" charset="0"/>
                        </a:rPr>
                        <a:t>₹ 4.68 Cr</a:t>
                      </a:r>
                    </a:p>
                  </a:txBody>
                  <a:tcPr marL="137160" marR="137160" marT="137160" marB="137160" anchor="ctr">
                    <a:lnT w="12700" cmpd="sng">
                      <a:noFill/>
                    </a:lnT>
                    <a:lnB w="12700" cmpd="sng">
                      <a:noFill/>
                    </a:lnB>
                  </a:tcPr>
                </a:tc>
                <a:extLst>
                  <a:ext uri="{0D108BD9-81ED-4DB2-BD59-A6C34878D82A}">
                    <a16:rowId xmlns:a16="http://schemas.microsoft.com/office/drawing/2014/main" val="40231958"/>
                  </a:ext>
                </a:extLst>
              </a:tr>
              <a:tr h="563014">
                <a:tc>
                  <a:txBody>
                    <a:bodyPr/>
                    <a:lstStyle/>
                    <a:p>
                      <a:r>
                        <a:rPr lang="en-IN" sz="1250" dirty="0">
                          <a:latin typeface="Verdana" panose="020B0604030504040204" pitchFamily="34" charset="0"/>
                          <a:ea typeface="Verdana" panose="020B0604030504040204" pitchFamily="34" charset="0"/>
                        </a:rPr>
                        <a:t>West Central Railway, </a:t>
                      </a:r>
                    </a:p>
                    <a:p>
                      <a:r>
                        <a:rPr lang="en-IN" sz="1250" dirty="0">
                          <a:latin typeface="Verdana" panose="020B0604030504040204" pitchFamily="34" charset="0"/>
                          <a:ea typeface="Verdana" panose="020B0604030504040204" pitchFamily="34" charset="0"/>
                        </a:rPr>
                        <a:t>India</a:t>
                      </a:r>
                    </a:p>
                  </a:txBody>
                  <a:tcPr marL="137160" marR="137160" marT="137160" marB="137160" anchor="ctr">
                    <a:lnT w="12700" cmpd="sng">
                      <a:noFill/>
                    </a:lnT>
                    <a:lnB w="12700" cmpd="sng">
                      <a:noFill/>
                    </a:lnB>
                    <a:solidFill>
                      <a:schemeClr val="bg1">
                        <a:lumMod val="95000"/>
                      </a:schemeClr>
                    </a:solidFill>
                  </a:tcPr>
                </a:tc>
                <a:tc>
                  <a:txBody>
                    <a:bodyPr/>
                    <a:lstStyle/>
                    <a:p>
                      <a:r>
                        <a:rPr lang="en-US" sz="1250" dirty="0">
                          <a:latin typeface="Verdana" panose="020B0604030504040204" pitchFamily="34" charset="0"/>
                          <a:ea typeface="Verdana" panose="020B0604030504040204" pitchFamily="34" charset="0"/>
                        </a:rPr>
                        <a:t>LOA for General Consultant for rail infra projects; largest awarded to company in rail sector.</a:t>
                      </a:r>
                    </a:p>
                  </a:txBody>
                  <a:tcPr marL="137160" marR="137160" marT="137160" marB="137160" anchor="ctr">
                    <a:lnT w="12700" cmpd="sng">
                      <a:noFill/>
                    </a:lnT>
                    <a:lnB w="12700" cmpd="sng">
                      <a:noFill/>
                    </a:lnB>
                    <a:solidFill>
                      <a:schemeClr val="bg1">
                        <a:lumMod val="95000"/>
                      </a:schemeClr>
                    </a:solidFill>
                  </a:tcPr>
                </a:tc>
                <a:tc>
                  <a:txBody>
                    <a:bodyPr/>
                    <a:lstStyle/>
                    <a:p>
                      <a:pPr algn="ctr"/>
                      <a:r>
                        <a:rPr lang="en-IN" sz="1250" b="1" dirty="0">
                          <a:latin typeface="Verdana" panose="020B0604030504040204" pitchFamily="34" charset="0"/>
                          <a:ea typeface="Verdana" panose="020B0604030504040204" pitchFamily="34" charset="0"/>
                        </a:rPr>
                        <a:t>₹ 11.05 Cr</a:t>
                      </a:r>
                    </a:p>
                  </a:txBody>
                  <a:tcPr marL="137160" marR="137160" marT="137160" marB="137160" anchor="ctr">
                    <a:lnT w="12700" cmpd="sng">
                      <a:noFill/>
                    </a:lnT>
                    <a:lnB w="12700" cmpd="sng">
                      <a:noFill/>
                    </a:lnB>
                    <a:solidFill>
                      <a:schemeClr val="bg1">
                        <a:lumMod val="95000"/>
                      </a:schemeClr>
                    </a:solidFill>
                  </a:tcPr>
                </a:tc>
                <a:extLst>
                  <a:ext uri="{0D108BD9-81ED-4DB2-BD59-A6C34878D82A}">
                    <a16:rowId xmlns:a16="http://schemas.microsoft.com/office/drawing/2014/main" val="3489365717"/>
                  </a:ext>
                </a:extLst>
              </a:tr>
              <a:tr h="414852">
                <a:tc>
                  <a:txBody>
                    <a:bodyPr/>
                    <a:lstStyle/>
                    <a:p>
                      <a:r>
                        <a:rPr lang="en-IN" sz="1250" dirty="0">
                          <a:latin typeface="Verdana" panose="020B0604030504040204" pitchFamily="34" charset="0"/>
                          <a:ea typeface="Verdana" panose="020B0604030504040204" pitchFamily="34" charset="0"/>
                        </a:rPr>
                        <a:t>NHAI, </a:t>
                      </a:r>
                    </a:p>
                    <a:p>
                      <a:r>
                        <a:rPr lang="en-IN" sz="1250" dirty="0">
                          <a:latin typeface="Verdana" panose="020B0604030504040204" pitchFamily="34" charset="0"/>
                          <a:ea typeface="Verdana" panose="020B0604030504040204" pitchFamily="34" charset="0"/>
                        </a:rPr>
                        <a:t>Madhya Pradesh</a:t>
                      </a:r>
                    </a:p>
                  </a:txBody>
                  <a:tcPr marL="137160" marR="137160" marT="137160" marB="137160" anchor="ctr">
                    <a:lnT w="12700" cmpd="sng">
                      <a:noFill/>
                    </a:lnT>
                    <a:lnB w="12700" cmpd="sng">
                      <a:noFill/>
                    </a:lnB>
                  </a:tcPr>
                </a:tc>
                <a:tc>
                  <a:txBody>
                    <a:bodyPr/>
                    <a:lstStyle/>
                    <a:p>
                      <a:r>
                        <a:rPr lang="en-US" sz="1250" dirty="0">
                          <a:latin typeface="Verdana" panose="020B0604030504040204" pitchFamily="34" charset="0"/>
                          <a:ea typeface="Verdana" panose="020B0604030504040204" pitchFamily="34" charset="0"/>
                        </a:rPr>
                        <a:t>LOA for supervision during O&amp;M on NH-46 Obedullganj–Itarsi section.</a:t>
                      </a:r>
                    </a:p>
                  </a:txBody>
                  <a:tcPr marL="137160" marR="137160" marT="137160" marB="137160" anchor="ctr">
                    <a:lnT w="12700" cmpd="sng">
                      <a:noFill/>
                    </a:lnT>
                    <a:lnB w="12700" cmpd="sng">
                      <a:noFill/>
                    </a:lnB>
                  </a:tcPr>
                </a:tc>
                <a:tc>
                  <a:txBody>
                    <a:bodyPr/>
                    <a:lstStyle/>
                    <a:p>
                      <a:pPr algn="ctr"/>
                      <a:r>
                        <a:rPr lang="en-IN" sz="1250" b="1" dirty="0">
                          <a:latin typeface="Verdana" panose="020B0604030504040204" pitchFamily="34" charset="0"/>
                          <a:ea typeface="Verdana" panose="020B0604030504040204" pitchFamily="34" charset="0"/>
                        </a:rPr>
                        <a:t>₹ 6.37 Cr</a:t>
                      </a:r>
                    </a:p>
                  </a:txBody>
                  <a:tcPr marL="137160" marR="137160" marT="137160" marB="137160" anchor="ctr">
                    <a:lnT w="12700" cmpd="sng">
                      <a:noFill/>
                    </a:lnT>
                    <a:lnB w="12700" cmpd="sng">
                      <a:noFill/>
                    </a:lnB>
                  </a:tcPr>
                </a:tc>
                <a:extLst>
                  <a:ext uri="{0D108BD9-81ED-4DB2-BD59-A6C34878D82A}">
                    <a16:rowId xmlns:a16="http://schemas.microsoft.com/office/drawing/2014/main" val="721300705"/>
                  </a:ext>
                </a:extLst>
              </a:tr>
              <a:tr h="414852">
                <a:tc>
                  <a:txBody>
                    <a:bodyPr/>
                    <a:lstStyle/>
                    <a:p>
                      <a:r>
                        <a:rPr lang="en-IN" sz="1250" dirty="0">
                          <a:latin typeface="Verdana" panose="020B0604030504040204" pitchFamily="34" charset="0"/>
                          <a:ea typeface="Verdana" panose="020B0604030504040204" pitchFamily="34" charset="0"/>
                        </a:rPr>
                        <a:t>NHAI, </a:t>
                      </a:r>
                    </a:p>
                    <a:p>
                      <a:r>
                        <a:rPr lang="en-IN" sz="1250" dirty="0">
                          <a:latin typeface="Verdana" panose="020B0604030504040204" pitchFamily="34" charset="0"/>
                          <a:ea typeface="Verdana" panose="020B0604030504040204" pitchFamily="34" charset="0"/>
                        </a:rPr>
                        <a:t>West Bengal</a:t>
                      </a:r>
                    </a:p>
                  </a:txBody>
                  <a:tcPr marL="137160" marR="137160" marT="137160" marB="137160" anchor="ctr">
                    <a:lnT w="12700" cmpd="sng">
                      <a:noFill/>
                    </a:lnT>
                    <a:lnB w="12700" cap="flat" cmpd="sng" algn="ctr">
                      <a:solidFill>
                        <a:srgbClr val="FFE041"/>
                      </a:solidFill>
                      <a:prstDash val="solid"/>
                      <a:round/>
                      <a:headEnd type="none" w="med" len="med"/>
                      <a:tailEnd type="none" w="med" len="med"/>
                    </a:lnB>
                    <a:solidFill>
                      <a:schemeClr val="bg1">
                        <a:lumMod val="95000"/>
                      </a:schemeClr>
                    </a:solidFill>
                  </a:tcPr>
                </a:tc>
                <a:tc>
                  <a:txBody>
                    <a:bodyPr/>
                    <a:lstStyle/>
                    <a:p>
                      <a:r>
                        <a:rPr lang="en-US" sz="1250" dirty="0">
                          <a:latin typeface="Verdana" panose="020B0604030504040204" pitchFamily="34" charset="0"/>
                          <a:ea typeface="Verdana" panose="020B0604030504040204" pitchFamily="34" charset="0"/>
                        </a:rPr>
                        <a:t>LOA for IE services for NH-116A Mayurakshi Bridge–Moregram section.</a:t>
                      </a:r>
                    </a:p>
                  </a:txBody>
                  <a:tcPr marL="137160" marR="137160" marT="137160" marB="137160" anchor="ctr">
                    <a:lnT w="12700" cmpd="sng">
                      <a:noFill/>
                    </a:lnT>
                    <a:lnB w="12700" cap="flat" cmpd="sng" algn="ctr">
                      <a:solidFill>
                        <a:srgbClr val="FFE041"/>
                      </a:solidFill>
                      <a:prstDash val="solid"/>
                      <a:round/>
                      <a:headEnd type="none" w="med" len="med"/>
                      <a:tailEnd type="none" w="med" len="med"/>
                    </a:lnB>
                    <a:solidFill>
                      <a:schemeClr val="bg1">
                        <a:lumMod val="95000"/>
                      </a:schemeClr>
                    </a:solidFill>
                  </a:tcPr>
                </a:tc>
                <a:tc>
                  <a:txBody>
                    <a:bodyPr/>
                    <a:lstStyle/>
                    <a:p>
                      <a:pPr algn="ctr"/>
                      <a:r>
                        <a:rPr lang="en-IN" sz="1250" b="1" dirty="0">
                          <a:latin typeface="Verdana" panose="020B0604030504040204" pitchFamily="34" charset="0"/>
                          <a:ea typeface="Verdana" panose="020B0604030504040204" pitchFamily="34" charset="0"/>
                        </a:rPr>
                        <a:t>₹ 4.50 Cr</a:t>
                      </a:r>
                    </a:p>
                  </a:txBody>
                  <a:tcPr marL="137160" marR="137160" marT="137160" marB="137160" anchor="ctr">
                    <a:lnT w="12700" cmpd="sng">
                      <a:noFill/>
                    </a:lnT>
                    <a:lnB w="12700" cap="flat" cmpd="sng" algn="ctr">
                      <a:solidFill>
                        <a:srgbClr val="FFE04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252822197"/>
                  </a:ext>
                </a:extLst>
              </a:tr>
            </a:tbl>
          </a:graphicData>
        </a:graphic>
      </p:graphicFrame>
      <p:sp>
        <p:nvSpPr>
          <p:cNvPr id="5" name="Rectangle 4">
            <a:extLst>
              <a:ext uri="{FF2B5EF4-FFF2-40B4-BE49-F238E27FC236}">
                <a16:creationId xmlns:a16="http://schemas.microsoft.com/office/drawing/2014/main" id="{75F44568-4F37-CB49-5C35-20A661867350}"/>
              </a:ext>
            </a:extLst>
          </p:cNvPr>
          <p:cNvSpPr/>
          <p:nvPr/>
        </p:nvSpPr>
        <p:spPr>
          <a:xfrm>
            <a:off x="-1" y="6419147"/>
            <a:ext cx="10800000" cy="3600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435100" algn="ctr"/>
            <a:r>
              <a:rPr lang="en-IN" sz="1250" dirty="0">
                <a:solidFill>
                  <a:schemeClr val="tx1"/>
                </a:solidFill>
                <a:latin typeface="Verdana" panose="020B0604030504040204" pitchFamily="34" charset="0"/>
                <a:ea typeface="Verdana" panose="020B0604030504040204" pitchFamily="34" charset="0"/>
                <a:hlinkClick r:id="rId3"/>
              </a:rPr>
              <a:t>www.dhruvconsultancy.in</a:t>
            </a:r>
            <a:endParaRPr lang="en-IN" sz="1250" dirty="0">
              <a:solidFill>
                <a:schemeClr val="tx1"/>
              </a:solidFill>
              <a:latin typeface="Verdana" panose="020B0604030504040204" pitchFamily="34" charset="0"/>
              <a:ea typeface="Verdana" panose="020B0604030504040204" pitchFamily="34" charset="0"/>
            </a:endParaRPr>
          </a:p>
        </p:txBody>
      </p:sp>
      <p:sp>
        <p:nvSpPr>
          <p:cNvPr id="10" name="Flowchart: Terminator 9">
            <a:extLst>
              <a:ext uri="{FF2B5EF4-FFF2-40B4-BE49-F238E27FC236}">
                <a16:creationId xmlns:a16="http://schemas.microsoft.com/office/drawing/2014/main" id="{D025D4C0-1D87-2890-4AF0-B09FAD969A9F}"/>
              </a:ext>
            </a:extLst>
          </p:cNvPr>
          <p:cNvSpPr/>
          <p:nvPr/>
        </p:nvSpPr>
        <p:spPr>
          <a:xfrm>
            <a:off x="10898162" y="6419147"/>
            <a:ext cx="900000" cy="360000"/>
          </a:xfrm>
          <a:prstGeom prst="flowChartTerminator">
            <a:avLst/>
          </a:prstGeom>
          <a:solidFill>
            <a:srgbClr val="9B34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250" dirty="0">
              <a:latin typeface="Verdana" panose="020B0604030504040204" pitchFamily="34" charset="0"/>
              <a:ea typeface="Verdana" panose="020B0604030504040204" pitchFamily="34" charset="0"/>
            </a:endParaRPr>
          </a:p>
        </p:txBody>
      </p:sp>
      <p:sp>
        <p:nvSpPr>
          <p:cNvPr id="13" name="Slide Number Placeholder 12">
            <a:extLst>
              <a:ext uri="{FF2B5EF4-FFF2-40B4-BE49-F238E27FC236}">
                <a16:creationId xmlns:a16="http://schemas.microsoft.com/office/drawing/2014/main" id="{BA9E86A4-F1B3-82C8-5129-FB22A9968CEB}"/>
              </a:ext>
            </a:extLst>
          </p:cNvPr>
          <p:cNvSpPr>
            <a:spLocks noGrp="1"/>
          </p:cNvSpPr>
          <p:nvPr>
            <p:ph type="sldNum" sz="quarter" idx="12"/>
          </p:nvPr>
        </p:nvSpPr>
        <p:spPr>
          <a:xfrm>
            <a:off x="10898162" y="6419147"/>
            <a:ext cx="900000" cy="360000"/>
          </a:xfrm>
        </p:spPr>
        <p:txBody>
          <a:bodyPr/>
          <a:lstStyle/>
          <a:p>
            <a:pPr algn="ctr"/>
            <a:fld id="{8A4713F9-997F-4880-B255-BE372FECF281}" type="slidenum">
              <a:rPr lang="en-IN" sz="1250" b="1" smtClean="0">
                <a:solidFill>
                  <a:schemeClr val="bg1"/>
                </a:solidFill>
                <a:latin typeface="Verdana" panose="020B0604030504040204" pitchFamily="34" charset="0"/>
                <a:ea typeface="Verdana" panose="020B0604030504040204" pitchFamily="34" charset="0"/>
              </a:rPr>
              <a:pPr algn="ctr"/>
              <a:t>12</a:t>
            </a:fld>
            <a:endParaRPr lang="en-IN" sz="1250" b="1" dirty="0">
              <a:solidFill>
                <a:schemeClr val="bg1"/>
              </a:solidFill>
              <a:latin typeface="Verdana" panose="020B0604030504040204" pitchFamily="34" charset="0"/>
              <a:ea typeface="Verdana" panose="020B0604030504040204" pitchFamily="34" charset="0"/>
            </a:endParaRPr>
          </a:p>
        </p:txBody>
      </p:sp>
      <p:sp>
        <p:nvSpPr>
          <p:cNvPr id="14" name="TextBox 13">
            <a:extLst>
              <a:ext uri="{FF2B5EF4-FFF2-40B4-BE49-F238E27FC236}">
                <a16:creationId xmlns:a16="http://schemas.microsoft.com/office/drawing/2014/main" id="{365D9A5B-520A-A795-5E59-C40FD7CFC090}"/>
              </a:ext>
            </a:extLst>
          </p:cNvPr>
          <p:cNvSpPr txBox="1"/>
          <p:nvPr/>
        </p:nvSpPr>
        <p:spPr>
          <a:xfrm>
            <a:off x="340019" y="6456801"/>
            <a:ext cx="1117614" cy="284693"/>
          </a:xfrm>
          <a:prstGeom prst="rect">
            <a:avLst/>
          </a:prstGeom>
          <a:noFill/>
        </p:spPr>
        <p:txBody>
          <a:bodyPr wrap="none" rtlCol="0">
            <a:spAutoFit/>
          </a:bodyPr>
          <a:lstStyle/>
          <a:p>
            <a:r>
              <a:rPr lang="en-IN" sz="1250" b="1" dirty="0">
                <a:latin typeface="Verdana" panose="020B0604030504040204" pitchFamily="34" charset="0"/>
                <a:ea typeface="Verdana" panose="020B0604030504040204" pitchFamily="34" charset="0"/>
              </a:rPr>
              <a:t>June 2025</a:t>
            </a:r>
          </a:p>
        </p:txBody>
      </p:sp>
    </p:spTree>
    <p:extLst>
      <p:ext uri="{BB962C8B-B14F-4D97-AF65-F5344CB8AC3E}">
        <p14:creationId xmlns:p14="http://schemas.microsoft.com/office/powerpoint/2010/main" val="27578291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0484A7-4DE9-E768-E45D-900734A84E59}"/>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C749D1D0-98EC-75FE-CFFF-77812E800A71}"/>
              </a:ext>
            </a:extLst>
          </p:cNvPr>
          <p:cNvSpPr/>
          <p:nvPr/>
        </p:nvSpPr>
        <p:spPr>
          <a:xfrm>
            <a:off x="11896326" y="0"/>
            <a:ext cx="295673" cy="6858000"/>
          </a:xfrm>
          <a:prstGeom prst="rect">
            <a:avLst/>
          </a:prstGeom>
          <a:solidFill>
            <a:srgbClr val="FFE04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3" name="Picture 2">
            <a:extLst>
              <a:ext uri="{FF2B5EF4-FFF2-40B4-BE49-F238E27FC236}">
                <a16:creationId xmlns:a16="http://schemas.microsoft.com/office/drawing/2014/main" id="{6C4E4D41-1E3C-7775-808A-28D10A06BE4B}"/>
              </a:ext>
            </a:extLst>
          </p:cNvPr>
          <p:cNvPicPr>
            <a:picLocks noChangeAspect="1"/>
          </p:cNvPicPr>
          <p:nvPr/>
        </p:nvPicPr>
        <p:blipFill rotWithShape="1">
          <a:blip r:embed="rId2">
            <a:extLst>
              <a:ext uri="{28A0092B-C50C-407E-A947-70E740481C1C}">
                <a14:useLocalDpi xmlns:a14="http://schemas.microsoft.com/office/drawing/2010/main" val="0"/>
              </a:ext>
            </a:extLst>
          </a:blip>
          <a:srcRect r="67500"/>
          <a:stretch/>
        </p:blipFill>
        <p:spPr>
          <a:xfrm>
            <a:off x="130514" y="73332"/>
            <a:ext cx="684000" cy="751648"/>
          </a:xfrm>
          <a:prstGeom prst="rect">
            <a:avLst/>
          </a:prstGeom>
        </p:spPr>
      </p:pic>
      <p:sp>
        <p:nvSpPr>
          <p:cNvPr id="6" name="TextBox 5">
            <a:extLst>
              <a:ext uri="{FF2B5EF4-FFF2-40B4-BE49-F238E27FC236}">
                <a16:creationId xmlns:a16="http://schemas.microsoft.com/office/drawing/2014/main" id="{4A8A3422-64C0-5CC4-A7F4-A6C46AFC5104}"/>
              </a:ext>
            </a:extLst>
          </p:cNvPr>
          <p:cNvSpPr txBox="1"/>
          <p:nvPr/>
        </p:nvSpPr>
        <p:spPr>
          <a:xfrm>
            <a:off x="1060736" y="210629"/>
            <a:ext cx="5400675" cy="477054"/>
          </a:xfrm>
          <a:prstGeom prst="rect">
            <a:avLst/>
          </a:prstGeom>
          <a:noFill/>
        </p:spPr>
        <p:txBody>
          <a:bodyPr wrap="square" rtlCol="0">
            <a:spAutoFit/>
          </a:bodyPr>
          <a:lstStyle/>
          <a:p>
            <a:r>
              <a:rPr lang="en-US" sz="2500" b="1" dirty="0">
                <a:latin typeface="Verdana" panose="020B0604030504040204" pitchFamily="34" charset="0"/>
                <a:ea typeface="Verdana" panose="020B0604030504040204" pitchFamily="34" charset="0"/>
              </a:rPr>
              <a:t>Company Overview</a:t>
            </a:r>
            <a:endParaRPr lang="en-IN" sz="2500" b="1" dirty="0">
              <a:latin typeface="Verdana" panose="020B0604030504040204" pitchFamily="34" charset="0"/>
              <a:ea typeface="Verdana" panose="020B0604030504040204" pitchFamily="34" charset="0"/>
            </a:endParaRPr>
          </a:p>
        </p:txBody>
      </p:sp>
      <p:cxnSp>
        <p:nvCxnSpPr>
          <p:cNvPr id="13" name="Straight Connector 12">
            <a:extLst>
              <a:ext uri="{FF2B5EF4-FFF2-40B4-BE49-F238E27FC236}">
                <a16:creationId xmlns:a16="http://schemas.microsoft.com/office/drawing/2014/main" id="{5E51D81F-22E2-6F62-622D-B96E33CCC512}"/>
              </a:ext>
            </a:extLst>
          </p:cNvPr>
          <p:cNvCxnSpPr>
            <a:cxnSpLocks/>
          </p:cNvCxnSpPr>
          <p:nvPr/>
        </p:nvCxnSpPr>
        <p:spPr>
          <a:xfrm flipV="1">
            <a:off x="0" y="886541"/>
            <a:ext cx="11815562" cy="18334"/>
          </a:xfrm>
          <a:prstGeom prst="line">
            <a:avLst/>
          </a:prstGeom>
          <a:ln w="25400">
            <a:solidFill>
              <a:srgbClr val="9B3421"/>
            </a:solidFill>
          </a:ln>
        </p:spPr>
        <p:style>
          <a:lnRef idx="1">
            <a:schemeClr val="accent1"/>
          </a:lnRef>
          <a:fillRef idx="0">
            <a:schemeClr val="accent1"/>
          </a:fillRef>
          <a:effectRef idx="0">
            <a:schemeClr val="accent1"/>
          </a:effectRef>
          <a:fontRef idx="minor">
            <a:schemeClr val="tx1"/>
          </a:fontRef>
        </p:style>
      </p:cxnSp>
      <p:grpSp>
        <p:nvGrpSpPr>
          <p:cNvPr id="12" name="Group 11">
            <a:extLst>
              <a:ext uri="{FF2B5EF4-FFF2-40B4-BE49-F238E27FC236}">
                <a16:creationId xmlns:a16="http://schemas.microsoft.com/office/drawing/2014/main" id="{90791619-3278-CF3B-725D-7DC1CBC4E893}"/>
              </a:ext>
            </a:extLst>
          </p:cNvPr>
          <p:cNvGrpSpPr/>
          <p:nvPr/>
        </p:nvGrpSpPr>
        <p:grpSpPr>
          <a:xfrm>
            <a:off x="554624" y="1017891"/>
            <a:ext cx="3377023" cy="4893745"/>
            <a:chOff x="554624" y="1017891"/>
            <a:chExt cx="3377023" cy="4893745"/>
          </a:xfrm>
        </p:grpSpPr>
        <p:sp>
          <p:nvSpPr>
            <p:cNvPr id="26" name="Rectangle: Rounded Corners 25">
              <a:extLst>
                <a:ext uri="{FF2B5EF4-FFF2-40B4-BE49-F238E27FC236}">
                  <a16:creationId xmlns:a16="http://schemas.microsoft.com/office/drawing/2014/main" id="{BF4919CF-05B7-4714-766E-4CF55071B2D1}"/>
                </a:ext>
              </a:extLst>
            </p:cNvPr>
            <p:cNvSpPr/>
            <p:nvPr/>
          </p:nvSpPr>
          <p:spPr>
            <a:xfrm>
              <a:off x="3211647" y="1017891"/>
              <a:ext cx="720000" cy="720000"/>
            </a:xfrm>
            <a:prstGeom prst="roundRect">
              <a:avLst/>
            </a:prstGeom>
            <a:solidFill>
              <a:srgbClr val="9B34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7" name="Rectangle: Rounded Corners 26">
              <a:extLst>
                <a:ext uri="{FF2B5EF4-FFF2-40B4-BE49-F238E27FC236}">
                  <a16:creationId xmlns:a16="http://schemas.microsoft.com/office/drawing/2014/main" id="{E17B4F35-2F12-80B1-8A3A-04FC9DB9CE79}"/>
                </a:ext>
              </a:extLst>
            </p:cNvPr>
            <p:cNvSpPr/>
            <p:nvPr/>
          </p:nvSpPr>
          <p:spPr>
            <a:xfrm>
              <a:off x="554624" y="1411636"/>
              <a:ext cx="3240000" cy="4500000"/>
            </a:xfrm>
            <a:prstGeom prst="roundRect">
              <a:avLst>
                <a:gd name="adj" fmla="val 8428"/>
              </a:avLst>
            </a:prstGeom>
            <a:solidFill>
              <a:schemeClr val="bg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5" name="Rectangle: Rounded Corners 44">
              <a:extLst>
                <a:ext uri="{FF2B5EF4-FFF2-40B4-BE49-F238E27FC236}">
                  <a16:creationId xmlns:a16="http://schemas.microsoft.com/office/drawing/2014/main" id="{5C6B661A-9EF9-71C5-CFF3-692CE2FC3389}"/>
                </a:ext>
              </a:extLst>
            </p:cNvPr>
            <p:cNvSpPr/>
            <p:nvPr/>
          </p:nvSpPr>
          <p:spPr>
            <a:xfrm>
              <a:off x="2598868" y="1103733"/>
              <a:ext cx="1252410" cy="634158"/>
            </a:xfrm>
            <a:prstGeom prst="roundRect">
              <a:avLst>
                <a:gd name="adj" fmla="val 41102"/>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0" name="TextBox 29">
              <a:extLst>
                <a:ext uri="{FF2B5EF4-FFF2-40B4-BE49-F238E27FC236}">
                  <a16:creationId xmlns:a16="http://schemas.microsoft.com/office/drawing/2014/main" id="{52F4DD3C-6BD7-E6DC-BA2E-061E52DF8754}"/>
                </a:ext>
              </a:extLst>
            </p:cNvPr>
            <p:cNvSpPr txBox="1"/>
            <p:nvPr/>
          </p:nvSpPr>
          <p:spPr>
            <a:xfrm>
              <a:off x="695632" y="1486214"/>
              <a:ext cx="2099388" cy="307777"/>
            </a:xfrm>
            <a:prstGeom prst="rect">
              <a:avLst/>
            </a:prstGeom>
            <a:noFill/>
          </p:spPr>
          <p:txBody>
            <a:bodyPr wrap="square" rtlCol="0">
              <a:spAutoFit/>
            </a:bodyPr>
            <a:lstStyle/>
            <a:p>
              <a:r>
                <a:rPr lang="en-US" sz="1400" dirty="0">
                  <a:solidFill>
                    <a:srgbClr val="9B3421"/>
                  </a:solidFill>
                  <a:latin typeface="Verdana" panose="020B0604030504040204" pitchFamily="34" charset="0"/>
                  <a:ea typeface="Verdana" panose="020B0604030504040204" pitchFamily="34" charset="0"/>
                </a:rPr>
                <a:t>Founded</a:t>
              </a:r>
              <a:endParaRPr lang="en-IN" sz="1400" dirty="0">
                <a:solidFill>
                  <a:srgbClr val="9B3421"/>
                </a:solidFill>
                <a:latin typeface="Verdana" panose="020B0604030504040204" pitchFamily="34" charset="0"/>
                <a:ea typeface="Verdana" panose="020B0604030504040204" pitchFamily="34" charset="0"/>
              </a:endParaRPr>
            </a:p>
          </p:txBody>
        </p:sp>
        <p:sp>
          <p:nvSpPr>
            <p:cNvPr id="34" name="TextBox 33">
              <a:extLst>
                <a:ext uri="{FF2B5EF4-FFF2-40B4-BE49-F238E27FC236}">
                  <a16:creationId xmlns:a16="http://schemas.microsoft.com/office/drawing/2014/main" id="{577D0D80-A43C-ABCA-65DB-A9261B5FE1C9}"/>
                </a:ext>
              </a:extLst>
            </p:cNvPr>
            <p:cNvSpPr txBox="1"/>
            <p:nvPr/>
          </p:nvSpPr>
          <p:spPr>
            <a:xfrm>
              <a:off x="655674" y="1864049"/>
              <a:ext cx="3002385" cy="1323439"/>
            </a:xfrm>
            <a:prstGeom prst="rect">
              <a:avLst/>
            </a:prstGeom>
            <a:noFill/>
          </p:spPr>
          <p:txBody>
            <a:bodyPr wrap="square" rtlCol="0">
              <a:spAutoFit/>
            </a:bodyPr>
            <a:lstStyle/>
            <a:p>
              <a:r>
                <a:rPr lang="en-US" sz="1000" b="1" dirty="0">
                  <a:latin typeface="Verdana" panose="020B0604030504040204" pitchFamily="34" charset="0"/>
                  <a:ea typeface="Verdana" panose="020B0604030504040204" pitchFamily="34" charset="0"/>
                </a:rPr>
                <a:t>Dhruv Consultancy Services Ltd.</a:t>
              </a:r>
            </a:p>
            <a:p>
              <a:br>
                <a:rPr lang="en-US" sz="1000" dirty="0">
                  <a:latin typeface="Verdana" panose="020B0604030504040204" pitchFamily="34" charset="0"/>
                  <a:ea typeface="Verdana" panose="020B0604030504040204" pitchFamily="34" charset="0"/>
                </a:rPr>
              </a:br>
              <a:r>
                <a:rPr lang="en-US" sz="1000" dirty="0">
                  <a:latin typeface="Verdana" panose="020B0604030504040204" pitchFamily="34" charset="0"/>
                  <a:ea typeface="Verdana" panose="020B0604030504040204" pitchFamily="34" charset="0"/>
                </a:rPr>
                <a:t>ISO 9001:2015 Certified | Established 2003</a:t>
              </a:r>
            </a:p>
            <a:p>
              <a:pPr algn="just"/>
              <a:br>
                <a:rPr lang="en-US" sz="1000" dirty="0">
                  <a:latin typeface="Verdana" panose="020B0604030504040204" pitchFamily="34" charset="0"/>
                  <a:ea typeface="Verdana" panose="020B0604030504040204" pitchFamily="34" charset="0"/>
                </a:rPr>
              </a:br>
              <a:r>
                <a:rPr lang="en-US" sz="1000" dirty="0">
                  <a:latin typeface="Verdana" panose="020B0604030504040204" pitchFamily="34" charset="0"/>
                  <a:ea typeface="Verdana" panose="020B0604030504040204" pitchFamily="34" charset="0"/>
                </a:rPr>
                <a:t>One of India’s fastest-growing infrastructure consultancies, delivering strategic expertise and engineering solutions to global clients.</a:t>
              </a:r>
              <a:endParaRPr lang="en-IN" sz="1000" dirty="0">
                <a:latin typeface="Verdana" panose="020B0604030504040204" pitchFamily="34" charset="0"/>
                <a:ea typeface="Verdana" panose="020B0604030504040204" pitchFamily="34" charset="0"/>
              </a:endParaRPr>
            </a:p>
          </p:txBody>
        </p:sp>
        <p:pic>
          <p:nvPicPr>
            <p:cNvPr id="36" name="Picture 35">
              <a:extLst>
                <a:ext uri="{FF2B5EF4-FFF2-40B4-BE49-F238E27FC236}">
                  <a16:creationId xmlns:a16="http://schemas.microsoft.com/office/drawing/2014/main" id="{B0CC7F66-5E6B-1A20-BB5D-DCFA737912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0637" y="3257546"/>
              <a:ext cx="2869381" cy="2398933"/>
            </a:xfrm>
            <a:prstGeom prst="rect">
              <a:avLst/>
            </a:prstGeom>
          </p:spPr>
        </p:pic>
        <p:sp>
          <p:nvSpPr>
            <p:cNvPr id="44" name="TextBox 43">
              <a:extLst>
                <a:ext uri="{FF2B5EF4-FFF2-40B4-BE49-F238E27FC236}">
                  <a16:creationId xmlns:a16="http://schemas.microsoft.com/office/drawing/2014/main" id="{4229366B-0B83-663B-D532-CAA5EAE3DD6B}"/>
                </a:ext>
              </a:extLst>
            </p:cNvPr>
            <p:cNvSpPr txBox="1"/>
            <p:nvPr/>
          </p:nvSpPr>
          <p:spPr>
            <a:xfrm>
              <a:off x="2621474" y="1201521"/>
              <a:ext cx="1252409" cy="438582"/>
            </a:xfrm>
            <a:prstGeom prst="rect">
              <a:avLst/>
            </a:prstGeom>
            <a:noFill/>
          </p:spPr>
          <p:txBody>
            <a:bodyPr wrap="square" rtlCol="0">
              <a:spAutoFit/>
            </a:bodyPr>
            <a:lstStyle/>
            <a:p>
              <a:pPr algn="ctr"/>
              <a:r>
                <a:rPr lang="en-US" sz="1200" b="1" dirty="0">
                  <a:latin typeface="Verdana" panose="020B0604030504040204" pitchFamily="34" charset="0"/>
                  <a:ea typeface="Verdana" panose="020B0604030504040204" pitchFamily="34" charset="0"/>
                </a:rPr>
                <a:t>400+ </a:t>
              </a:r>
              <a:r>
                <a:rPr lang="en-US" sz="1000" dirty="0">
                  <a:latin typeface="Verdana" panose="020B0604030504040204" pitchFamily="34" charset="0"/>
                  <a:ea typeface="Verdana" panose="020B0604030504040204" pitchFamily="34" charset="0"/>
                </a:rPr>
                <a:t>EMPLOYEES</a:t>
              </a:r>
              <a:endParaRPr lang="en-IN" sz="1200" dirty="0">
                <a:latin typeface="Verdana" panose="020B0604030504040204" pitchFamily="34" charset="0"/>
                <a:ea typeface="Verdana" panose="020B0604030504040204" pitchFamily="34" charset="0"/>
              </a:endParaRPr>
            </a:p>
          </p:txBody>
        </p:sp>
      </p:grpSp>
      <p:grpSp>
        <p:nvGrpSpPr>
          <p:cNvPr id="14" name="Group 13">
            <a:extLst>
              <a:ext uri="{FF2B5EF4-FFF2-40B4-BE49-F238E27FC236}">
                <a16:creationId xmlns:a16="http://schemas.microsoft.com/office/drawing/2014/main" id="{DD69C7B2-BFAA-3BDD-329F-FD1DC79A3FD2}"/>
              </a:ext>
            </a:extLst>
          </p:cNvPr>
          <p:cNvGrpSpPr/>
          <p:nvPr/>
        </p:nvGrpSpPr>
        <p:grpSpPr>
          <a:xfrm>
            <a:off x="4355505" y="1017891"/>
            <a:ext cx="3366262" cy="4951430"/>
            <a:chOff x="4242821" y="1017891"/>
            <a:chExt cx="3366262" cy="4951430"/>
          </a:xfrm>
        </p:grpSpPr>
        <p:sp>
          <p:nvSpPr>
            <p:cNvPr id="28" name="Rectangle: Rounded Corners 27">
              <a:extLst>
                <a:ext uri="{FF2B5EF4-FFF2-40B4-BE49-F238E27FC236}">
                  <a16:creationId xmlns:a16="http://schemas.microsoft.com/office/drawing/2014/main" id="{FE6E398F-E308-A87A-3AD3-282E35320554}"/>
                </a:ext>
              </a:extLst>
            </p:cNvPr>
            <p:cNvSpPr/>
            <p:nvPr/>
          </p:nvSpPr>
          <p:spPr>
            <a:xfrm>
              <a:off x="6889083" y="1017891"/>
              <a:ext cx="720000" cy="720000"/>
            </a:xfrm>
            <a:prstGeom prst="roundRect">
              <a:avLst/>
            </a:prstGeom>
            <a:solidFill>
              <a:srgbClr val="9B34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9" name="Rectangle: Rounded Corners 28">
              <a:extLst>
                <a:ext uri="{FF2B5EF4-FFF2-40B4-BE49-F238E27FC236}">
                  <a16:creationId xmlns:a16="http://schemas.microsoft.com/office/drawing/2014/main" id="{10CDB46D-14E0-A33D-B620-5CF9C73A87AF}"/>
                </a:ext>
              </a:extLst>
            </p:cNvPr>
            <p:cNvSpPr/>
            <p:nvPr/>
          </p:nvSpPr>
          <p:spPr>
            <a:xfrm>
              <a:off x="4242821" y="1411644"/>
              <a:ext cx="3240000" cy="4500000"/>
            </a:xfrm>
            <a:prstGeom prst="roundRect">
              <a:avLst>
                <a:gd name="adj" fmla="val 8428"/>
              </a:avLst>
            </a:prstGeom>
            <a:solidFill>
              <a:schemeClr val="bg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1" name="TextBox 30">
              <a:extLst>
                <a:ext uri="{FF2B5EF4-FFF2-40B4-BE49-F238E27FC236}">
                  <a16:creationId xmlns:a16="http://schemas.microsoft.com/office/drawing/2014/main" id="{D4970B24-EAA8-7FB6-243C-178DEC418A2B}"/>
                </a:ext>
              </a:extLst>
            </p:cNvPr>
            <p:cNvSpPr txBox="1"/>
            <p:nvPr/>
          </p:nvSpPr>
          <p:spPr>
            <a:xfrm>
              <a:off x="4415561" y="1488693"/>
              <a:ext cx="2526149" cy="307777"/>
            </a:xfrm>
            <a:prstGeom prst="rect">
              <a:avLst/>
            </a:prstGeom>
            <a:noFill/>
          </p:spPr>
          <p:txBody>
            <a:bodyPr wrap="square" rtlCol="0">
              <a:spAutoFit/>
            </a:bodyPr>
            <a:lstStyle/>
            <a:p>
              <a:r>
                <a:rPr lang="en-US" sz="1400" dirty="0">
                  <a:solidFill>
                    <a:srgbClr val="9B3421"/>
                  </a:solidFill>
                  <a:latin typeface="Verdana" panose="020B0604030504040204" pitchFamily="34" charset="0"/>
                  <a:ea typeface="Verdana" panose="020B0604030504040204" pitchFamily="34" charset="0"/>
                </a:rPr>
                <a:t>Services</a:t>
              </a:r>
              <a:endParaRPr lang="en-IN" sz="1400" dirty="0">
                <a:solidFill>
                  <a:srgbClr val="9B3421"/>
                </a:solidFill>
                <a:latin typeface="Verdana" panose="020B0604030504040204" pitchFamily="34" charset="0"/>
                <a:ea typeface="Verdana" panose="020B0604030504040204" pitchFamily="34" charset="0"/>
              </a:endParaRPr>
            </a:p>
          </p:txBody>
        </p:sp>
        <p:sp>
          <p:nvSpPr>
            <p:cNvPr id="37" name="TextBox 36">
              <a:extLst>
                <a:ext uri="{FF2B5EF4-FFF2-40B4-BE49-F238E27FC236}">
                  <a16:creationId xmlns:a16="http://schemas.microsoft.com/office/drawing/2014/main" id="{9D2E733E-FD21-F002-08A0-E6124B704B4E}"/>
                </a:ext>
              </a:extLst>
            </p:cNvPr>
            <p:cNvSpPr txBox="1"/>
            <p:nvPr/>
          </p:nvSpPr>
          <p:spPr>
            <a:xfrm>
              <a:off x="4415561" y="1875893"/>
              <a:ext cx="2880978" cy="4093428"/>
            </a:xfrm>
            <a:prstGeom prst="rect">
              <a:avLst/>
            </a:prstGeom>
            <a:noFill/>
          </p:spPr>
          <p:txBody>
            <a:bodyPr wrap="square" rtlCol="0">
              <a:spAutoFit/>
            </a:bodyPr>
            <a:lstStyle/>
            <a:p>
              <a:r>
                <a:rPr lang="en-US" sz="1000" b="1" dirty="0">
                  <a:latin typeface="Verdana" panose="020B0604030504040204" pitchFamily="34" charset="0"/>
                  <a:ea typeface="Verdana" panose="020B0604030504040204" pitchFamily="34" charset="0"/>
                </a:rPr>
                <a:t>End-to-End Infrastructure Solutions</a:t>
              </a:r>
            </a:p>
            <a:p>
              <a:pPr algn="just"/>
              <a:br>
                <a:rPr lang="en-US" sz="1000" dirty="0">
                  <a:latin typeface="Verdana" panose="020B0604030504040204" pitchFamily="34" charset="0"/>
                  <a:ea typeface="Verdana" panose="020B0604030504040204" pitchFamily="34" charset="0"/>
                </a:rPr>
              </a:br>
              <a:r>
                <a:rPr lang="en-US" sz="1000" dirty="0">
                  <a:latin typeface="Verdana" panose="020B0604030504040204" pitchFamily="34" charset="0"/>
                  <a:ea typeface="Verdana" panose="020B0604030504040204" pitchFamily="34" charset="0"/>
                </a:rPr>
                <a:t>A multidisciplinary infrastructure consulting firm delivering integrated services in design, engineering, procurement, construction, and project management.</a:t>
              </a:r>
            </a:p>
            <a:p>
              <a:pPr algn="just"/>
              <a:endParaRPr lang="en-US" sz="1000" dirty="0">
                <a:latin typeface="Verdana" panose="020B0604030504040204" pitchFamily="34" charset="0"/>
                <a:ea typeface="Verdana" panose="020B0604030504040204" pitchFamily="34" charset="0"/>
              </a:endParaRPr>
            </a:p>
            <a:p>
              <a:pPr algn="just"/>
              <a:endParaRPr lang="en-US" sz="1000" dirty="0">
                <a:latin typeface="Verdana" panose="020B0604030504040204" pitchFamily="34" charset="0"/>
                <a:ea typeface="Verdana" panose="020B0604030504040204" pitchFamily="34" charset="0"/>
              </a:endParaRPr>
            </a:p>
            <a:p>
              <a:pPr algn="just"/>
              <a:endParaRPr lang="en-US" sz="1000" dirty="0">
                <a:latin typeface="Verdana" panose="020B0604030504040204" pitchFamily="34" charset="0"/>
                <a:ea typeface="Verdana" panose="020B0604030504040204" pitchFamily="34" charset="0"/>
              </a:endParaRPr>
            </a:p>
            <a:p>
              <a:pPr algn="just"/>
              <a:endParaRPr lang="en-US" sz="1000" dirty="0">
                <a:latin typeface="Verdana" panose="020B0604030504040204" pitchFamily="34" charset="0"/>
                <a:ea typeface="Verdana" panose="020B0604030504040204" pitchFamily="34" charset="0"/>
              </a:endParaRPr>
            </a:p>
            <a:p>
              <a:pPr algn="just"/>
              <a:endParaRPr lang="en-US" sz="1000" dirty="0">
                <a:latin typeface="Verdana" panose="020B0604030504040204" pitchFamily="34" charset="0"/>
                <a:ea typeface="Verdana" panose="020B0604030504040204" pitchFamily="34" charset="0"/>
              </a:endParaRPr>
            </a:p>
            <a:p>
              <a:pPr algn="just"/>
              <a:endParaRPr lang="en-US" sz="1000" dirty="0">
                <a:latin typeface="Verdana" panose="020B0604030504040204" pitchFamily="34" charset="0"/>
                <a:ea typeface="Verdana" panose="020B0604030504040204" pitchFamily="34" charset="0"/>
              </a:endParaRPr>
            </a:p>
            <a:p>
              <a:pPr algn="just"/>
              <a:endParaRPr lang="en-US" sz="1000" dirty="0">
                <a:latin typeface="Verdana" panose="020B0604030504040204" pitchFamily="34" charset="0"/>
                <a:ea typeface="Verdana" panose="020B0604030504040204" pitchFamily="34" charset="0"/>
              </a:endParaRPr>
            </a:p>
            <a:p>
              <a:pPr algn="just"/>
              <a:endParaRPr lang="en-US" sz="1000" dirty="0">
                <a:latin typeface="Verdana" panose="020B0604030504040204" pitchFamily="34" charset="0"/>
                <a:ea typeface="Verdana" panose="020B0604030504040204" pitchFamily="34" charset="0"/>
              </a:endParaRPr>
            </a:p>
            <a:p>
              <a:pPr algn="just"/>
              <a:endParaRPr lang="en-US" sz="1000" dirty="0">
                <a:latin typeface="Verdana" panose="020B0604030504040204" pitchFamily="34" charset="0"/>
                <a:ea typeface="Verdana" panose="020B0604030504040204" pitchFamily="34" charset="0"/>
              </a:endParaRPr>
            </a:p>
            <a:p>
              <a:pPr algn="just"/>
              <a:endParaRPr lang="en-US" sz="1000" dirty="0">
                <a:latin typeface="Verdana" panose="020B0604030504040204" pitchFamily="34" charset="0"/>
                <a:ea typeface="Verdana" panose="020B0604030504040204" pitchFamily="34" charset="0"/>
              </a:endParaRPr>
            </a:p>
            <a:p>
              <a:pPr algn="just"/>
              <a:endParaRPr lang="en-US" sz="1000" dirty="0">
                <a:latin typeface="Verdana" panose="020B0604030504040204" pitchFamily="34" charset="0"/>
                <a:ea typeface="Verdana" panose="020B0604030504040204" pitchFamily="34" charset="0"/>
              </a:endParaRPr>
            </a:p>
            <a:p>
              <a:pPr algn="just"/>
              <a:r>
                <a:rPr lang="en-US" sz="1000" dirty="0">
                  <a:latin typeface="Verdana" panose="020B0604030504040204" pitchFamily="34" charset="0"/>
                  <a:ea typeface="Verdana" panose="020B0604030504040204" pitchFamily="34" charset="0"/>
                </a:rPr>
                <a:t>We specialize in detailed project reports, feasibility studies, and operations &amp; maintenance assignments. Backed by strong technical acumen and a solid execution record, we’re a trusted partner for large-scale infrastructure projects across India.</a:t>
              </a:r>
              <a:endParaRPr lang="en-IN" sz="1000" dirty="0">
                <a:latin typeface="Verdana" panose="020B0604030504040204" pitchFamily="34" charset="0"/>
                <a:ea typeface="Verdana" panose="020B0604030504040204" pitchFamily="34" charset="0"/>
              </a:endParaRPr>
            </a:p>
          </p:txBody>
        </p:sp>
        <p:pic>
          <p:nvPicPr>
            <p:cNvPr id="39" name="Picture 38">
              <a:extLst>
                <a:ext uri="{FF2B5EF4-FFF2-40B4-BE49-F238E27FC236}">
                  <a16:creationId xmlns:a16="http://schemas.microsoft.com/office/drawing/2014/main" id="{80DCE33B-17E0-1FAF-8535-C403B08AF0B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78407" y="3064740"/>
              <a:ext cx="2803008" cy="1520055"/>
            </a:xfrm>
            <a:prstGeom prst="rect">
              <a:avLst/>
            </a:prstGeom>
          </p:spPr>
        </p:pic>
        <p:sp>
          <p:nvSpPr>
            <p:cNvPr id="46" name="Rectangle: Rounded Corners 45">
              <a:extLst>
                <a:ext uri="{FF2B5EF4-FFF2-40B4-BE49-F238E27FC236}">
                  <a16:creationId xmlns:a16="http://schemas.microsoft.com/office/drawing/2014/main" id="{D8763CB2-2D8A-1A2D-46C6-CA55B0DA824C}"/>
                </a:ext>
              </a:extLst>
            </p:cNvPr>
            <p:cNvSpPr/>
            <p:nvPr/>
          </p:nvSpPr>
          <p:spPr>
            <a:xfrm>
              <a:off x="6276304" y="1094886"/>
              <a:ext cx="1252410" cy="634158"/>
            </a:xfrm>
            <a:prstGeom prst="roundRect">
              <a:avLst>
                <a:gd name="adj" fmla="val 41102"/>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7" name="TextBox 46">
              <a:extLst>
                <a:ext uri="{FF2B5EF4-FFF2-40B4-BE49-F238E27FC236}">
                  <a16:creationId xmlns:a16="http://schemas.microsoft.com/office/drawing/2014/main" id="{CD50DD4C-6744-5F9B-E9AF-7649246937B1}"/>
                </a:ext>
              </a:extLst>
            </p:cNvPr>
            <p:cNvSpPr txBox="1"/>
            <p:nvPr/>
          </p:nvSpPr>
          <p:spPr>
            <a:xfrm>
              <a:off x="6275909" y="1192674"/>
              <a:ext cx="1252410" cy="438582"/>
            </a:xfrm>
            <a:prstGeom prst="rect">
              <a:avLst/>
            </a:prstGeom>
            <a:noFill/>
          </p:spPr>
          <p:txBody>
            <a:bodyPr wrap="square" rtlCol="0">
              <a:spAutoFit/>
            </a:bodyPr>
            <a:lstStyle/>
            <a:p>
              <a:pPr algn="ctr"/>
              <a:r>
                <a:rPr lang="en-US" sz="1200" b="1" dirty="0">
                  <a:latin typeface="Verdana" panose="020B0604030504040204" pitchFamily="34" charset="0"/>
                  <a:ea typeface="Verdana" panose="020B0604030504040204" pitchFamily="34" charset="0"/>
                </a:rPr>
                <a:t>25+ </a:t>
              </a:r>
            </a:p>
            <a:p>
              <a:pPr algn="ctr"/>
              <a:r>
                <a:rPr lang="en-US" sz="1000" dirty="0">
                  <a:latin typeface="Verdana" panose="020B0604030504040204" pitchFamily="34" charset="0"/>
                  <a:ea typeface="Verdana" panose="020B0604030504040204" pitchFamily="34" charset="0"/>
                </a:rPr>
                <a:t>HAPPY CLIENTS</a:t>
              </a:r>
              <a:endParaRPr lang="en-IN" sz="1000" dirty="0">
                <a:latin typeface="Verdana" panose="020B0604030504040204" pitchFamily="34" charset="0"/>
                <a:ea typeface="Verdana" panose="020B0604030504040204" pitchFamily="34" charset="0"/>
              </a:endParaRPr>
            </a:p>
          </p:txBody>
        </p:sp>
      </p:grpSp>
      <p:grpSp>
        <p:nvGrpSpPr>
          <p:cNvPr id="15" name="Group 14">
            <a:extLst>
              <a:ext uri="{FF2B5EF4-FFF2-40B4-BE49-F238E27FC236}">
                <a16:creationId xmlns:a16="http://schemas.microsoft.com/office/drawing/2014/main" id="{DF3013E3-D671-5A39-CDDD-DA4517856B41}"/>
              </a:ext>
            </a:extLst>
          </p:cNvPr>
          <p:cNvGrpSpPr/>
          <p:nvPr/>
        </p:nvGrpSpPr>
        <p:grpSpPr>
          <a:xfrm>
            <a:off x="8145624" y="1017891"/>
            <a:ext cx="3361344" cy="4847105"/>
            <a:chOff x="8145624" y="1017891"/>
            <a:chExt cx="3361344" cy="4847105"/>
          </a:xfrm>
        </p:grpSpPr>
        <p:sp>
          <p:nvSpPr>
            <p:cNvPr id="22" name="Rectangle: Rounded Corners 21">
              <a:extLst>
                <a:ext uri="{FF2B5EF4-FFF2-40B4-BE49-F238E27FC236}">
                  <a16:creationId xmlns:a16="http://schemas.microsoft.com/office/drawing/2014/main" id="{30A0D260-EBCB-EDE0-067B-37B288DA8968}"/>
                </a:ext>
              </a:extLst>
            </p:cNvPr>
            <p:cNvSpPr/>
            <p:nvPr/>
          </p:nvSpPr>
          <p:spPr>
            <a:xfrm>
              <a:off x="10786968" y="1017891"/>
              <a:ext cx="720000" cy="720000"/>
            </a:xfrm>
            <a:prstGeom prst="roundRect">
              <a:avLst/>
            </a:prstGeom>
            <a:solidFill>
              <a:srgbClr val="9B34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0" name="Rectangle: Rounded Corners 9">
              <a:extLst>
                <a:ext uri="{FF2B5EF4-FFF2-40B4-BE49-F238E27FC236}">
                  <a16:creationId xmlns:a16="http://schemas.microsoft.com/office/drawing/2014/main" id="{E0650D3A-F71B-835B-3D94-0095F8515162}"/>
                </a:ext>
              </a:extLst>
            </p:cNvPr>
            <p:cNvSpPr/>
            <p:nvPr/>
          </p:nvSpPr>
          <p:spPr>
            <a:xfrm>
              <a:off x="8145624" y="1364996"/>
              <a:ext cx="3240000" cy="4500000"/>
            </a:xfrm>
            <a:prstGeom prst="roundRect">
              <a:avLst>
                <a:gd name="adj" fmla="val 8428"/>
              </a:avLst>
            </a:prstGeom>
            <a:solidFill>
              <a:schemeClr val="bg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2" name="TextBox 31">
              <a:extLst>
                <a:ext uri="{FF2B5EF4-FFF2-40B4-BE49-F238E27FC236}">
                  <a16:creationId xmlns:a16="http://schemas.microsoft.com/office/drawing/2014/main" id="{7AC3CF65-1786-431D-3C75-A7B4FB39FEB1}"/>
                </a:ext>
              </a:extLst>
            </p:cNvPr>
            <p:cNvSpPr txBox="1"/>
            <p:nvPr/>
          </p:nvSpPr>
          <p:spPr>
            <a:xfrm>
              <a:off x="8331255" y="1481574"/>
              <a:ext cx="2099388" cy="307777"/>
            </a:xfrm>
            <a:prstGeom prst="rect">
              <a:avLst/>
            </a:prstGeom>
            <a:noFill/>
          </p:spPr>
          <p:txBody>
            <a:bodyPr wrap="square" rtlCol="0">
              <a:spAutoFit/>
            </a:bodyPr>
            <a:lstStyle/>
            <a:p>
              <a:r>
                <a:rPr lang="en-US" sz="1400" dirty="0">
                  <a:solidFill>
                    <a:srgbClr val="9B3421"/>
                  </a:solidFill>
                  <a:latin typeface="Verdana" panose="020B0604030504040204" pitchFamily="34" charset="0"/>
                  <a:ea typeface="Verdana" panose="020B0604030504040204" pitchFamily="34" charset="0"/>
                </a:rPr>
                <a:t>Diversification</a:t>
              </a:r>
              <a:endParaRPr lang="en-IN" sz="1400" dirty="0">
                <a:solidFill>
                  <a:srgbClr val="9B3421"/>
                </a:solidFill>
                <a:latin typeface="Verdana" panose="020B0604030504040204" pitchFamily="34" charset="0"/>
                <a:ea typeface="Verdana" panose="020B0604030504040204" pitchFamily="34" charset="0"/>
              </a:endParaRPr>
            </a:p>
          </p:txBody>
        </p:sp>
        <p:sp>
          <p:nvSpPr>
            <p:cNvPr id="41" name="TextBox 40">
              <a:extLst>
                <a:ext uri="{FF2B5EF4-FFF2-40B4-BE49-F238E27FC236}">
                  <a16:creationId xmlns:a16="http://schemas.microsoft.com/office/drawing/2014/main" id="{E3389BDC-1455-DCE3-2895-2F3DCD69029E}"/>
                </a:ext>
              </a:extLst>
            </p:cNvPr>
            <p:cNvSpPr txBox="1"/>
            <p:nvPr/>
          </p:nvSpPr>
          <p:spPr>
            <a:xfrm>
              <a:off x="8296262" y="1836775"/>
              <a:ext cx="2881812" cy="1631216"/>
            </a:xfrm>
            <a:prstGeom prst="rect">
              <a:avLst/>
            </a:prstGeom>
            <a:noFill/>
          </p:spPr>
          <p:txBody>
            <a:bodyPr wrap="square" rtlCol="0">
              <a:spAutoFit/>
            </a:bodyPr>
            <a:lstStyle/>
            <a:p>
              <a:r>
                <a:rPr lang="en-US" sz="1000" b="1" dirty="0">
                  <a:latin typeface="Verdana" panose="020B0604030504040204" pitchFamily="34" charset="0"/>
                  <a:ea typeface="Verdana" panose="020B0604030504040204" pitchFamily="34" charset="0"/>
                </a:rPr>
                <a:t>Expanding Beyond Government</a:t>
              </a:r>
            </a:p>
            <a:p>
              <a:endParaRPr lang="en-US" sz="1000" b="1" dirty="0">
                <a:latin typeface="Verdana" panose="020B0604030504040204" pitchFamily="34" charset="0"/>
                <a:ea typeface="Verdana" panose="020B0604030504040204" pitchFamily="34" charset="0"/>
              </a:endParaRPr>
            </a:p>
            <a:p>
              <a:pPr algn="just"/>
              <a:r>
                <a:rPr lang="en-US" sz="1000" dirty="0">
                  <a:latin typeface="Verdana" panose="020B0604030504040204" pitchFamily="34" charset="0"/>
                  <a:ea typeface="Verdana" panose="020B0604030504040204" pitchFamily="34" charset="0"/>
                </a:rPr>
                <a:t>Traditionally serving government clients like NHAI and MoRTH, Dhruv is now expanding into high-margin private sectors. Focus areas include lenders’ engineering, wayside amenities, and global design outsourcing—to diversify revenue and reduce public-sector dependency.</a:t>
              </a:r>
            </a:p>
          </p:txBody>
        </p:sp>
        <p:sp>
          <p:nvSpPr>
            <p:cNvPr id="48" name="Rectangle: Rounded Corners 47">
              <a:extLst>
                <a:ext uri="{FF2B5EF4-FFF2-40B4-BE49-F238E27FC236}">
                  <a16:creationId xmlns:a16="http://schemas.microsoft.com/office/drawing/2014/main" id="{C7010CCA-A65E-DA6A-7E20-30B95B1CAE31}"/>
                </a:ext>
              </a:extLst>
            </p:cNvPr>
            <p:cNvSpPr/>
            <p:nvPr/>
          </p:nvSpPr>
          <p:spPr>
            <a:xfrm>
              <a:off x="10174188" y="1086039"/>
              <a:ext cx="1252410" cy="634158"/>
            </a:xfrm>
            <a:prstGeom prst="roundRect">
              <a:avLst>
                <a:gd name="adj" fmla="val 41102"/>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9" name="TextBox 48">
              <a:extLst>
                <a:ext uri="{FF2B5EF4-FFF2-40B4-BE49-F238E27FC236}">
                  <a16:creationId xmlns:a16="http://schemas.microsoft.com/office/drawing/2014/main" id="{09E30DD8-2AD0-353C-D49E-09BD831EAAAA}"/>
                </a:ext>
              </a:extLst>
            </p:cNvPr>
            <p:cNvSpPr txBox="1"/>
            <p:nvPr/>
          </p:nvSpPr>
          <p:spPr>
            <a:xfrm>
              <a:off x="10173794" y="1116112"/>
              <a:ext cx="1252410" cy="569387"/>
            </a:xfrm>
            <a:prstGeom prst="rect">
              <a:avLst/>
            </a:prstGeom>
            <a:noFill/>
          </p:spPr>
          <p:txBody>
            <a:bodyPr wrap="square" rtlCol="0">
              <a:spAutoFit/>
            </a:bodyPr>
            <a:lstStyle/>
            <a:p>
              <a:pPr algn="ctr"/>
              <a:r>
                <a:rPr lang="en-US" sz="1100" b="1" dirty="0">
                  <a:latin typeface="Verdana" panose="020B0604030504040204" pitchFamily="34" charset="0"/>
                  <a:ea typeface="Verdana" panose="020B0604030504040204" pitchFamily="34" charset="0"/>
                </a:rPr>
                <a:t>200+ </a:t>
              </a:r>
              <a:r>
                <a:rPr lang="en-US" sz="1000" dirty="0">
                  <a:latin typeface="Verdana" panose="020B0604030504040204" pitchFamily="34" charset="0"/>
                  <a:ea typeface="Verdana" panose="020B0604030504040204" pitchFamily="34" charset="0"/>
                </a:rPr>
                <a:t>COMPLETED PROJECTS</a:t>
              </a:r>
              <a:endParaRPr lang="en-IN" sz="1100" dirty="0">
                <a:latin typeface="Verdana" panose="020B0604030504040204" pitchFamily="34" charset="0"/>
                <a:ea typeface="Verdana" panose="020B0604030504040204" pitchFamily="34" charset="0"/>
              </a:endParaRPr>
            </a:p>
          </p:txBody>
        </p:sp>
        <p:pic>
          <p:nvPicPr>
            <p:cNvPr id="8" name="Picture 7">
              <a:extLst>
                <a:ext uri="{FF2B5EF4-FFF2-40B4-BE49-F238E27FC236}">
                  <a16:creationId xmlns:a16="http://schemas.microsoft.com/office/drawing/2014/main" id="{E7CA6E74-B02E-A7D9-7C56-B6D80EE208E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77742" y="3555204"/>
              <a:ext cx="2707025" cy="2101275"/>
            </a:xfrm>
            <a:prstGeom prst="rect">
              <a:avLst/>
            </a:prstGeom>
          </p:spPr>
        </p:pic>
      </p:grpSp>
      <p:sp>
        <p:nvSpPr>
          <p:cNvPr id="7" name="Rectangle 6">
            <a:extLst>
              <a:ext uri="{FF2B5EF4-FFF2-40B4-BE49-F238E27FC236}">
                <a16:creationId xmlns:a16="http://schemas.microsoft.com/office/drawing/2014/main" id="{DBF093E5-5B7F-2DE7-65E2-CDB905427B90}"/>
              </a:ext>
            </a:extLst>
          </p:cNvPr>
          <p:cNvSpPr/>
          <p:nvPr/>
        </p:nvSpPr>
        <p:spPr>
          <a:xfrm>
            <a:off x="-1" y="6419147"/>
            <a:ext cx="10800000" cy="3600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435100" algn="ctr"/>
            <a:r>
              <a:rPr lang="en-IN" sz="1250" dirty="0">
                <a:solidFill>
                  <a:schemeClr val="tx1"/>
                </a:solidFill>
                <a:latin typeface="Verdana" panose="020B0604030504040204" pitchFamily="34" charset="0"/>
                <a:ea typeface="Verdana" panose="020B0604030504040204" pitchFamily="34" charset="0"/>
                <a:hlinkClick r:id="rId6"/>
              </a:rPr>
              <a:t>www.dhruvconsultancy.in</a:t>
            </a:r>
            <a:endParaRPr lang="en-IN" sz="1250" dirty="0">
              <a:solidFill>
                <a:schemeClr val="tx1"/>
              </a:solidFill>
              <a:latin typeface="Verdana" panose="020B0604030504040204" pitchFamily="34" charset="0"/>
              <a:ea typeface="Verdana" panose="020B0604030504040204" pitchFamily="34" charset="0"/>
            </a:endParaRPr>
          </a:p>
        </p:txBody>
      </p:sp>
      <p:sp>
        <p:nvSpPr>
          <p:cNvPr id="16" name="Flowchart: Terminator 15">
            <a:extLst>
              <a:ext uri="{FF2B5EF4-FFF2-40B4-BE49-F238E27FC236}">
                <a16:creationId xmlns:a16="http://schemas.microsoft.com/office/drawing/2014/main" id="{92D04344-25DA-FE0E-0018-2502C8A136F3}"/>
              </a:ext>
            </a:extLst>
          </p:cNvPr>
          <p:cNvSpPr/>
          <p:nvPr/>
        </p:nvSpPr>
        <p:spPr>
          <a:xfrm>
            <a:off x="10898162" y="6419147"/>
            <a:ext cx="900000" cy="360000"/>
          </a:xfrm>
          <a:prstGeom prst="flowChartTerminator">
            <a:avLst/>
          </a:prstGeom>
          <a:solidFill>
            <a:srgbClr val="9B34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250" dirty="0">
              <a:latin typeface="Verdana" panose="020B0604030504040204" pitchFamily="34" charset="0"/>
              <a:ea typeface="Verdana" panose="020B0604030504040204" pitchFamily="34" charset="0"/>
            </a:endParaRPr>
          </a:p>
        </p:txBody>
      </p:sp>
      <p:sp>
        <p:nvSpPr>
          <p:cNvPr id="17" name="Slide Number Placeholder 12">
            <a:extLst>
              <a:ext uri="{FF2B5EF4-FFF2-40B4-BE49-F238E27FC236}">
                <a16:creationId xmlns:a16="http://schemas.microsoft.com/office/drawing/2014/main" id="{CB38748D-08BA-0B2D-1574-88C0A0995D90}"/>
              </a:ext>
            </a:extLst>
          </p:cNvPr>
          <p:cNvSpPr>
            <a:spLocks noGrp="1"/>
          </p:cNvSpPr>
          <p:nvPr>
            <p:ph type="sldNum" sz="quarter" idx="12"/>
          </p:nvPr>
        </p:nvSpPr>
        <p:spPr>
          <a:xfrm>
            <a:off x="10898162" y="6419147"/>
            <a:ext cx="900000" cy="360000"/>
          </a:xfrm>
        </p:spPr>
        <p:txBody>
          <a:bodyPr/>
          <a:lstStyle/>
          <a:p>
            <a:pPr algn="ctr"/>
            <a:fld id="{8A4713F9-997F-4880-B255-BE372FECF281}" type="slidenum">
              <a:rPr lang="en-IN" sz="1250" b="1" smtClean="0">
                <a:solidFill>
                  <a:schemeClr val="bg1"/>
                </a:solidFill>
                <a:latin typeface="Verdana" panose="020B0604030504040204" pitchFamily="34" charset="0"/>
                <a:ea typeface="Verdana" panose="020B0604030504040204" pitchFamily="34" charset="0"/>
              </a:rPr>
              <a:pPr algn="ctr"/>
              <a:t>13</a:t>
            </a:fld>
            <a:endParaRPr lang="en-IN" sz="1250" b="1" dirty="0">
              <a:solidFill>
                <a:schemeClr val="bg1"/>
              </a:solidFill>
              <a:latin typeface="Verdana" panose="020B0604030504040204" pitchFamily="34" charset="0"/>
              <a:ea typeface="Verdana" panose="020B0604030504040204" pitchFamily="34" charset="0"/>
            </a:endParaRPr>
          </a:p>
        </p:txBody>
      </p:sp>
      <p:sp>
        <p:nvSpPr>
          <p:cNvPr id="18" name="TextBox 17">
            <a:extLst>
              <a:ext uri="{FF2B5EF4-FFF2-40B4-BE49-F238E27FC236}">
                <a16:creationId xmlns:a16="http://schemas.microsoft.com/office/drawing/2014/main" id="{E1B5FEE0-30FF-65EA-FFB1-5D59EAC4C43F}"/>
              </a:ext>
            </a:extLst>
          </p:cNvPr>
          <p:cNvSpPr txBox="1"/>
          <p:nvPr/>
        </p:nvSpPr>
        <p:spPr>
          <a:xfrm>
            <a:off x="340019" y="6456801"/>
            <a:ext cx="1117614" cy="284693"/>
          </a:xfrm>
          <a:prstGeom prst="rect">
            <a:avLst/>
          </a:prstGeom>
          <a:noFill/>
        </p:spPr>
        <p:txBody>
          <a:bodyPr wrap="none" rtlCol="0">
            <a:spAutoFit/>
          </a:bodyPr>
          <a:lstStyle/>
          <a:p>
            <a:r>
              <a:rPr lang="en-IN" sz="1250" b="1" dirty="0">
                <a:latin typeface="Verdana" panose="020B0604030504040204" pitchFamily="34" charset="0"/>
                <a:ea typeface="Verdana" panose="020B0604030504040204" pitchFamily="34" charset="0"/>
              </a:rPr>
              <a:t>June 2025</a:t>
            </a:r>
          </a:p>
        </p:txBody>
      </p:sp>
    </p:spTree>
    <p:extLst>
      <p:ext uri="{BB962C8B-B14F-4D97-AF65-F5344CB8AC3E}">
        <p14:creationId xmlns:p14="http://schemas.microsoft.com/office/powerpoint/2010/main" val="26610285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1CA188-95AF-0673-6D7D-AFB3D8FDBD4A}"/>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2D60EE05-EE71-4B25-34B8-CE497E338A55}"/>
              </a:ext>
            </a:extLst>
          </p:cNvPr>
          <p:cNvSpPr/>
          <p:nvPr/>
        </p:nvSpPr>
        <p:spPr>
          <a:xfrm>
            <a:off x="11896326" y="0"/>
            <a:ext cx="295673" cy="6858000"/>
          </a:xfrm>
          <a:prstGeom prst="rect">
            <a:avLst/>
          </a:prstGeom>
          <a:solidFill>
            <a:srgbClr val="FFE04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3" name="Picture 2">
            <a:extLst>
              <a:ext uri="{FF2B5EF4-FFF2-40B4-BE49-F238E27FC236}">
                <a16:creationId xmlns:a16="http://schemas.microsoft.com/office/drawing/2014/main" id="{7009202C-D5C3-4785-75A3-5A7A1CE333A8}"/>
              </a:ext>
            </a:extLst>
          </p:cNvPr>
          <p:cNvPicPr>
            <a:picLocks noChangeAspect="1"/>
          </p:cNvPicPr>
          <p:nvPr/>
        </p:nvPicPr>
        <p:blipFill rotWithShape="1">
          <a:blip r:embed="rId2">
            <a:extLst>
              <a:ext uri="{28A0092B-C50C-407E-A947-70E740481C1C}">
                <a14:useLocalDpi xmlns:a14="http://schemas.microsoft.com/office/drawing/2010/main" val="0"/>
              </a:ext>
            </a:extLst>
          </a:blip>
          <a:srcRect r="67500"/>
          <a:stretch/>
        </p:blipFill>
        <p:spPr>
          <a:xfrm>
            <a:off x="130514" y="73332"/>
            <a:ext cx="684000" cy="751648"/>
          </a:xfrm>
          <a:prstGeom prst="rect">
            <a:avLst/>
          </a:prstGeom>
        </p:spPr>
      </p:pic>
      <p:sp>
        <p:nvSpPr>
          <p:cNvPr id="6" name="TextBox 5">
            <a:extLst>
              <a:ext uri="{FF2B5EF4-FFF2-40B4-BE49-F238E27FC236}">
                <a16:creationId xmlns:a16="http://schemas.microsoft.com/office/drawing/2014/main" id="{44AD185F-3316-BEE8-4D46-8DFE30F9382C}"/>
              </a:ext>
            </a:extLst>
          </p:cNvPr>
          <p:cNvSpPr txBox="1"/>
          <p:nvPr/>
        </p:nvSpPr>
        <p:spPr>
          <a:xfrm>
            <a:off x="1060736" y="210629"/>
            <a:ext cx="5400675" cy="477054"/>
          </a:xfrm>
          <a:prstGeom prst="rect">
            <a:avLst/>
          </a:prstGeom>
          <a:noFill/>
        </p:spPr>
        <p:txBody>
          <a:bodyPr wrap="square" rtlCol="0">
            <a:spAutoFit/>
          </a:bodyPr>
          <a:lstStyle/>
          <a:p>
            <a:r>
              <a:rPr lang="en-US" sz="2500" b="1" dirty="0">
                <a:latin typeface="Verdana" panose="020B0604030504040204" pitchFamily="34" charset="0"/>
                <a:ea typeface="Verdana" panose="020B0604030504040204" pitchFamily="34" charset="0"/>
              </a:rPr>
              <a:t>Journey So far</a:t>
            </a:r>
            <a:endParaRPr lang="en-IN" sz="2500" b="1" dirty="0">
              <a:latin typeface="Verdana" panose="020B0604030504040204" pitchFamily="34" charset="0"/>
              <a:ea typeface="Verdana" panose="020B0604030504040204" pitchFamily="34" charset="0"/>
            </a:endParaRPr>
          </a:p>
        </p:txBody>
      </p:sp>
      <p:cxnSp>
        <p:nvCxnSpPr>
          <p:cNvPr id="15" name="Straight Connector 14">
            <a:extLst>
              <a:ext uri="{FF2B5EF4-FFF2-40B4-BE49-F238E27FC236}">
                <a16:creationId xmlns:a16="http://schemas.microsoft.com/office/drawing/2014/main" id="{17F33DE4-CDF4-6C4E-5032-3F1362F82127}"/>
              </a:ext>
            </a:extLst>
          </p:cNvPr>
          <p:cNvCxnSpPr>
            <a:cxnSpLocks/>
          </p:cNvCxnSpPr>
          <p:nvPr/>
        </p:nvCxnSpPr>
        <p:spPr>
          <a:xfrm>
            <a:off x="0" y="3248025"/>
            <a:ext cx="10668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2" name="Group 21">
            <a:extLst>
              <a:ext uri="{FF2B5EF4-FFF2-40B4-BE49-F238E27FC236}">
                <a16:creationId xmlns:a16="http://schemas.microsoft.com/office/drawing/2014/main" id="{982C5F2E-8C45-10ED-7C9A-8BA0D63EA143}"/>
              </a:ext>
            </a:extLst>
          </p:cNvPr>
          <p:cNvGrpSpPr/>
          <p:nvPr/>
        </p:nvGrpSpPr>
        <p:grpSpPr>
          <a:xfrm>
            <a:off x="295673" y="1373768"/>
            <a:ext cx="453042" cy="1874258"/>
            <a:chOff x="295673" y="1619254"/>
            <a:chExt cx="453042" cy="3152772"/>
          </a:xfrm>
        </p:grpSpPr>
        <p:grpSp>
          <p:nvGrpSpPr>
            <p:cNvPr id="5" name="Group 4">
              <a:extLst>
                <a:ext uri="{FF2B5EF4-FFF2-40B4-BE49-F238E27FC236}">
                  <a16:creationId xmlns:a16="http://schemas.microsoft.com/office/drawing/2014/main" id="{A397D249-7387-5DB9-8A45-EA02A3A89959}"/>
                </a:ext>
              </a:extLst>
            </p:cNvPr>
            <p:cNvGrpSpPr/>
            <p:nvPr/>
          </p:nvGrpSpPr>
          <p:grpSpPr>
            <a:xfrm>
              <a:off x="295673" y="1619254"/>
              <a:ext cx="453042" cy="3152772"/>
              <a:chOff x="3651061" y="2070457"/>
              <a:chExt cx="453042" cy="1878277"/>
            </a:xfrm>
          </p:grpSpPr>
          <p:cxnSp>
            <p:nvCxnSpPr>
              <p:cNvPr id="8" name="Straight Connector 7">
                <a:extLst>
                  <a:ext uri="{FF2B5EF4-FFF2-40B4-BE49-F238E27FC236}">
                    <a16:creationId xmlns:a16="http://schemas.microsoft.com/office/drawing/2014/main" id="{83442DF9-C3FE-19E0-EF31-05911247D908}"/>
                  </a:ext>
                </a:extLst>
              </p:cNvPr>
              <p:cNvCxnSpPr>
                <a:cxnSpLocks/>
              </p:cNvCxnSpPr>
              <p:nvPr/>
            </p:nvCxnSpPr>
            <p:spPr>
              <a:xfrm>
                <a:off x="4091921" y="2219325"/>
                <a:ext cx="0" cy="1729409"/>
              </a:xfrm>
              <a:prstGeom prst="line">
                <a:avLst/>
              </a:prstGeom>
              <a:ln>
                <a:solidFill>
                  <a:schemeClr val="accent2"/>
                </a:solidFill>
                <a:headEnd type="oval"/>
                <a:tailEnd type="oval" w="lg" len="lg"/>
              </a:ln>
            </p:spPr>
            <p:style>
              <a:lnRef idx="1">
                <a:schemeClr val="accent1"/>
              </a:lnRef>
              <a:fillRef idx="0">
                <a:schemeClr val="accent1"/>
              </a:fillRef>
              <a:effectRef idx="0">
                <a:schemeClr val="accent1"/>
              </a:effectRef>
              <a:fontRef idx="minor">
                <a:schemeClr val="tx1"/>
              </a:fontRef>
            </p:style>
          </p:cxnSp>
          <p:sp>
            <p:nvSpPr>
              <p:cNvPr id="9" name="Parallelogram 18">
                <a:extLst>
                  <a:ext uri="{FF2B5EF4-FFF2-40B4-BE49-F238E27FC236}">
                    <a16:creationId xmlns:a16="http://schemas.microsoft.com/office/drawing/2014/main" id="{61C737CA-BDC0-5EB6-22DD-F9C73106A95C}"/>
                  </a:ext>
                </a:extLst>
              </p:cNvPr>
              <p:cNvSpPr/>
              <p:nvPr/>
            </p:nvSpPr>
            <p:spPr>
              <a:xfrm rot="5400000">
                <a:off x="3313822" y="2407696"/>
                <a:ext cx="1127519" cy="453042"/>
              </a:xfrm>
              <a:custGeom>
                <a:avLst/>
                <a:gdLst>
                  <a:gd name="connsiteX0" fmla="*/ 0 w 1026907"/>
                  <a:gd name="connsiteY0" fmla="*/ 328743 h 328743"/>
                  <a:gd name="connsiteX1" fmla="*/ 178438 w 1026907"/>
                  <a:gd name="connsiteY1" fmla="*/ 0 h 328743"/>
                  <a:gd name="connsiteX2" fmla="*/ 1026907 w 1026907"/>
                  <a:gd name="connsiteY2" fmla="*/ 0 h 328743"/>
                  <a:gd name="connsiteX3" fmla="*/ 848469 w 1026907"/>
                  <a:gd name="connsiteY3" fmla="*/ 328743 h 328743"/>
                  <a:gd name="connsiteX4" fmla="*/ 0 w 1026907"/>
                  <a:gd name="connsiteY4" fmla="*/ 328743 h 328743"/>
                  <a:gd name="connsiteX0" fmla="*/ 0 w 1026907"/>
                  <a:gd name="connsiteY0" fmla="*/ 328743 h 328743"/>
                  <a:gd name="connsiteX1" fmla="*/ 178438 w 1026907"/>
                  <a:gd name="connsiteY1" fmla="*/ 0 h 328743"/>
                  <a:gd name="connsiteX2" fmla="*/ 1026907 w 1026907"/>
                  <a:gd name="connsiteY2" fmla="*/ 0 h 328743"/>
                  <a:gd name="connsiteX3" fmla="*/ 848469 w 1026907"/>
                  <a:gd name="connsiteY3" fmla="*/ 328743 h 328743"/>
                  <a:gd name="connsiteX4" fmla="*/ 0 w 1026907"/>
                  <a:gd name="connsiteY4" fmla="*/ 328743 h 328743"/>
                  <a:gd name="connsiteX0" fmla="*/ 7744 w 1034651"/>
                  <a:gd name="connsiteY0" fmla="*/ 328743 h 328743"/>
                  <a:gd name="connsiteX1" fmla="*/ 186182 w 1034651"/>
                  <a:gd name="connsiteY1" fmla="*/ 0 h 328743"/>
                  <a:gd name="connsiteX2" fmla="*/ 1034651 w 1034651"/>
                  <a:gd name="connsiteY2" fmla="*/ 0 h 328743"/>
                  <a:gd name="connsiteX3" fmla="*/ 856213 w 1034651"/>
                  <a:gd name="connsiteY3" fmla="*/ 328743 h 328743"/>
                  <a:gd name="connsiteX4" fmla="*/ 7744 w 1034651"/>
                  <a:gd name="connsiteY4" fmla="*/ 328743 h 328743"/>
                  <a:gd name="connsiteX0" fmla="*/ 7744 w 1127519"/>
                  <a:gd name="connsiteY0" fmla="*/ 333505 h 333505"/>
                  <a:gd name="connsiteX1" fmla="*/ 186182 w 1127519"/>
                  <a:gd name="connsiteY1" fmla="*/ 4762 h 333505"/>
                  <a:gd name="connsiteX2" fmla="*/ 1127519 w 1127519"/>
                  <a:gd name="connsiteY2" fmla="*/ 0 h 333505"/>
                  <a:gd name="connsiteX3" fmla="*/ 856213 w 1127519"/>
                  <a:gd name="connsiteY3" fmla="*/ 333505 h 333505"/>
                  <a:gd name="connsiteX4" fmla="*/ 7744 w 1127519"/>
                  <a:gd name="connsiteY4" fmla="*/ 333505 h 333505"/>
                  <a:gd name="connsiteX0" fmla="*/ 7744 w 1127519"/>
                  <a:gd name="connsiteY0" fmla="*/ 333505 h 333505"/>
                  <a:gd name="connsiteX1" fmla="*/ 186182 w 1127519"/>
                  <a:gd name="connsiteY1" fmla="*/ 4762 h 333505"/>
                  <a:gd name="connsiteX2" fmla="*/ 1127519 w 1127519"/>
                  <a:gd name="connsiteY2" fmla="*/ 0 h 333505"/>
                  <a:gd name="connsiteX3" fmla="*/ 856213 w 1127519"/>
                  <a:gd name="connsiteY3" fmla="*/ 333505 h 333505"/>
                  <a:gd name="connsiteX4" fmla="*/ 7744 w 1127519"/>
                  <a:gd name="connsiteY4" fmla="*/ 333505 h 333505"/>
                  <a:gd name="connsiteX0" fmla="*/ 7744 w 1127519"/>
                  <a:gd name="connsiteY0" fmla="*/ 333505 h 333505"/>
                  <a:gd name="connsiteX1" fmla="*/ 186182 w 1127519"/>
                  <a:gd name="connsiteY1" fmla="*/ 4762 h 333505"/>
                  <a:gd name="connsiteX2" fmla="*/ 1127519 w 1127519"/>
                  <a:gd name="connsiteY2" fmla="*/ 0 h 333505"/>
                  <a:gd name="connsiteX3" fmla="*/ 856213 w 1127519"/>
                  <a:gd name="connsiteY3" fmla="*/ 333505 h 333505"/>
                  <a:gd name="connsiteX4" fmla="*/ 7744 w 1127519"/>
                  <a:gd name="connsiteY4" fmla="*/ 333505 h 3335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519" h="333505">
                    <a:moveTo>
                      <a:pt x="7744" y="333505"/>
                    </a:moveTo>
                    <a:cubicBezTo>
                      <a:pt x="-57905" y="223924"/>
                      <a:pt x="319208" y="85468"/>
                      <a:pt x="186182" y="4762"/>
                    </a:cubicBezTo>
                    <a:lnTo>
                      <a:pt x="1127519" y="0"/>
                    </a:lnTo>
                    <a:cubicBezTo>
                      <a:pt x="953740" y="92118"/>
                      <a:pt x="960936" y="231862"/>
                      <a:pt x="856213" y="333505"/>
                    </a:cubicBezTo>
                    <a:lnTo>
                      <a:pt x="7744" y="333505"/>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rtlCol="0" anchor="ctr"/>
              <a:lstStyle/>
              <a:p>
                <a:pPr algn="ctr"/>
                <a:endParaRPr lang="en-IN" sz="1000" dirty="0">
                  <a:latin typeface="Verdana" panose="020B0604030504040204" pitchFamily="34" charset="0"/>
                  <a:ea typeface="Verdana" panose="020B0604030504040204" pitchFamily="34" charset="0"/>
                </a:endParaRPr>
              </a:p>
            </p:txBody>
          </p:sp>
        </p:grpSp>
        <p:sp>
          <p:nvSpPr>
            <p:cNvPr id="19" name="TextBox 18">
              <a:extLst>
                <a:ext uri="{FF2B5EF4-FFF2-40B4-BE49-F238E27FC236}">
                  <a16:creationId xmlns:a16="http://schemas.microsoft.com/office/drawing/2014/main" id="{F73E7A10-714E-97CB-559D-9FD0A6CDBBC6}"/>
                </a:ext>
              </a:extLst>
            </p:cNvPr>
            <p:cNvSpPr txBox="1"/>
            <p:nvPr/>
          </p:nvSpPr>
          <p:spPr>
            <a:xfrm rot="16200000">
              <a:off x="-144285" y="2406538"/>
              <a:ext cx="1284354" cy="246221"/>
            </a:xfrm>
            <a:prstGeom prst="rect">
              <a:avLst/>
            </a:prstGeom>
            <a:noFill/>
          </p:spPr>
          <p:txBody>
            <a:bodyPr wrap="square" rtlCol="0">
              <a:spAutoFit/>
            </a:bodyPr>
            <a:lstStyle/>
            <a:p>
              <a:pPr algn="ctr"/>
              <a:r>
                <a:rPr lang="en-IN" sz="1000" dirty="0">
                  <a:solidFill>
                    <a:schemeClr val="bg1"/>
                  </a:solidFill>
                  <a:latin typeface="Verdana" panose="020B0604030504040204" pitchFamily="34" charset="0"/>
                  <a:ea typeface="Verdana" panose="020B0604030504040204" pitchFamily="34" charset="0"/>
                </a:rPr>
                <a:t>2003</a:t>
              </a:r>
            </a:p>
          </p:txBody>
        </p:sp>
      </p:grpSp>
      <p:cxnSp>
        <p:nvCxnSpPr>
          <p:cNvPr id="52" name="Straight Connector 51">
            <a:extLst>
              <a:ext uri="{FF2B5EF4-FFF2-40B4-BE49-F238E27FC236}">
                <a16:creationId xmlns:a16="http://schemas.microsoft.com/office/drawing/2014/main" id="{24AEA0AA-2F88-AA43-F04B-542B712FCCCC}"/>
              </a:ext>
            </a:extLst>
          </p:cNvPr>
          <p:cNvCxnSpPr>
            <a:cxnSpLocks/>
          </p:cNvCxnSpPr>
          <p:nvPr/>
        </p:nvCxnSpPr>
        <p:spPr>
          <a:xfrm>
            <a:off x="2676525" y="5584353"/>
            <a:ext cx="8027765" cy="0"/>
          </a:xfrm>
          <a:prstGeom prst="line">
            <a:avLst/>
          </a:prstGeom>
          <a:ln w="19050">
            <a:solidFill>
              <a:schemeClr val="tx1"/>
            </a:solidFill>
            <a:headEnd type="arrow"/>
            <a:tailEnd type="none" w="lg" len="lg"/>
          </a:ln>
        </p:spPr>
        <p:style>
          <a:lnRef idx="1">
            <a:schemeClr val="accent1"/>
          </a:lnRef>
          <a:fillRef idx="0">
            <a:schemeClr val="accent1"/>
          </a:fillRef>
          <a:effectRef idx="0">
            <a:schemeClr val="accent1"/>
          </a:effectRef>
          <a:fontRef idx="minor">
            <a:schemeClr val="tx1"/>
          </a:fontRef>
        </p:style>
      </p:cxnSp>
      <p:sp>
        <p:nvSpPr>
          <p:cNvPr id="71" name="Arc 70">
            <a:extLst>
              <a:ext uri="{FF2B5EF4-FFF2-40B4-BE49-F238E27FC236}">
                <a16:creationId xmlns:a16="http://schemas.microsoft.com/office/drawing/2014/main" id="{73C0BBB7-05DF-7264-E3C4-9619485B986A}"/>
              </a:ext>
            </a:extLst>
          </p:cNvPr>
          <p:cNvSpPr/>
          <p:nvPr/>
        </p:nvSpPr>
        <p:spPr>
          <a:xfrm>
            <a:off x="9695009" y="3248024"/>
            <a:ext cx="1924245" cy="2336400"/>
          </a:xfrm>
          <a:prstGeom prst="arc">
            <a:avLst>
              <a:gd name="adj1" fmla="val 16223771"/>
              <a:gd name="adj2" fmla="val 5413249"/>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sz="1000">
              <a:latin typeface="Verdana" panose="020B0604030504040204" pitchFamily="34" charset="0"/>
              <a:ea typeface="Verdana" panose="020B0604030504040204" pitchFamily="34" charset="0"/>
            </a:endParaRPr>
          </a:p>
        </p:txBody>
      </p:sp>
      <p:grpSp>
        <p:nvGrpSpPr>
          <p:cNvPr id="72" name="Group 71">
            <a:extLst>
              <a:ext uri="{FF2B5EF4-FFF2-40B4-BE49-F238E27FC236}">
                <a16:creationId xmlns:a16="http://schemas.microsoft.com/office/drawing/2014/main" id="{55C11B80-4FB2-881E-43DC-AFE30A9DB7F1}"/>
              </a:ext>
            </a:extLst>
          </p:cNvPr>
          <p:cNvGrpSpPr/>
          <p:nvPr/>
        </p:nvGrpSpPr>
        <p:grpSpPr>
          <a:xfrm>
            <a:off x="2143523" y="1373769"/>
            <a:ext cx="453042" cy="1874258"/>
            <a:chOff x="295673" y="1619254"/>
            <a:chExt cx="453042" cy="3152772"/>
          </a:xfrm>
        </p:grpSpPr>
        <p:grpSp>
          <p:nvGrpSpPr>
            <p:cNvPr id="73" name="Group 72">
              <a:extLst>
                <a:ext uri="{FF2B5EF4-FFF2-40B4-BE49-F238E27FC236}">
                  <a16:creationId xmlns:a16="http://schemas.microsoft.com/office/drawing/2014/main" id="{11357CA4-1DC2-59EC-DE2E-4EEDA2BEE289}"/>
                </a:ext>
              </a:extLst>
            </p:cNvPr>
            <p:cNvGrpSpPr/>
            <p:nvPr/>
          </p:nvGrpSpPr>
          <p:grpSpPr>
            <a:xfrm>
              <a:off x="295673" y="1619254"/>
              <a:ext cx="453042" cy="3152772"/>
              <a:chOff x="3651061" y="2070457"/>
              <a:chExt cx="453042" cy="1878277"/>
            </a:xfrm>
          </p:grpSpPr>
          <p:cxnSp>
            <p:nvCxnSpPr>
              <p:cNvPr id="75" name="Straight Connector 74">
                <a:extLst>
                  <a:ext uri="{FF2B5EF4-FFF2-40B4-BE49-F238E27FC236}">
                    <a16:creationId xmlns:a16="http://schemas.microsoft.com/office/drawing/2014/main" id="{ABB32722-96FF-4C22-47AD-44846FDB7839}"/>
                  </a:ext>
                </a:extLst>
              </p:cNvPr>
              <p:cNvCxnSpPr>
                <a:cxnSpLocks/>
              </p:cNvCxnSpPr>
              <p:nvPr/>
            </p:nvCxnSpPr>
            <p:spPr>
              <a:xfrm>
                <a:off x="4091921" y="2219325"/>
                <a:ext cx="0" cy="1729409"/>
              </a:xfrm>
              <a:prstGeom prst="line">
                <a:avLst/>
              </a:prstGeom>
              <a:ln>
                <a:solidFill>
                  <a:schemeClr val="accent4"/>
                </a:solidFill>
                <a:headEnd type="oval"/>
                <a:tailEnd type="oval" w="lg" len="lg"/>
              </a:ln>
            </p:spPr>
            <p:style>
              <a:lnRef idx="1">
                <a:schemeClr val="accent1"/>
              </a:lnRef>
              <a:fillRef idx="0">
                <a:schemeClr val="accent1"/>
              </a:fillRef>
              <a:effectRef idx="0">
                <a:schemeClr val="accent1"/>
              </a:effectRef>
              <a:fontRef idx="minor">
                <a:schemeClr val="tx1"/>
              </a:fontRef>
            </p:style>
          </p:cxnSp>
          <p:sp>
            <p:nvSpPr>
              <p:cNvPr id="76" name="Parallelogram 18">
                <a:extLst>
                  <a:ext uri="{FF2B5EF4-FFF2-40B4-BE49-F238E27FC236}">
                    <a16:creationId xmlns:a16="http://schemas.microsoft.com/office/drawing/2014/main" id="{EA12060A-3194-B536-AF33-33EEED3B4296}"/>
                  </a:ext>
                </a:extLst>
              </p:cNvPr>
              <p:cNvSpPr/>
              <p:nvPr/>
            </p:nvSpPr>
            <p:spPr>
              <a:xfrm rot="5400000">
                <a:off x="3313822" y="2407696"/>
                <a:ext cx="1127519" cy="453042"/>
              </a:xfrm>
              <a:custGeom>
                <a:avLst/>
                <a:gdLst>
                  <a:gd name="connsiteX0" fmla="*/ 0 w 1026907"/>
                  <a:gd name="connsiteY0" fmla="*/ 328743 h 328743"/>
                  <a:gd name="connsiteX1" fmla="*/ 178438 w 1026907"/>
                  <a:gd name="connsiteY1" fmla="*/ 0 h 328743"/>
                  <a:gd name="connsiteX2" fmla="*/ 1026907 w 1026907"/>
                  <a:gd name="connsiteY2" fmla="*/ 0 h 328743"/>
                  <a:gd name="connsiteX3" fmla="*/ 848469 w 1026907"/>
                  <a:gd name="connsiteY3" fmla="*/ 328743 h 328743"/>
                  <a:gd name="connsiteX4" fmla="*/ 0 w 1026907"/>
                  <a:gd name="connsiteY4" fmla="*/ 328743 h 328743"/>
                  <a:gd name="connsiteX0" fmla="*/ 0 w 1026907"/>
                  <a:gd name="connsiteY0" fmla="*/ 328743 h 328743"/>
                  <a:gd name="connsiteX1" fmla="*/ 178438 w 1026907"/>
                  <a:gd name="connsiteY1" fmla="*/ 0 h 328743"/>
                  <a:gd name="connsiteX2" fmla="*/ 1026907 w 1026907"/>
                  <a:gd name="connsiteY2" fmla="*/ 0 h 328743"/>
                  <a:gd name="connsiteX3" fmla="*/ 848469 w 1026907"/>
                  <a:gd name="connsiteY3" fmla="*/ 328743 h 328743"/>
                  <a:gd name="connsiteX4" fmla="*/ 0 w 1026907"/>
                  <a:gd name="connsiteY4" fmla="*/ 328743 h 328743"/>
                  <a:gd name="connsiteX0" fmla="*/ 7744 w 1034651"/>
                  <a:gd name="connsiteY0" fmla="*/ 328743 h 328743"/>
                  <a:gd name="connsiteX1" fmla="*/ 186182 w 1034651"/>
                  <a:gd name="connsiteY1" fmla="*/ 0 h 328743"/>
                  <a:gd name="connsiteX2" fmla="*/ 1034651 w 1034651"/>
                  <a:gd name="connsiteY2" fmla="*/ 0 h 328743"/>
                  <a:gd name="connsiteX3" fmla="*/ 856213 w 1034651"/>
                  <a:gd name="connsiteY3" fmla="*/ 328743 h 328743"/>
                  <a:gd name="connsiteX4" fmla="*/ 7744 w 1034651"/>
                  <a:gd name="connsiteY4" fmla="*/ 328743 h 328743"/>
                  <a:gd name="connsiteX0" fmla="*/ 7744 w 1127519"/>
                  <a:gd name="connsiteY0" fmla="*/ 333505 h 333505"/>
                  <a:gd name="connsiteX1" fmla="*/ 186182 w 1127519"/>
                  <a:gd name="connsiteY1" fmla="*/ 4762 h 333505"/>
                  <a:gd name="connsiteX2" fmla="*/ 1127519 w 1127519"/>
                  <a:gd name="connsiteY2" fmla="*/ 0 h 333505"/>
                  <a:gd name="connsiteX3" fmla="*/ 856213 w 1127519"/>
                  <a:gd name="connsiteY3" fmla="*/ 333505 h 333505"/>
                  <a:gd name="connsiteX4" fmla="*/ 7744 w 1127519"/>
                  <a:gd name="connsiteY4" fmla="*/ 333505 h 333505"/>
                  <a:gd name="connsiteX0" fmla="*/ 7744 w 1127519"/>
                  <a:gd name="connsiteY0" fmla="*/ 333505 h 333505"/>
                  <a:gd name="connsiteX1" fmla="*/ 186182 w 1127519"/>
                  <a:gd name="connsiteY1" fmla="*/ 4762 h 333505"/>
                  <a:gd name="connsiteX2" fmla="*/ 1127519 w 1127519"/>
                  <a:gd name="connsiteY2" fmla="*/ 0 h 333505"/>
                  <a:gd name="connsiteX3" fmla="*/ 856213 w 1127519"/>
                  <a:gd name="connsiteY3" fmla="*/ 333505 h 333505"/>
                  <a:gd name="connsiteX4" fmla="*/ 7744 w 1127519"/>
                  <a:gd name="connsiteY4" fmla="*/ 333505 h 333505"/>
                  <a:gd name="connsiteX0" fmla="*/ 7744 w 1127519"/>
                  <a:gd name="connsiteY0" fmla="*/ 333505 h 333505"/>
                  <a:gd name="connsiteX1" fmla="*/ 186182 w 1127519"/>
                  <a:gd name="connsiteY1" fmla="*/ 4762 h 333505"/>
                  <a:gd name="connsiteX2" fmla="*/ 1127519 w 1127519"/>
                  <a:gd name="connsiteY2" fmla="*/ 0 h 333505"/>
                  <a:gd name="connsiteX3" fmla="*/ 856213 w 1127519"/>
                  <a:gd name="connsiteY3" fmla="*/ 333505 h 333505"/>
                  <a:gd name="connsiteX4" fmla="*/ 7744 w 1127519"/>
                  <a:gd name="connsiteY4" fmla="*/ 333505 h 3335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519" h="333505">
                    <a:moveTo>
                      <a:pt x="7744" y="333505"/>
                    </a:moveTo>
                    <a:cubicBezTo>
                      <a:pt x="-57905" y="223924"/>
                      <a:pt x="319208" y="85468"/>
                      <a:pt x="186182" y="4762"/>
                    </a:cubicBezTo>
                    <a:lnTo>
                      <a:pt x="1127519" y="0"/>
                    </a:lnTo>
                    <a:cubicBezTo>
                      <a:pt x="953740" y="92118"/>
                      <a:pt x="960936" y="231862"/>
                      <a:pt x="856213" y="333505"/>
                    </a:cubicBezTo>
                    <a:lnTo>
                      <a:pt x="7744" y="333505"/>
                    </a:ln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rtlCol="0" anchor="ctr"/>
              <a:lstStyle/>
              <a:p>
                <a:pPr algn="ctr"/>
                <a:endParaRPr lang="en-IN" sz="1000" dirty="0">
                  <a:latin typeface="Verdana" panose="020B0604030504040204" pitchFamily="34" charset="0"/>
                  <a:ea typeface="Verdana" panose="020B0604030504040204" pitchFamily="34" charset="0"/>
                </a:endParaRPr>
              </a:p>
            </p:txBody>
          </p:sp>
        </p:grpSp>
        <p:sp>
          <p:nvSpPr>
            <p:cNvPr id="74" name="TextBox 73">
              <a:extLst>
                <a:ext uri="{FF2B5EF4-FFF2-40B4-BE49-F238E27FC236}">
                  <a16:creationId xmlns:a16="http://schemas.microsoft.com/office/drawing/2014/main" id="{21B07ECD-DD1D-7D65-152E-5D05B804F4BE}"/>
                </a:ext>
              </a:extLst>
            </p:cNvPr>
            <p:cNvSpPr txBox="1"/>
            <p:nvPr/>
          </p:nvSpPr>
          <p:spPr>
            <a:xfrm rot="16200000">
              <a:off x="-144285" y="2387302"/>
              <a:ext cx="1284354" cy="284693"/>
            </a:xfrm>
            <a:prstGeom prst="rect">
              <a:avLst/>
            </a:prstGeom>
            <a:noFill/>
          </p:spPr>
          <p:txBody>
            <a:bodyPr wrap="square" rtlCol="0">
              <a:spAutoFit/>
            </a:bodyPr>
            <a:lstStyle/>
            <a:p>
              <a:pPr algn="ctr"/>
              <a:r>
                <a:rPr lang="en-IN" sz="1250" b="1" dirty="0">
                  <a:solidFill>
                    <a:schemeClr val="bg1"/>
                  </a:solidFill>
                  <a:latin typeface="Verdana" panose="020B0604030504040204" pitchFamily="34" charset="0"/>
                  <a:ea typeface="Verdana" panose="020B0604030504040204" pitchFamily="34" charset="0"/>
                </a:rPr>
                <a:t>2006</a:t>
              </a:r>
            </a:p>
          </p:txBody>
        </p:sp>
      </p:grpSp>
      <p:grpSp>
        <p:nvGrpSpPr>
          <p:cNvPr id="77" name="Group 76">
            <a:extLst>
              <a:ext uri="{FF2B5EF4-FFF2-40B4-BE49-F238E27FC236}">
                <a16:creationId xmlns:a16="http://schemas.microsoft.com/office/drawing/2014/main" id="{3110E2A1-F4D4-EB2C-223E-9632AAECDDA2}"/>
              </a:ext>
            </a:extLst>
          </p:cNvPr>
          <p:cNvGrpSpPr/>
          <p:nvPr/>
        </p:nvGrpSpPr>
        <p:grpSpPr>
          <a:xfrm>
            <a:off x="3991373" y="1373770"/>
            <a:ext cx="453042" cy="1874258"/>
            <a:chOff x="295673" y="1619254"/>
            <a:chExt cx="453042" cy="3152772"/>
          </a:xfrm>
        </p:grpSpPr>
        <p:grpSp>
          <p:nvGrpSpPr>
            <p:cNvPr id="78" name="Group 77">
              <a:extLst>
                <a:ext uri="{FF2B5EF4-FFF2-40B4-BE49-F238E27FC236}">
                  <a16:creationId xmlns:a16="http://schemas.microsoft.com/office/drawing/2014/main" id="{86A6F115-014F-5CAA-1D8A-37E600AABE30}"/>
                </a:ext>
              </a:extLst>
            </p:cNvPr>
            <p:cNvGrpSpPr/>
            <p:nvPr/>
          </p:nvGrpSpPr>
          <p:grpSpPr>
            <a:xfrm>
              <a:off x="295673" y="1619254"/>
              <a:ext cx="453042" cy="3152772"/>
              <a:chOff x="3651061" y="2070457"/>
              <a:chExt cx="453042" cy="1878277"/>
            </a:xfrm>
          </p:grpSpPr>
          <p:cxnSp>
            <p:nvCxnSpPr>
              <p:cNvPr id="80" name="Straight Connector 79">
                <a:extLst>
                  <a:ext uri="{FF2B5EF4-FFF2-40B4-BE49-F238E27FC236}">
                    <a16:creationId xmlns:a16="http://schemas.microsoft.com/office/drawing/2014/main" id="{69150968-3DD8-C43E-2570-BCC14021260B}"/>
                  </a:ext>
                </a:extLst>
              </p:cNvPr>
              <p:cNvCxnSpPr>
                <a:cxnSpLocks/>
              </p:cNvCxnSpPr>
              <p:nvPr/>
            </p:nvCxnSpPr>
            <p:spPr>
              <a:xfrm>
                <a:off x="4091921" y="2219325"/>
                <a:ext cx="0" cy="1729409"/>
              </a:xfrm>
              <a:prstGeom prst="line">
                <a:avLst/>
              </a:prstGeom>
              <a:ln>
                <a:solidFill>
                  <a:schemeClr val="accent6"/>
                </a:solidFill>
                <a:headEnd type="oval"/>
                <a:tailEnd type="oval" w="lg" len="lg"/>
              </a:ln>
            </p:spPr>
            <p:style>
              <a:lnRef idx="1">
                <a:schemeClr val="accent1"/>
              </a:lnRef>
              <a:fillRef idx="0">
                <a:schemeClr val="accent1"/>
              </a:fillRef>
              <a:effectRef idx="0">
                <a:schemeClr val="accent1"/>
              </a:effectRef>
              <a:fontRef idx="minor">
                <a:schemeClr val="tx1"/>
              </a:fontRef>
            </p:style>
          </p:cxnSp>
          <p:sp>
            <p:nvSpPr>
              <p:cNvPr id="81" name="Parallelogram 18">
                <a:extLst>
                  <a:ext uri="{FF2B5EF4-FFF2-40B4-BE49-F238E27FC236}">
                    <a16:creationId xmlns:a16="http://schemas.microsoft.com/office/drawing/2014/main" id="{2430E6F3-7FCB-9F94-AEFD-BDC0CB734943}"/>
                  </a:ext>
                </a:extLst>
              </p:cNvPr>
              <p:cNvSpPr/>
              <p:nvPr/>
            </p:nvSpPr>
            <p:spPr>
              <a:xfrm rot="5400000">
                <a:off x="3313822" y="2407696"/>
                <a:ext cx="1127519" cy="453042"/>
              </a:xfrm>
              <a:custGeom>
                <a:avLst/>
                <a:gdLst>
                  <a:gd name="connsiteX0" fmla="*/ 0 w 1026907"/>
                  <a:gd name="connsiteY0" fmla="*/ 328743 h 328743"/>
                  <a:gd name="connsiteX1" fmla="*/ 178438 w 1026907"/>
                  <a:gd name="connsiteY1" fmla="*/ 0 h 328743"/>
                  <a:gd name="connsiteX2" fmla="*/ 1026907 w 1026907"/>
                  <a:gd name="connsiteY2" fmla="*/ 0 h 328743"/>
                  <a:gd name="connsiteX3" fmla="*/ 848469 w 1026907"/>
                  <a:gd name="connsiteY3" fmla="*/ 328743 h 328743"/>
                  <a:gd name="connsiteX4" fmla="*/ 0 w 1026907"/>
                  <a:gd name="connsiteY4" fmla="*/ 328743 h 328743"/>
                  <a:gd name="connsiteX0" fmla="*/ 0 w 1026907"/>
                  <a:gd name="connsiteY0" fmla="*/ 328743 h 328743"/>
                  <a:gd name="connsiteX1" fmla="*/ 178438 w 1026907"/>
                  <a:gd name="connsiteY1" fmla="*/ 0 h 328743"/>
                  <a:gd name="connsiteX2" fmla="*/ 1026907 w 1026907"/>
                  <a:gd name="connsiteY2" fmla="*/ 0 h 328743"/>
                  <a:gd name="connsiteX3" fmla="*/ 848469 w 1026907"/>
                  <a:gd name="connsiteY3" fmla="*/ 328743 h 328743"/>
                  <a:gd name="connsiteX4" fmla="*/ 0 w 1026907"/>
                  <a:gd name="connsiteY4" fmla="*/ 328743 h 328743"/>
                  <a:gd name="connsiteX0" fmla="*/ 7744 w 1034651"/>
                  <a:gd name="connsiteY0" fmla="*/ 328743 h 328743"/>
                  <a:gd name="connsiteX1" fmla="*/ 186182 w 1034651"/>
                  <a:gd name="connsiteY1" fmla="*/ 0 h 328743"/>
                  <a:gd name="connsiteX2" fmla="*/ 1034651 w 1034651"/>
                  <a:gd name="connsiteY2" fmla="*/ 0 h 328743"/>
                  <a:gd name="connsiteX3" fmla="*/ 856213 w 1034651"/>
                  <a:gd name="connsiteY3" fmla="*/ 328743 h 328743"/>
                  <a:gd name="connsiteX4" fmla="*/ 7744 w 1034651"/>
                  <a:gd name="connsiteY4" fmla="*/ 328743 h 328743"/>
                  <a:gd name="connsiteX0" fmla="*/ 7744 w 1127519"/>
                  <a:gd name="connsiteY0" fmla="*/ 333505 h 333505"/>
                  <a:gd name="connsiteX1" fmla="*/ 186182 w 1127519"/>
                  <a:gd name="connsiteY1" fmla="*/ 4762 h 333505"/>
                  <a:gd name="connsiteX2" fmla="*/ 1127519 w 1127519"/>
                  <a:gd name="connsiteY2" fmla="*/ 0 h 333505"/>
                  <a:gd name="connsiteX3" fmla="*/ 856213 w 1127519"/>
                  <a:gd name="connsiteY3" fmla="*/ 333505 h 333505"/>
                  <a:gd name="connsiteX4" fmla="*/ 7744 w 1127519"/>
                  <a:gd name="connsiteY4" fmla="*/ 333505 h 333505"/>
                  <a:gd name="connsiteX0" fmla="*/ 7744 w 1127519"/>
                  <a:gd name="connsiteY0" fmla="*/ 333505 h 333505"/>
                  <a:gd name="connsiteX1" fmla="*/ 186182 w 1127519"/>
                  <a:gd name="connsiteY1" fmla="*/ 4762 h 333505"/>
                  <a:gd name="connsiteX2" fmla="*/ 1127519 w 1127519"/>
                  <a:gd name="connsiteY2" fmla="*/ 0 h 333505"/>
                  <a:gd name="connsiteX3" fmla="*/ 856213 w 1127519"/>
                  <a:gd name="connsiteY3" fmla="*/ 333505 h 333505"/>
                  <a:gd name="connsiteX4" fmla="*/ 7744 w 1127519"/>
                  <a:gd name="connsiteY4" fmla="*/ 333505 h 333505"/>
                  <a:gd name="connsiteX0" fmla="*/ 7744 w 1127519"/>
                  <a:gd name="connsiteY0" fmla="*/ 333505 h 333505"/>
                  <a:gd name="connsiteX1" fmla="*/ 186182 w 1127519"/>
                  <a:gd name="connsiteY1" fmla="*/ 4762 h 333505"/>
                  <a:gd name="connsiteX2" fmla="*/ 1127519 w 1127519"/>
                  <a:gd name="connsiteY2" fmla="*/ 0 h 333505"/>
                  <a:gd name="connsiteX3" fmla="*/ 856213 w 1127519"/>
                  <a:gd name="connsiteY3" fmla="*/ 333505 h 333505"/>
                  <a:gd name="connsiteX4" fmla="*/ 7744 w 1127519"/>
                  <a:gd name="connsiteY4" fmla="*/ 333505 h 3335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519" h="333505">
                    <a:moveTo>
                      <a:pt x="7744" y="333505"/>
                    </a:moveTo>
                    <a:cubicBezTo>
                      <a:pt x="-57905" y="223924"/>
                      <a:pt x="319208" y="85468"/>
                      <a:pt x="186182" y="4762"/>
                    </a:cubicBezTo>
                    <a:lnTo>
                      <a:pt x="1127519" y="0"/>
                    </a:lnTo>
                    <a:cubicBezTo>
                      <a:pt x="953740" y="92118"/>
                      <a:pt x="960936" y="231862"/>
                      <a:pt x="856213" y="333505"/>
                    </a:cubicBezTo>
                    <a:lnTo>
                      <a:pt x="7744" y="333505"/>
                    </a:ln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rtlCol="0" anchor="ctr"/>
              <a:lstStyle/>
              <a:p>
                <a:pPr algn="ctr"/>
                <a:endParaRPr lang="en-IN" sz="1000" dirty="0">
                  <a:latin typeface="Verdana" panose="020B0604030504040204" pitchFamily="34" charset="0"/>
                  <a:ea typeface="Verdana" panose="020B0604030504040204" pitchFamily="34" charset="0"/>
                </a:endParaRPr>
              </a:p>
            </p:txBody>
          </p:sp>
        </p:grpSp>
        <p:sp>
          <p:nvSpPr>
            <p:cNvPr id="79" name="TextBox 78">
              <a:extLst>
                <a:ext uri="{FF2B5EF4-FFF2-40B4-BE49-F238E27FC236}">
                  <a16:creationId xmlns:a16="http://schemas.microsoft.com/office/drawing/2014/main" id="{91674004-6544-34A3-5B6B-DBDE8C8523F3}"/>
                </a:ext>
              </a:extLst>
            </p:cNvPr>
            <p:cNvSpPr txBox="1"/>
            <p:nvPr/>
          </p:nvSpPr>
          <p:spPr>
            <a:xfrm rot="16200000">
              <a:off x="-144285" y="2387302"/>
              <a:ext cx="1284354" cy="284693"/>
            </a:xfrm>
            <a:prstGeom prst="rect">
              <a:avLst/>
            </a:prstGeom>
            <a:noFill/>
          </p:spPr>
          <p:txBody>
            <a:bodyPr wrap="square" rtlCol="0">
              <a:spAutoFit/>
            </a:bodyPr>
            <a:lstStyle/>
            <a:p>
              <a:pPr algn="ctr"/>
              <a:r>
                <a:rPr lang="en-IN" sz="1250" b="1" dirty="0">
                  <a:solidFill>
                    <a:schemeClr val="bg1"/>
                  </a:solidFill>
                  <a:latin typeface="Verdana" panose="020B0604030504040204" pitchFamily="34" charset="0"/>
                  <a:ea typeface="Verdana" panose="020B0604030504040204" pitchFamily="34" charset="0"/>
                </a:rPr>
                <a:t>2011</a:t>
              </a:r>
            </a:p>
          </p:txBody>
        </p:sp>
      </p:grpSp>
      <p:grpSp>
        <p:nvGrpSpPr>
          <p:cNvPr id="82" name="Group 81">
            <a:extLst>
              <a:ext uri="{FF2B5EF4-FFF2-40B4-BE49-F238E27FC236}">
                <a16:creationId xmlns:a16="http://schemas.microsoft.com/office/drawing/2014/main" id="{565B6D14-074E-0F46-C248-8FE172F42FA9}"/>
              </a:ext>
            </a:extLst>
          </p:cNvPr>
          <p:cNvGrpSpPr/>
          <p:nvPr/>
        </p:nvGrpSpPr>
        <p:grpSpPr>
          <a:xfrm>
            <a:off x="5839223" y="1373771"/>
            <a:ext cx="453042" cy="1874258"/>
            <a:chOff x="295673" y="1619254"/>
            <a:chExt cx="453042" cy="3152772"/>
          </a:xfrm>
        </p:grpSpPr>
        <p:grpSp>
          <p:nvGrpSpPr>
            <p:cNvPr id="83" name="Group 82">
              <a:extLst>
                <a:ext uri="{FF2B5EF4-FFF2-40B4-BE49-F238E27FC236}">
                  <a16:creationId xmlns:a16="http://schemas.microsoft.com/office/drawing/2014/main" id="{7A27BE21-6DEF-19BC-2D9E-617A822DAC23}"/>
                </a:ext>
              </a:extLst>
            </p:cNvPr>
            <p:cNvGrpSpPr/>
            <p:nvPr/>
          </p:nvGrpSpPr>
          <p:grpSpPr>
            <a:xfrm>
              <a:off x="295673" y="1619254"/>
              <a:ext cx="453042" cy="3152772"/>
              <a:chOff x="3651061" y="2070457"/>
              <a:chExt cx="453042" cy="1878277"/>
            </a:xfrm>
          </p:grpSpPr>
          <p:cxnSp>
            <p:nvCxnSpPr>
              <p:cNvPr id="85" name="Straight Connector 84">
                <a:extLst>
                  <a:ext uri="{FF2B5EF4-FFF2-40B4-BE49-F238E27FC236}">
                    <a16:creationId xmlns:a16="http://schemas.microsoft.com/office/drawing/2014/main" id="{7F3D728A-346D-2963-A74C-BED7837F107B}"/>
                  </a:ext>
                </a:extLst>
              </p:cNvPr>
              <p:cNvCxnSpPr>
                <a:cxnSpLocks/>
              </p:cNvCxnSpPr>
              <p:nvPr/>
            </p:nvCxnSpPr>
            <p:spPr>
              <a:xfrm>
                <a:off x="4091921" y="2219325"/>
                <a:ext cx="0" cy="1729409"/>
              </a:xfrm>
              <a:prstGeom prst="line">
                <a:avLst/>
              </a:prstGeom>
              <a:ln>
                <a:solidFill>
                  <a:schemeClr val="accent5"/>
                </a:solidFill>
                <a:headEnd type="oval"/>
                <a:tailEnd type="oval" w="lg" len="lg"/>
              </a:ln>
            </p:spPr>
            <p:style>
              <a:lnRef idx="1">
                <a:schemeClr val="accent1"/>
              </a:lnRef>
              <a:fillRef idx="0">
                <a:schemeClr val="accent1"/>
              </a:fillRef>
              <a:effectRef idx="0">
                <a:schemeClr val="accent1"/>
              </a:effectRef>
              <a:fontRef idx="minor">
                <a:schemeClr val="tx1"/>
              </a:fontRef>
            </p:style>
          </p:cxnSp>
          <p:sp>
            <p:nvSpPr>
              <p:cNvPr id="86" name="Parallelogram 18">
                <a:extLst>
                  <a:ext uri="{FF2B5EF4-FFF2-40B4-BE49-F238E27FC236}">
                    <a16:creationId xmlns:a16="http://schemas.microsoft.com/office/drawing/2014/main" id="{786A4E5F-D85B-F44E-96F6-9CC760BFFF21}"/>
                  </a:ext>
                </a:extLst>
              </p:cNvPr>
              <p:cNvSpPr/>
              <p:nvPr/>
            </p:nvSpPr>
            <p:spPr>
              <a:xfrm rot="5400000">
                <a:off x="3313822" y="2407696"/>
                <a:ext cx="1127519" cy="453042"/>
              </a:xfrm>
              <a:custGeom>
                <a:avLst/>
                <a:gdLst>
                  <a:gd name="connsiteX0" fmla="*/ 0 w 1026907"/>
                  <a:gd name="connsiteY0" fmla="*/ 328743 h 328743"/>
                  <a:gd name="connsiteX1" fmla="*/ 178438 w 1026907"/>
                  <a:gd name="connsiteY1" fmla="*/ 0 h 328743"/>
                  <a:gd name="connsiteX2" fmla="*/ 1026907 w 1026907"/>
                  <a:gd name="connsiteY2" fmla="*/ 0 h 328743"/>
                  <a:gd name="connsiteX3" fmla="*/ 848469 w 1026907"/>
                  <a:gd name="connsiteY3" fmla="*/ 328743 h 328743"/>
                  <a:gd name="connsiteX4" fmla="*/ 0 w 1026907"/>
                  <a:gd name="connsiteY4" fmla="*/ 328743 h 328743"/>
                  <a:gd name="connsiteX0" fmla="*/ 0 w 1026907"/>
                  <a:gd name="connsiteY0" fmla="*/ 328743 h 328743"/>
                  <a:gd name="connsiteX1" fmla="*/ 178438 w 1026907"/>
                  <a:gd name="connsiteY1" fmla="*/ 0 h 328743"/>
                  <a:gd name="connsiteX2" fmla="*/ 1026907 w 1026907"/>
                  <a:gd name="connsiteY2" fmla="*/ 0 h 328743"/>
                  <a:gd name="connsiteX3" fmla="*/ 848469 w 1026907"/>
                  <a:gd name="connsiteY3" fmla="*/ 328743 h 328743"/>
                  <a:gd name="connsiteX4" fmla="*/ 0 w 1026907"/>
                  <a:gd name="connsiteY4" fmla="*/ 328743 h 328743"/>
                  <a:gd name="connsiteX0" fmla="*/ 7744 w 1034651"/>
                  <a:gd name="connsiteY0" fmla="*/ 328743 h 328743"/>
                  <a:gd name="connsiteX1" fmla="*/ 186182 w 1034651"/>
                  <a:gd name="connsiteY1" fmla="*/ 0 h 328743"/>
                  <a:gd name="connsiteX2" fmla="*/ 1034651 w 1034651"/>
                  <a:gd name="connsiteY2" fmla="*/ 0 h 328743"/>
                  <a:gd name="connsiteX3" fmla="*/ 856213 w 1034651"/>
                  <a:gd name="connsiteY3" fmla="*/ 328743 h 328743"/>
                  <a:gd name="connsiteX4" fmla="*/ 7744 w 1034651"/>
                  <a:gd name="connsiteY4" fmla="*/ 328743 h 328743"/>
                  <a:gd name="connsiteX0" fmla="*/ 7744 w 1127519"/>
                  <a:gd name="connsiteY0" fmla="*/ 333505 h 333505"/>
                  <a:gd name="connsiteX1" fmla="*/ 186182 w 1127519"/>
                  <a:gd name="connsiteY1" fmla="*/ 4762 h 333505"/>
                  <a:gd name="connsiteX2" fmla="*/ 1127519 w 1127519"/>
                  <a:gd name="connsiteY2" fmla="*/ 0 h 333505"/>
                  <a:gd name="connsiteX3" fmla="*/ 856213 w 1127519"/>
                  <a:gd name="connsiteY3" fmla="*/ 333505 h 333505"/>
                  <a:gd name="connsiteX4" fmla="*/ 7744 w 1127519"/>
                  <a:gd name="connsiteY4" fmla="*/ 333505 h 333505"/>
                  <a:gd name="connsiteX0" fmla="*/ 7744 w 1127519"/>
                  <a:gd name="connsiteY0" fmla="*/ 333505 h 333505"/>
                  <a:gd name="connsiteX1" fmla="*/ 186182 w 1127519"/>
                  <a:gd name="connsiteY1" fmla="*/ 4762 h 333505"/>
                  <a:gd name="connsiteX2" fmla="*/ 1127519 w 1127519"/>
                  <a:gd name="connsiteY2" fmla="*/ 0 h 333505"/>
                  <a:gd name="connsiteX3" fmla="*/ 856213 w 1127519"/>
                  <a:gd name="connsiteY3" fmla="*/ 333505 h 333505"/>
                  <a:gd name="connsiteX4" fmla="*/ 7744 w 1127519"/>
                  <a:gd name="connsiteY4" fmla="*/ 333505 h 333505"/>
                  <a:gd name="connsiteX0" fmla="*/ 7744 w 1127519"/>
                  <a:gd name="connsiteY0" fmla="*/ 333505 h 333505"/>
                  <a:gd name="connsiteX1" fmla="*/ 186182 w 1127519"/>
                  <a:gd name="connsiteY1" fmla="*/ 4762 h 333505"/>
                  <a:gd name="connsiteX2" fmla="*/ 1127519 w 1127519"/>
                  <a:gd name="connsiteY2" fmla="*/ 0 h 333505"/>
                  <a:gd name="connsiteX3" fmla="*/ 856213 w 1127519"/>
                  <a:gd name="connsiteY3" fmla="*/ 333505 h 333505"/>
                  <a:gd name="connsiteX4" fmla="*/ 7744 w 1127519"/>
                  <a:gd name="connsiteY4" fmla="*/ 333505 h 3335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519" h="333505">
                    <a:moveTo>
                      <a:pt x="7744" y="333505"/>
                    </a:moveTo>
                    <a:cubicBezTo>
                      <a:pt x="-57905" y="223924"/>
                      <a:pt x="319208" y="85468"/>
                      <a:pt x="186182" y="4762"/>
                    </a:cubicBezTo>
                    <a:lnTo>
                      <a:pt x="1127519" y="0"/>
                    </a:lnTo>
                    <a:cubicBezTo>
                      <a:pt x="953740" y="92118"/>
                      <a:pt x="960936" y="231862"/>
                      <a:pt x="856213" y="333505"/>
                    </a:cubicBezTo>
                    <a:lnTo>
                      <a:pt x="7744" y="333505"/>
                    </a:ln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rtlCol="0" anchor="ctr"/>
              <a:lstStyle/>
              <a:p>
                <a:pPr algn="ctr"/>
                <a:endParaRPr lang="en-IN" sz="1000" dirty="0">
                  <a:latin typeface="Verdana" panose="020B0604030504040204" pitchFamily="34" charset="0"/>
                  <a:ea typeface="Verdana" panose="020B0604030504040204" pitchFamily="34" charset="0"/>
                </a:endParaRPr>
              </a:p>
            </p:txBody>
          </p:sp>
        </p:grpSp>
        <p:sp>
          <p:nvSpPr>
            <p:cNvPr id="84" name="TextBox 83">
              <a:extLst>
                <a:ext uri="{FF2B5EF4-FFF2-40B4-BE49-F238E27FC236}">
                  <a16:creationId xmlns:a16="http://schemas.microsoft.com/office/drawing/2014/main" id="{5A2E2B9F-12AE-867A-A865-5852AF5F4E30}"/>
                </a:ext>
              </a:extLst>
            </p:cNvPr>
            <p:cNvSpPr txBox="1"/>
            <p:nvPr/>
          </p:nvSpPr>
          <p:spPr>
            <a:xfrm rot="16200000">
              <a:off x="-144285" y="2387302"/>
              <a:ext cx="1284354" cy="284693"/>
            </a:xfrm>
            <a:prstGeom prst="rect">
              <a:avLst/>
            </a:prstGeom>
            <a:noFill/>
          </p:spPr>
          <p:txBody>
            <a:bodyPr wrap="square" rtlCol="0">
              <a:spAutoFit/>
            </a:bodyPr>
            <a:lstStyle/>
            <a:p>
              <a:pPr algn="ctr"/>
              <a:r>
                <a:rPr lang="en-IN" sz="1250" b="1" dirty="0">
                  <a:solidFill>
                    <a:schemeClr val="bg1"/>
                  </a:solidFill>
                  <a:latin typeface="Verdana" panose="020B0604030504040204" pitchFamily="34" charset="0"/>
                  <a:ea typeface="Verdana" panose="020B0604030504040204" pitchFamily="34" charset="0"/>
                </a:rPr>
                <a:t>2014</a:t>
              </a:r>
            </a:p>
          </p:txBody>
        </p:sp>
      </p:grpSp>
      <p:grpSp>
        <p:nvGrpSpPr>
          <p:cNvPr id="87" name="Group 86">
            <a:extLst>
              <a:ext uri="{FF2B5EF4-FFF2-40B4-BE49-F238E27FC236}">
                <a16:creationId xmlns:a16="http://schemas.microsoft.com/office/drawing/2014/main" id="{45DD5353-EA7C-BB5D-6E97-2F0192E67522}"/>
              </a:ext>
            </a:extLst>
          </p:cNvPr>
          <p:cNvGrpSpPr/>
          <p:nvPr/>
        </p:nvGrpSpPr>
        <p:grpSpPr>
          <a:xfrm>
            <a:off x="7687073" y="1373772"/>
            <a:ext cx="453042" cy="1874258"/>
            <a:chOff x="295673" y="1619254"/>
            <a:chExt cx="453042" cy="3152772"/>
          </a:xfrm>
        </p:grpSpPr>
        <p:grpSp>
          <p:nvGrpSpPr>
            <p:cNvPr id="88" name="Group 87">
              <a:extLst>
                <a:ext uri="{FF2B5EF4-FFF2-40B4-BE49-F238E27FC236}">
                  <a16:creationId xmlns:a16="http://schemas.microsoft.com/office/drawing/2014/main" id="{C076BF17-7FD6-BB1C-0C28-6A1631262291}"/>
                </a:ext>
              </a:extLst>
            </p:cNvPr>
            <p:cNvGrpSpPr/>
            <p:nvPr/>
          </p:nvGrpSpPr>
          <p:grpSpPr>
            <a:xfrm>
              <a:off x="295673" y="1619254"/>
              <a:ext cx="453042" cy="3152772"/>
              <a:chOff x="3651061" y="2070457"/>
              <a:chExt cx="453042" cy="1878277"/>
            </a:xfrm>
          </p:grpSpPr>
          <p:cxnSp>
            <p:nvCxnSpPr>
              <p:cNvPr id="90" name="Straight Connector 89">
                <a:extLst>
                  <a:ext uri="{FF2B5EF4-FFF2-40B4-BE49-F238E27FC236}">
                    <a16:creationId xmlns:a16="http://schemas.microsoft.com/office/drawing/2014/main" id="{EECD8196-804D-6355-C249-3B02181B5019}"/>
                  </a:ext>
                </a:extLst>
              </p:cNvPr>
              <p:cNvCxnSpPr>
                <a:cxnSpLocks/>
              </p:cNvCxnSpPr>
              <p:nvPr/>
            </p:nvCxnSpPr>
            <p:spPr>
              <a:xfrm>
                <a:off x="4091921" y="2219325"/>
                <a:ext cx="0" cy="1729409"/>
              </a:xfrm>
              <a:prstGeom prst="line">
                <a:avLst/>
              </a:prstGeom>
              <a:ln>
                <a:solidFill>
                  <a:srgbClr val="7030A0"/>
                </a:solidFill>
                <a:headEnd type="oval"/>
                <a:tailEnd type="oval" w="lg" len="lg"/>
              </a:ln>
            </p:spPr>
            <p:style>
              <a:lnRef idx="1">
                <a:schemeClr val="accent1"/>
              </a:lnRef>
              <a:fillRef idx="0">
                <a:schemeClr val="accent1"/>
              </a:fillRef>
              <a:effectRef idx="0">
                <a:schemeClr val="accent1"/>
              </a:effectRef>
              <a:fontRef idx="minor">
                <a:schemeClr val="tx1"/>
              </a:fontRef>
            </p:style>
          </p:cxnSp>
          <p:sp>
            <p:nvSpPr>
              <p:cNvPr id="91" name="Parallelogram 18">
                <a:extLst>
                  <a:ext uri="{FF2B5EF4-FFF2-40B4-BE49-F238E27FC236}">
                    <a16:creationId xmlns:a16="http://schemas.microsoft.com/office/drawing/2014/main" id="{0DF2243A-8A0C-F386-E61A-E45EAB41C512}"/>
                  </a:ext>
                </a:extLst>
              </p:cNvPr>
              <p:cNvSpPr/>
              <p:nvPr/>
            </p:nvSpPr>
            <p:spPr>
              <a:xfrm rot="5400000">
                <a:off x="3313822" y="2407696"/>
                <a:ext cx="1127519" cy="453042"/>
              </a:xfrm>
              <a:custGeom>
                <a:avLst/>
                <a:gdLst>
                  <a:gd name="connsiteX0" fmla="*/ 0 w 1026907"/>
                  <a:gd name="connsiteY0" fmla="*/ 328743 h 328743"/>
                  <a:gd name="connsiteX1" fmla="*/ 178438 w 1026907"/>
                  <a:gd name="connsiteY1" fmla="*/ 0 h 328743"/>
                  <a:gd name="connsiteX2" fmla="*/ 1026907 w 1026907"/>
                  <a:gd name="connsiteY2" fmla="*/ 0 h 328743"/>
                  <a:gd name="connsiteX3" fmla="*/ 848469 w 1026907"/>
                  <a:gd name="connsiteY3" fmla="*/ 328743 h 328743"/>
                  <a:gd name="connsiteX4" fmla="*/ 0 w 1026907"/>
                  <a:gd name="connsiteY4" fmla="*/ 328743 h 328743"/>
                  <a:gd name="connsiteX0" fmla="*/ 0 w 1026907"/>
                  <a:gd name="connsiteY0" fmla="*/ 328743 h 328743"/>
                  <a:gd name="connsiteX1" fmla="*/ 178438 w 1026907"/>
                  <a:gd name="connsiteY1" fmla="*/ 0 h 328743"/>
                  <a:gd name="connsiteX2" fmla="*/ 1026907 w 1026907"/>
                  <a:gd name="connsiteY2" fmla="*/ 0 h 328743"/>
                  <a:gd name="connsiteX3" fmla="*/ 848469 w 1026907"/>
                  <a:gd name="connsiteY3" fmla="*/ 328743 h 328743"/>
                  <a:gd name="connsiteX4" fmla="*/ 0 w 1026907"/>
                  <a:gd name="connsiteY4" fmla="*/ 328743 h 328743"/>
                  <a:gd name="connsiteX0" fmla="*/ 7744 w 1034651"/>
                  <a:gd name="connsiteY0" fmla="*/ 328743 h 328743"/>
                  <a:gd name="connsiteX1" fmla="*/ 186182 w 1034651"/>
                  <a:gd name="connsiteY1" fmla="*/ 0 h 328743"/>
                  <a:gd name="connsiteX2" fmla="*/ 1034651 w 1034651"/>
                  <a:gd name="connsiteY2" fmla="*/ 0 h 328743"/>
                  <a:gd name="connsiteX3" fmla="*/ 856213 w 1034651"/>
                  <a:gd name="connsiteY3" fmla="*/ 328743 h 328743"/>
                  <a:gd name="connsiteX4" fmla="*/ 7744 w 1034651"/>
                  <a:gd name="connsiteY4" fmla="*/ 328743 h 328743"/>
                  <a:gd name="connsiteX0" fmla="*/ 7744 w 1127519"/>
                  <a:gd name="connsiteY0" fmla="*/ 333505 h 333505"/>
                  <a:gd name="connsiteX1" fmla="*/ 186182 w 1127519"/>
                  <a:gd name="connsiteY1" fmla="*/ 4762 h 333505"/>
                  <a:gd name="connsiteX2" fmla="*/ 1127519 w 1127519"/>
                  <a:gd name="connsiteY2" fmla="*/ 0 h 333505"/>
                  <a:gd name="connsiteX3" fmla="*/ 856213 w 1127519"/>
                  <a:gd name="connsiteY3" fmla="*/ 333505 h 333505"/>
                  <a:gd name="connsiteX4" fmla="*/ 7744 w 1127519"/>
                  <a:gd name="connsiteY4" fmla="*/ 333505 h 333505"/>
                  <a:gd name="connsiteX0" fmla="*/ 7744 w 1127519"/>
                  <a:gd name="connsiteY0" fmla="*/ 333505 h 333505"/>
                  <a:gd name="connsiteX1" fmla="*/ 186182 w 1127519"/>
                  <a:gd name="connsiteY1" fmla="*/ 4762 h 333505"/>
                  <a:gd name="connsiteX2" fmla="*/ 1127519 w 1127519"/>
                  <a:gd name="connsiteY2" fmla="*/ 0 h 333505"/>
                  <a:gd name="connsiteX3" fmla="*/ 856213 w 1127519"/>
                  <a:gd name="connsiteY3" fmla="*/ 333505 h 333505"/>
                  <a:gd name="connsiteX4" fmla="*/ 7744 w 1127519"/>
                  <a:gd name="connsiteY4" fmla="*/ 333505 h 333505"/>
                  <a:gd name="connsiteX0" fmla="*/ 7744 w 1127519"/>
                  <a:gd name="connsiteY0" fmla="*/ 333505 h 333505"/>
                  <a:gd name="connsiteX1" fmla="*/ 186182 w 1127519"/>
                  <a:gd name="connsiteY1" fmla="*/ 4762 h 333505"/>
                  <a:gd name="connsiteX2" fmla="*/ 1127519 w 1127519"/>
                  <a:gd name="connsiteY2" fmla="*/ 0 h 333505"/>
                  <a:gd name="connsiteX3" fmla="*/ 856213 w 1127519"/>
                  <a:gd name="connsiteY3" fmla="*/ 333505 h 333505"/>
                  <a:gd name="connsiteX4" fmla="*/ 7744 w 1127519"/>
                  <a:gd name="connsiteY4" fmla="*/ 333505 h 3335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519" h="333505">
                    <a:moveTo>
                      <a:pt x="7744" y="333505"/>
                    </a:moveTo>
                    <a:cubicBezTo>
                      <a:pt x="-57905" y="223924"/>
                      <a:pt x="319208" y="85468"/>
                      <a:pt x="186182" y="4762"/>
                    </a:cubicBezTo>
                    <a:lnTo>
                      <a:pt x="1127519" y="0"/>
                    </a:lnTo>
                    <a:cubicBezTo>
                      <a:pt x="953740" y="92118"/>
                      <a:pt x="960936" y="231862"/>
                      <a:pt x="856213" y="333505"/>
                    </a:cubicBezTo>
                    <a:lnTo>
                      <a:pt x="7744" y="333505"/>
                    </a:lnTo>
                    <a:close/>
                  </a:path>
                </a:pathLst>
              </a:cu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rtlCol="0" anchor="ctr"/>
              <a:lstStyle/>
              <a:p>
                <a:pPr algn="ctr"/>
                <a:endParaRPr lang="en-IN" sz="1000" dirty="0">
                  <a:latin typeface="Verdana" panose="020B0604030504040204" pitchFamily="34" charset="0"/>
                  <a:ea typeface="Verdana" panose="020B0604030504040204" pitchFamily="34" charset="0"/>
                </a:endParaRPr>
              </a:p>
            </p:txBody>
          </p:sp>
        </p:grpSp>
        <p:sp>
          <p:nvSpPr>
            <p:cNvPr id="89" name="TextBox 88">
              <a:extLst>
                <a:ext uri="{FF2B5EF4-FFF2-40B4-BE49-F238E27FC236}">
                  <a16:creationId xmlns:a16="http://schemas.microsoft.com/office/drawing/2014/main" id="{A484FFEA-C17B-77B4-26C8-1282794885E9}"/>
                </a:ext>
              </a:extLst>
            </p:cNvPr>
            <p:cNvSpPr txBox="1"/>
            <p:nvPr/>
          </p:nvSpPr>
          <p:spPr>
            <a:xfrm rot="16200000">
              <a:off x="-144285" y="2387302"/>
              <a:ext cx="1284354" cy="284693"/>
            </a:xfrm>
            <a:prstGeom prst="rect">
              <a:avLst/>
            </a:prstGeom>
            <a:noFill/>
          </p:spPr>
          <p:txBody>
            <a:bodyPr wrap="square" rtlCol="0">
              <a:spAutoFit/>
            </a:bodyPr>
            <a:lstStyle/>
            <a:p>
              <a:pPr algn="ctr"/>
              <a:r>
                <a:rPr lang="en-IN" sz="1250" b="1" dirty="0">
                  <a:solidFill>
                    <a:schemeClr val="bg1"/>
                  </a:solidFill>
                  <a:latin typeface="Verdana" panose="020B0604030504040204" pitchFamily="34" charset="0"/>
                  <a:ea typeface="Verdana" panose="020B0604030504040204" pitchFamily="34" charset="0"/>
                </a:rPr>
                <a:t>2016</a:t>
              </a:r>
            </a:p>
          </p:txBody>
        </p:sp>
      </p:grpSp>
      <p:grpSp>
        <p:nvGrpSpPr>
          <p:cNvPr id="92" name="Group 91">
            <a:extLst>
              <a:ext uri="{FF2B5EF4-FFF2-40B4-BE49-F238E27FC236}">
                <a16:creationId xmlns:a16="http://schemas.microsoft.com/office/drawing/2014/main" id="{FD4676D0-B89D-0A25-3276-E1B95450AC95}"/>
              </a:ext>
            </a:extLst>
          </p:cNvPr>
          <p:cNvGrpSpPr/>
          <p:nvPr/>
        </p:nvGrpSpPr>
        <p:grpSpPr>
          <a:xfrm>
            <a:off x="9534923" y="1373773"/>
            <a:ext cx="453042" cy="1874258"/>
            <a:chOff x="295673" y="1619254"/>
            <a:chExt cx="453042" cy="3152772"/>
          </a:xfrm>
        </p:grpSpPr>
        <p:grpSp>
          <p:nvGrpSpPr>
            <p:cNvPr id="93" name="Group 92">
              <a:extLst>
                <a:ext uri="{FF2B5EF4-FFF2-40B4-BE49-F238E27FC236}">
                  <a16:creationId xmlns:a16="http://schemas.microsoft.com/office/drawing/2014/main" id="{811219ED-A28E-0887-E200-F41AB9093E4E}"/>
                </a:ext>
              </a:extLst>
            </p:cNvPr>
            <p:cNvGrpSpPr/>
            <p:nvPr/>
          </p:nvGrpSpPr>
          <p:grpSpPr>
            <a:xfrm>
              <a:off x="295673" y="1619254"/>
              <a:ext cx="453042" cy="3152772"/>
              <a:chOff x="3651061" y="2070457"/>
              <a:chExt cx="453042" cy="1878277"/>
            </a:xfrm>
          </p:grpSpPr>
          <p:cxnSp>
            <p:nvCxnSpPr>
              <p:cNvPr id="95" name="Straight Connector 94">
                <a:extLst>
                  <a:ext uri="{FF2B5EF4-FFF2-40B4-BE49-F238E27FC236}">
                    <a16:creationId xmlns:a16="http://schemas.microsoft.com/office/drawing/2014/main" id="{B98A082B-AA37-8765-64D3-746A5F833F3F}"/>
                  </a:ext>
                </a:extLst>
              </p:cNvPr>
              <p:cNvCxnSpPr>
                <a:cxnSpLocks/>
              </p:cNvCxnSpPr>
              <p:nvPr/>
            </p:nvCxnSpPr>
            <p:spPr>
              <a:xfrm>
                <a:off x="4091921" y="2219325"/>
                <a:ext cx="0" cy="1729409"/>
              </a:xfrm>
              <a:prstGeom prst="line">
                <a:avLst/>
              </a:prstGeom>
              <a:ln>
                <a:solidFill>
                  <a:srgbClr val="FF0000"/>
                </a:solidFill>
                <a:headEnd type="oval"/>
                <a:tailEnd type="oval" w="lg" len="lg"/>
              </a:ln>
            </p:spPr>
            <p:style>
              <a:lnRef idx="1">
                <a:schemeClr val="accent1"/>
              </a:lnRef>
              <a:fillRef idx="0">
                <a:schemeClr val="accent1"/>
              </a:fillRef>
              <a:effectRef idx="0">
                <a:schemeClr val="accent1"/>
              </a:effectRef>
              <a:fontRef idx="minor">
                <a:schemeClr val="tx1"/>
              </a:fontRef>
            </p:style>
          </p:cxnSp>
          <p:sp>
            <p:nvSpPr>
              <p:cNvPr id="96" name="Parallelogram 18">
                <a:extLst>
                  <a:ext uri="{FF2B5EF4-FFF2-40B4-BE49-F238E27FC236}">
                    <a16:creationId xmlns:a16="http://schemas.microsoft.com/office/drawing/2014/main" id="{22CC37CE-7B54-4C1D-8E8F-E2E1A5603933}"/>
                  </a:ext>
                </a:extLst>
              </p:cNvPr>
              <p:cNvSpPr/>
              <p:nvPr/>
            </p:nvSpPr>
            <p:spPr>
              <a:xfrm rot="5400000">
                <a:off x="3313822" y="2407696"/>
                <a:ext cx="1127519" cy="453042"/>
              </a:xfrm>
              <a:custGeom>
                <a:avLst/>
                <a:gdLst>
                  <a:gd name="connsiteX0" fmla="*/ 0 w 1026907"/>
                  <a:gd name="connsiteY0" fmla="*/ 328743 h 328743"/>
                  <a:gd name="connsiteX1" fmla="*/ 178438 w 1026907"/>
                  <a:gd name="connsiteY1" fmla="*/ 0 h 328743"/>
                  <a:gd name="connsiteX2" fmla="*/ 1026907 w 1026907"/>
                  <a:gd name="connsiteY2" fmla="*/ 0 h 328743"/>
                  <a:gd name="connsiteX3" fmla="*/ 848469 w 1026907"/>
                  <a:gd name="connsiteY3" fmla="*/ 328743 h 328743"/>
                  <a:gd name="connsiteX4" fmla="*/ 0 w 1026907"/>
                  <a:gd name="connsiteY4" fmla="*/ 328743 h 328743"/>
                  <a:gd name="connsiteX0" fmla="*/ 0 w 1026907"/>
                  <a:gd name="connsiteY0" fmla="*/ 328743 h 328743"/>
                  <a:gd name="connsiteX1" fmla="*/ 178438 w 1026907"/>
                  <a:gd name="connsiteY1" fmla="*/ 0 h 328743"/>
                  <a:gd name="connsiteX2" fmla="*/ 1026907 w 1026907"/>
                  <a:gd name="connsiteY2" fmla="*/ 0 h 328743"/>
                  <a:gd name="connsiteX3" fmla="*/ 848469 w 1026907"/>
                  <a:gd name="connsiteY3" fmla="*/ 328743 h 328743"/>
                  <a:gd name="connsiteX4" fmla="*/ 0 w 1026907"/>
                  <a:gd name="connsiteY4" fmla="*/ 328743 h 328743"/>
                  <a:gd name="connsiteX0" fmla="*/ 7744 w 1034651"/>
                  <a:gd name="connsiteY0" fmla="*/ 328743 h 328743"/>
                  <a:gd name="connsiteX1" fmla="*/ 186182 w 1034651"/>
                  <a:gd name="connsiteY1" fmla="*/ 0 h 328743"/>
                  <a:gd name="connsiteX2" fmla="*/ 1034651 w 1034651"/>
                  <a:gd name="connsiteY2" fmla="*/ 0 h 328743"/>
                  <a:gd name="connsiteX3" fmla="*/ 856213 w 1034651"/>
                  <a:gd name="connsiteY3" fmla="*/ 328743 h 328743"/>
                  <a:gd name="connsiteX4" fmla="*/ 7744 w 1034651"/>
                  <a:gd name="connsiteY4" fmla="*/ 328743 h 328743"/>
                  <a:gd name="connsiteX0" fmla="*/ 7744 w 1127519"/>
                  <a:gd name="connsiteY0" fmla="*/ 333505 h 333505"/>
                  <a:gd name="connsiteX1" fmla="*/ 186182 w 1127519"/>
                  <a:gd name="connsiteY1" fmla="*/ 4762 h 333505"/>
                  <a:gd name="connsiteX2" fmla="*/ 1127519 w 1127519"/>
                  <a:gd name="connsiteY2" fmla="*/ 0 h 333505"/>
                  <a:gd name="connsiteX3" fmla="*/ 856213 w 1127519"/>
                  <a:gd name="connsiteY3" fmla="*/ 333505 h 333505"/>
                  <a:gd name="connsiteX4" fmla="*/ 7744 w 1127519"/>
                  <a:gd name="connsiteY4" fmla="*/ 333505 h 333505"/>
                  <a:gd name="connsiteX0" fmla="*/ 7744 w 1127519"/>
                  <a:gd name="connsiteY0" fmla="*/ 333505 h 333505"/>
                  <a:gd name="connsiteX1" fmla="*/ 186182 w 1127519"/>
                  <a:gd name="connsiteY1" fmla="*/ 4762 h 333505"/>
                  <a:gd name="connsiteX2" fmla="*/ 1127519 w 1127519"/>
                  <a:gd name="connsiteY2" fmla="*/ 0 h 333505"/>
                  <a:gd name="connsiteX3" fmla="*/ 856213 w 1127519"/>
                  <a:gd name="connsiteY3" fmla="*/ 333505 h 333505"/>
                  <a:gd name="connsiteX4" fmla="*/ 7744 w 1127519"/>
                  <a:gd name="connsiteY4" fmla="*/ 333505 h 333505"/>
                  <a:gd name="connsiteX0" fmla="*/ 7744 w 1127519"/>
                  <a:gd name="connsiteY0" fmla="*/ 333505 h 333505"/>
                  <a:gd name="connsiteX1" fmla="*/ 186182 w 1127519"/>
                  <a:gd name="connsiteY1" fmla="*/ 4762 h 333505"/>
                  <a:gd name="connsiteX2" fmla="*/ 1127519 w 1127519"/>
                  <a:gd name="connsiteY2" fmla="*/ 0 h 333505"/>
                  <a:gd name="connsiteX3" fmla="*/ 856213 w 1127519"/>
                  <a:gd name="connsiteY3" fmla="*/ 333505 h 333505"/>
                  <a:gd name="connsiteX4" fmla="*/ 7744 w 1127519"/>
                  <a:gd name="connsiteY4" fmla="*/ 333505 h 3335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519" h="333505">
                    <a:moveTo>
                      <a:pt x="7744" y="333505"/>
                    </a:moveTo>
                    <a:cubicBezTo>
                      <a:pt x="-57905" y="223924"/>
                      <a:pt x="319208" y="85468"/>
                      <a:pt x="186182" y="4762"/>
                    </a:cubicBezTo>
                    <a:lnTo>
                      <a:pt x="1127519" y="0"/>
                    </a:lnTo>
                    <a:cubicBezTo>
                      <a:pt x="953740" y="92118"/>
                      <a:pt x="960936" y="231862"/>
                      <a:pt x="856213" y="333505"/>
                    </a:cubicBezTo>
                    <a:lnTo>
                      <a:pt x="7744" y="333505"/>
                    </a:lnTo>
                    <a:close/>
                  </a:path>
                </a:pathLst>
              </a:cu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rtlCol="0" anchor="ctr"/>
              <a:lstStyle/>
              <a:p>
                <a:pPr algn="ctr"/>
                <a:endParaRPr lang="en-IN" sz="1000" dirty="0">
                  <a:latin typeface="Verdana" panose="020B0604030504040204" pitchFamily="34" charset="0"/>
                  <a:ea typeface="Verdana" panose="020B0604030504040204" pitchFamily="34" charset="0"/>
                </a:endParaRPr>
              </a:p>
            </p:txBody>
          </p:sp>
        </p:grpSp>
        <p:sp>
          <p:nvSpPr>
            <p:cNvPr id="94" name="TextBox 93">
              <a:extLst>
                <a:ext uri="{FF2B5EF4-FFF2-40B4-BE49-F238E27FC236}">
                  <a16:creationId xmlns:a16="http://schemas.microsoft.com/office/drawing/2014/main" id="{A0C85222-8ADC-57C0-4B2C-4AAEFCBDF492}"/>
                </a:ext>
              </a:extLst>
            </p:cNvPr>
            <p:cNvSpPr txBox="1"/>
            <p:nvPr/>
          </p:nvSpPr>
          <p:spPr>
            <a:xfrm rot="16200000">
              <a:off x="-144285" y="2387302"/>
              <a:ext cx="1284354" cy="284693"/>
            </a:xfrm>
            <a:prstGeom prst="rect">
              <a:avLst/>
            </a:prstGeom>
            <a:noFill/>
          </p:spPr>
          <p:txBody>
            <a:bodyPr wrap="square" rtlCol="0">
              <a:spAutoFit/>
            </a:bodyPr>
            <a:lstStyle/>
            <a:p>
              <a:pPr algn="ctr"/>
              <a:r>
                <a:rPr lang="en-IN" sz="1250" b="1" dirty="0">
                  <a:solidFill>
                    <a:schemeClr val="bg1"/>
                  </a:solidFill>
                  <a:latin typeface="Verdana" panose="020B0604030504040204" pitchFamily="34" charset="0"/>
                  <a:ea typeface="Verdana" panose="020B0604030504040204" pitchFamily="34" charset="0"/>
                </a:rPr>
                <a:t>2018</a:t>
              </a:r>
            </a:p>
          </p:txBody>
        </p:sp>
      </p:grpSp>
      <p:grpSp>
        <p:nvGrpSpPr>
          <p:cNvPr id="97" name="Group 96">
            <a:extLst>
              <a:ext uri="{FF2B5EF4-FFF2-40B4-BE49-F238E27FC236}">
                <a16:creationId xmlns:a16="http://schemas.microsoft.com/office/drawing/2014/main" id="{54B50742-754E-36EF-2C6F-469B2788FDCB}"/>
              </a:ext>
            </a:extLst>
          </p:cNvPr>
          <p:cNvGrpSpPr/>
          <p:nvPr/>
        </p:nvGrpSpPr>
        <p:grpSpPr>
          <a:xfrm>
            <a:off x="8677064" y="3716564"/>
            <a:ext cx="453042" cy="1874258"/>
            <a:chOff x="295673" y="1619254"/>
            <a:chExt cx="453042" cy="3152772"/>
          </a:xfrm>
        </p:grpSpPr>
        <p:grpSp>
          <p:nvGrpSpPr>
            <p:cNvPr id="98" name="Group 97">
              <a:extLst>
                <a:ext uri="{FF2B5EF4-FFF2-40B4-BE49-F238E27FC236}">
                  <a16:creationId xmlns:a16="http://schemas.microsoft.com/office/drawing/2014/main" id="{89F426A1-1C86-B0E1-E154-2618B05F4767}"/>
                </a:ext>
              </a:extLst>
            </p:cNvPr>
            <p:cNvGrpSpPr/>
            <p:nvPr/>
          </p:nvGrpSpPr>
          <p:grpSpPr>
            <a:xfrm>
              <a:off x="295673" y="1619254"/>
              <a:ext cx="453042" cy="3152772"/>
              <a:chOff x="3651061" y="2070457"/>
              <a:chExt cx="453042" cy="1878277"/>
            </a:xfrm>
          </p:grpSpPr>
          <p:cxnSp>
            <p:nvCxnSpPr>
              <p:cNvPr id="100" name="Straight Connector 99">
                <a:extLst>
                  <a:ext uri="{FF2B5EF4-FFF2-40B4-BE49-F238E27FC236}">
                    <a16:creationId xmlns:a16="http://schemas.microsoft.com/office/drawing/2014/main" id="{6D830B27-4FFD-7286-698E-B4F4E90C3004}"/>
                  </a:ext>
                </a:extLst>
              </p:cNvPr>
              <p:cNvCxnSpPr>
                <a:cxnSpLocks/>
              </p:cNvCxnSpPr>
              <p:nvPr/>
            </p:nvCxnSpPr>
            <p:spPr>
              <a:xfrm>
                <a:off x="4091921" y="2219325"/>
                <a:ext cx="0" cy="1729409"/>
              </a:xfrm>
              <a:prstGeom prst="line">
                <a:avLst/>
              </a:prstGeom>
              <a:ln>
                <a:solidFill>
                  <a:srgbClr val="92D050"/>
                </a:solidFill>
                <a:headEnd type="oval"/>
                <a:tailEnd type="oval" w="lg" len="lg"/>
              </a:ln>
            </p:spPr>
            <p:style>
              <a:lnRef idx="1">
                <a:schemeClr val="accent1"/>
              </a:lnRef>
              <a:fillRef idx="0">
                <a:schemeClr val="accent1"/>
              </a:fillRef>
              <a:effectRef idx="0">
                <a:schemeClr val="accent1"/>
              </a:effectRef>
              <a:fontRef idx="minor">
                <a:schemeClr val="tx1"/>
              </a:fontRef>
            </p:style>
          </p:cxnSp>
          <p:sp>
            <p:nvSpPr>
              <p:cNvPr id="101" name="Parallelogram 18">
                <a:extLst>
                  <a:ext uri="{FF2B5EF4-FFF2-40B4-BE49-F238E27FC236}">
                    <a16:creationId xmlns:a16="http://schemas.microsoft.com/office/drawing/2014/main" id="{4F253D26-D30A-7794-2374-BB0190B615DB}"/>
                  </a:ext>
                </a:extLst>
              </p:cNvPr>
              <p:cNvSpPr/>
              <p:nvPr/>
            </p:nvSpPr>
            <p:spPr>
              <a:xfrm rot="5400000">
                <a:off x="3313822" y="2407696"/>
                <a:ext cx="1127519" cy="453042"/>
              </a:xfrm>
              <a:custGeom>
                <a:avLst/>
                <a:gdLst>
                  <a:gd name="connsiteX0" fmla="*/ 0 w 1026907"/>
                  <a:gd name="connsiteY0" fmla="*/ 328743 h 328743"/>
                  <a:gd name="connsiteX1" fmla="*/ 178438 w 1026907"/>
                  <a:gd name="connsiteY1" fmla="*/ 0 h 328743"/>
                  <a:gd name="connsiteX2" fmla="*/ 1026907 w 1026907"/>
                  <a:gd name="connsiteY2" fmla="*/ 0 h 328743"/>
                  <a:gd name="connsiteX3" fmla="*/ 848469 w 1026907"/>
                  <a:gd name="connsiteY3" fmla="*/ 328743 h 328743"/>
                  <a:gd name="connsiteX4" fmla="*/ 0 w 1026907"/>
                  <a:gd name="connsiteY4" fmla="*/ 328743 h 328743"/>
                  <a:gd name="connsiteX0" fmla="*/ 0 w 1026907"/>
                  <a:gd name="connsiteY0" fmla="*/ 328743 h 328743"/>
                  <a:gd name="connsiteX1" fmla="*/ 178438 w 1026907"/>
                  <a:gd name="connsiteY1" fmla="*/ 0 h 328743"/>
                  <a:gd name="connsiteX2" fmla="*/ 1026907 w 1026907"/>
                  <a:gd name="connsiteY2" fmla="*/ 0 h 328743"/>
                  <a:gd name="connsiteX3" fmla="*/ 848469 w 1026907"/>
                  <a:gd name="connsiteY3" fmla="*/ 328743 h 328743"/>
                  <a:gd name="connsiteX4" fmla="*/ 0 w 1026907"/>
                  <a:gd name="connsiteY4" fmla="*/ 328743 h 328743"/>
                  <a:gd name="connsiteX0" fmla="*/ 7744 w 1034651"/>
                  <a:gd name="connsiteY0" fmla="*/ 328743 h 328743"/>
                  <a:gd name="connsiteX1" fmla="*/ 186182 w 1034651"/>
                  <a:gd name="connsiteY1" fmla="*/ 0 h 328743"/>
                  <a:gd name="connsiteX2" fmla="*/ 1034651 w 1034651"/>
                  <a:gd name="connsiteY2" fmla="*/ 0 h 328743"/>
                  <a:gd name="connsiteX3" fmla="*/ 856213 w 1034651"/>
                  <a:gd name="connsiteY3" fmla="*/ 328743 h 328743"/>
                  <a:gd name="connsiteX4" fmla="*/ 7744 w 1034651"/>
                  <a:gd name="connsiteY4" fmla="*/ 328743 h 328743"/>
                  <a:gd name="connsiteX0" fmla="*/ 7744 w 1127519"/>
                  <a:gd name="connsiteY0" fmla="*/ 333505 h 333505"/>
                  <a:gd name="connsiteX1" fmla="*/ 186182 w 1127519"/>
                  <a:gd name="connsiteY1" fmla="*/ 4762 h 333505"/>
                  <a:gd name="connsiteX2" fmla="*/ 1127519 w 1127519"/>
                  <a:gd name="connsiteY2" fmla="*/ 0 h 333505"/>
                  <a:gd name="connsiteX3" fmla="*/ 856213 w 1127519"/>
                  <a:gd name="connsiteY3" fmla="*/ 333505 h 333505"/>
                  <a:gd name="connsiteX4" fmla="*/ 7744 w 1127519"/>
                  <a:gd name="connsiteY4" fmla="*/ 333505 h 333505"/>
                  <a:gd name="connsiteX0" fmla="*/ 7744 w 1127519"/>
                  <a:gd name="connsiteY0" fmla="*/ 333505 h 333505"/>
                  <a:gd name="connsiteX1" fmla="*/ 186182 w 1127519"/>
                  <a:gd name="connsiteY1" fmla="*/ 4762 h 333505"/>
                  <a:gd name="connsiteX2" fmla="*/ 1127519 w 1127519"/>
                  <a:gd name="connsiteY2" fmla="*/ 0 h 333505"/>
                  <a:gd name="connsiteX3" fmla="*/ 856213 w 1127519"/>
                  <a:gd name="connsiteY3" fmla="*/ 333505 h 333505"/>
                  <a:gd name="connsiteX4" fmla="*/ 7744 w 1127519"/>
                  <a:gd name="connsiteY4" fmla="*/ 333505 h 333505"/>
                  <a:gd name="connsiteX0" fmla="*/ 7744 w 1127519"/>
                  <a:gd name="connsiteY0" fmla="*/ 333505 h 333505"/>
                  <a:gd name="connsiteX1" fmla="*/ 186182 w 1127519"/>
                  <a:gd name="connsiteY1" fmla="*/ 4762 h 333505"/>
                  <a:gd name="connsiteX2" fmla="*/ 1127519 w 1127519"/>
                  <a:gd name="connsiteY2" fmla="*/ 0 h 333505"/>
                  <a:gd name="connsiteX3" fmla="*/ 856213 w 1127519"/>
                  <a:gd name="connsiteY3" fmla="*/ 333505 h 333505"/>
                  <a:gd name="connsiteX4" fmla="*/ 7744 w 1127519"/>
                  <a:gd name="connsiteY4" fmla="*/ 333505 h 3335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519" h="333505">
                    <a:moveTo>
                      <a:pt x="7744" y="333505"/>
                    </a:moveTo>
                    <a:cubicBezTo>
                      <a:pt x="-57905" y="223924"/>
                      <a:pt x="319208" y="85468"/>
                      <a:pt x="186182" y="4762"/>
                    </a:cubicBezTo>
                    <a:lnTo>
                      <a:pt x="1127519" y="0"/>
                    </a:lnTo>
                    <a:cubicBezTo>
                      <a:pt x="953740" y="92118"/>
                      <a:pt x="960936" y="231862"/>
                      <a:pt x="856213" y="333505"/>
                    </a:cubicBezTo>
                    <a:lnTo>
                      <a:pt x="7744" y="333505"/>
                    </a:lnTo>
                    <a:close/>
                  </a:path>
                </a:pathLst>
              </a:cu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rtlCol="0" anchor="ctr"/>
              <a:lstStyle/>
              <a:p>
                <a:pPr algn="ctr"/>
                <a:endParaRPr lang="en-IN" sz="1250" b="1" dirty="0">
                  <a:latin typeface="Verdana" panose="020B0604030504040204" pitchFamily="34" charset="0"/>
                  <a:ea typeface="Verdana" panose="020B0604030504040204" pitchFamily="34" charset="0"/>
                </a:endParaRPr>
              </a:p>
            </p:txBody>
          </p:sp>
        </p:grpSp>
        <p:sp>
          <p:nvSpPr>
            <p:cNvPr id="99" name="TextBox 98">
              <a:extLst>
                <a:ext uri="{FF2B5EF4-FFF2-40B4-BE49-F238E27FC236}">
                  <a16:creationId xmlns:a16="http://schemas.microsoft.com/office/drawing/2014/main" id="{376C7428-75F5-022C-6BB1-18B3C6C32BBE}"/>
                </a:ext>
              </a:extLst>
            </p:cNvPr>
            <p:cNvSpPr txBox="1"/>
            <p:nvPr/>
          </p:nvSpPr>
          <p:spPr>
            <a:xfrm rot="16200000">
              <a:off x="-144285" y="2387302"/>
              <a:ext cx="1284354" cy="284693"/>
            </a:xfrm>
            <a:prstGeom prst="rect">
              <a:avLst/>
            </a:prstGeom>
            <a:noFill/>
          </p:spPr>
          <p:txBody>
            <a:bodyPr wrap="square" rtlCol="0">
              <a:spAutoFit/>
            </a:bodyPr>
            <a:lstStyle/>
            <a:p>
              <a:pPr algn="ctr"/>
              <a:r>
                <a:rPr lang="en-IN" sz="1250" b="1" dirty="0">
                  <a:solidFill>
                    <a:schemeClr val="bg1"/>
                  </a:solidFill>
                  <a:latin typeface="Verdana" panose="020B0604030504040204" pitchFamily="34" charset="0"/>
                  <a:ea typeface="Verdana" panose="020B0604030504040204" pitchFamily="34" charset="0"/>
                </a:rPr>
                <a:t>2021</a:t>
              </a:r>
            </a:p>
          </p:txBody>
        </p:sp>
      </p:grpSp>
      <p:grpSp>
        <p:nvGrpSpPr>
          <p:cNvPr id="102" name="Group 101">
            <a:extLst>
              <a:ext uri="{FF2B5EF4-FFF2-40B4-BE49-F238E27FC236}">
                <a16:creationId xmlns:a16="http://schemas.microsoft.com/office/drawing/2014/main" id="{7620BEAE-CAC0-0026-BAD6-061950FE6CEC}"/>
              </a:ext>
            </a:extLst>
          </p:cNvPr>
          <p:cNvGrpSpPr/>
          <p:nvPr/>
        </p:nvGrpSpPr>
        <p:grpSpPr>
          <a:xfrm>
            <a:off x="6824581" y="3716564"/>
            <a:ext cx="453042" cy="1874258"/>
            <a:chOff x="295673" y="1619254"/>
            <a:chExt cx="453042" cy="3152772"/>
          </a:xfrm>
        </p:grpSpPr>
        <p:grpSp>
          <p:nvGrpSpPr>
            <p:cNvPr id="103" name="Group 102">
              <a:extLst>
                <a:ext uri="{FF2B5EF4-FFF2-40B4-BE49-F238E27FC236}">
                  <a16:creationId xmlns:a16="http://schemas.microsoft.com/office/drawing/2014/main" id="{5BBCF902-CE6A-ACFA-E418-ED010A3107D4}"/>
                </a:ext>
              </a:extLst>
            </p:cNvPr>
            <p:cNvGrpSpPr/>
            <p:nvPr/>
          </p:nvGrpSpPr>
          <p:grpSpPr>
            <a:xfrm>
              <a:off x="295673" y="1619254"/>
              <a:ext cx="453042" cy="3152772"/>
              <a:chOff x="3651061" y="2070457"/>
              <a:chExt cx="453042" cy="1878277"/>
            </a:xfrm>
          </p:grpSpPr>
          <p:cxnSp>
            <p:nvCxnSpPr>
              <p:cNvPr id="105" name="Straight Connector 104">
                <a:extLst>
                  <a:ext uri="{FF2B5EF4-FFF2-40B4-BE49-F238E27FC236}">
                    <a16:creationId xmlns:a16="http://schemas.microsoft.com/office/drawing/2014/main" id="{FC565AFB-1BD4-352C-ADFD-74579412556B}"/>
                  </a:ext>
                </a:extLst>
              </p:cNvPr>
              <p:cNvCxnSpPr>
                <a:cxnSpLocks/>
              </p:cNvCxnSpPr>
              <p:nvPr/>
            </p:nvCxnSpPr>
            <p:spPr>
              <a:xfrm>
                <a:off x="4091921" y="2219325"/>
                <a:ext cx="0" cy="1729409"/>
              </a:xfrm>
              <a:prstGeom prst="line">
                <a:avLst/>
              </a:prstGeom>
              <a:ln>
                <a:solidFill>
                  <a:srgbClr val="FFC000"/>
                </a:solidFill>
                <a:headEnd type="oval"/>
                <a:tailEnd type="oval" w="lg" len="lg"/>
              </a:ln>
            </p:spPr>
            <p:style>
              <a:lnRef idx="1">
                <a:schemeClr val="accent1"/>
              </a:lnRef>
              <a:fillRef idx="0">
                <a:schemeClr val="accent1"/>
              </a:fillRef>
              <a:effectRef idx="0">
                <a:schemeClr val="accent1"/>
              </a:effectRef>
              <a:fontRef idx="minor">
                <a:schemeClr val="tx1"/>
              </a:fontRef>
            </p:style>
          </p:cxnSp>
          <p:sp>
            <p:nvSpPr>
              <p:cNvPr id="106" name="Parallelogram 18">
                <a:extLst>
                  <a:ext uri="{FF2B5EF4-FFF2-40B4-BE49-F238E27FC236}">
                    <a16:creationId xmlns:a16="http://schemas.microsoft.com/office/drawing/2014/main" id="{AD11E1C8-8C8D-891B-B3C2-679E7BBFD1FF}"/>
                  </a:ext>
                </a:extLst>
              </p:cNvPr>
              <p:cNvSpPr/>
              <p:nvPr/>
            </p:nvSpPr>
            <p:spPr>
              <a:xfrm rot="5400000">
                <a:off x="3313822" y="2407696"/>
                <a:ext cx="1127519" cy="453042"/>
              </a:xfrm>
              <a:custGeom>
                <a:avLst/>
                <a:gdLst>
                  <a:gd name="connsiteX0" fmla="*/ 0 w 1026907"/>
                  <a:gd name="connsiteY0" fmla="*/ 328743 h 328743"/>
                  <a:gd name="connsiteX1" fmla="*/ 178438 w 1026907"/>
                  <a:gd name="connsiteY1" fmla="*/ 0 h 328743"/>
                  <a:gd name="connsiteX2" fmla="*/ 1026907 w 1026907"/>
                  <a:gd name="connsiteY2" fmla="*/ 0 h 328743"/>
                  <a:gd name="connsiteX3" fmla="*/ 848469 w 1026907"/>
                  <a:gd name="connsiteY3" fmla="*/ 328743 h 328743"/>
                  <a:gd name="connsiteX4" fmla="*/ 0 w 1026907"/>
                  <a:gd name="connsiteY4" fmla="*/ 328743 h 328743"/>
                  <a:gd name="connsiteX0" fmla="*/ 0 w 1026907"/>
                  <a:gd name="connsiteY0" fmla="*/ 328743 h 328743"/>
                  <a:gd name="connsiteX1" fmla="*/ 178438 w 1026907"/>
                  <a:gd name="connsiteY1" fmla="*/ 0 h 328743"/>
                  <a:gd name="connsiteX2" fmla="*/ 1026907 w 1026907"/>
                  <a:gd name="connsiteY2" fmla="*/ 0 h 328743"/>
                  <a:gd name="connsiteX3" fmla="*/ 848469 w 1026907"/>
                  <a:gd name="connsiteY3" fmla="*/ 328743 h 328743"/>
                  <a:gd name="connsiteX4" fmla="*/ 0 w 1026907"/>
                  <a:gd name="connsiteY4" fmla="*/ 328743 h 328743"/>
                  <a:gd name="connsiteX0" fmla="*/ 7744 w 1034651"/>
                  <a:gd name="connsiteY0" fmla="*/ 328743 h 328743"/>
                  <a:gd name="connsiteX1" fmla="*/ 186182 w 1034651"/>
                  <a:gd name="connsiteY1" fmla="*/ 0 h 328743"/>
                  <a:gd name="connsiteX2" fmla="*/ 1034651 w 1034651"/>
                  <a:gd name="connsiteY2" fmla="*/ 0 h 328743"/>
                  <a:gd name="connsiteX3" fmla="*/ 856213 w 1034651"/>
                  <a:gd name="connsiteY3" fmla="*/ 328743 h 328743"/>
                  <a:gd name="connsiteX4" fmla="*/ 7744 w 1034651"/>
                  <a:gd name="connsiteY4" fmla="*/ 328743 h 328743"/>
                  <a:gd name="connsiteX0" fmla="*/ 7744 w 1127519"/>
                  <a:gd name="connsiteY0" fmla="*/ 333505 h 333505"/>
                  <a:gd name="connsiteX1" fmla="*/ 186182 w 1127519"/>
                  <a:gd name="connsiteY1" fmla="*/ 4762 h 333505"/>
                  <a:gd name="connsiteX2" fmla="*/ 1127519 w 1127519"/>
                  <a:gd name="connsiteY2" fmla="*/ 0 h 333505"/>
                  <a:gd name="connsiteX3" fmla="*/ 856213 w 1127519"/>
                  <a:gd name="connsiteY3" fmla="*/ 333505 h 333505"/>
                  <a:gd name="connsiteX4" fmla="*/ 7744 w 1127519"/>
                  <a:gd name="connsiteY4" fmla="*/ 333505 h 333505"/>
                  <a:gd name="connsiteX0" fmla="*/ 7744 w 1127519"/>
                  <a:gd name="connsiteY0" fmla="*/ 333505 h 333505"/>
                  <a:gd name="connsiteX1" fmla="*/ 186182 w 1127519"/>
                  <a:gd name="connsiteY1" fmla="*/ 4762 h 333505"/>
                  <a:gd name="connsiteX2" fmla="*/ 1127519 w 1127519"/>
                  <a:gd name="connsiteY2" fmla="*/ 0 h 333505"/>
                  <a:gd name="connsiteX3" fmla="*/ 856213 w 1127519"/>
                  <a:gd name="connsiteY3" fmla="*/ 333505 h 333505"/>
                  <a:gd name="connsiteX4" fmla="*/ 7744 w 1127519"/>
                  <a:gd name="connsiteY4" fmla="*/ 333505 h 333505"/>
                  <a:gd name="connsiteX0" fmla="*/ 7744 w 1127519"/>
                  <a:gd name="connsiteY0" fmla="*/ 333505 h 333505"/>
                  <a:gd name="connsiteX1" fmla="*/ 186182 w 1127519"/>
                  <a:gd name="connsiteY1" fmla="*/ 4762 h 333505"/>
                  <a:gd name="connsiteX2" fmla="*/ 1127519 w 1127519"/>
                  <a:gd name="connsiteY2" fmla="*/ 0 h 333505"/>
                  <a:gd name="connsiteX3" fmla="*/ 856213 w 1127519"/>
                  <a:gd name="connsiteY3" fmla="*/ 333505 h 333505"/>
                  <a:gd name="connsiteX4" fmla="*/ 7744 w 1127519"/>
                  <a:gd name="connsiteY4" fmla="*/ 333505 h 3335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519" h="333505">
                    <a:moveTo>
                      <a:pt x="7744" y="333505"/>
                    </a:moveTo>
                    <a:cubicBezTo>
                      <a:pt x="-57905" y="223924"/>
                      <a:pt x="319208" y="85468"/>
                      <a:pt x="186182" y="4762"/>
                    </a:cubicBezTo>
                    <a:lnTo>
                      <a:pt x="1127519" y="0"/>
                    </a:lnTo>
                    <a:cubicBezTo>
                      <a:pt x="953740" y="92118"/>
                      <a:pt x="960936" y="231862"/>
                      <a:pt x="856213" y="333505"/>
                    </a:cubicBezTo>
                    <a:lnTo>
                      <a:pt x="7744" y="333505"/>
                    </a:lnTo>
                    <a:close/>
                  </a:path>
                </a:pathLst>
              </a:cu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rtlCol="0" anchor="ctr"/>
              <a:lstStyle/>
              <a:p>
                <a:pPr algn="ctr"/>
                <a:endParaRPr lang="en-IN" sz="1250" b="1" dirty="0">
                  <a:latin typeface="Verdana" panose="020B0604030504040204" pitchFamily="34" charset="0"/>
                  <a:ea typeface="Verdana" panose="020B0604030504040204" pitchFamily="34" charset="0"/>
                </a:endParaRPr>
              </a:p>
            </p:txBody>
          </p:sp>
        </p:grpSp>
        <p:sp>
          <p:nvSpPr>
            <p:cNvPr id="104" name="TextBox 103">
              <a:extLst>
                <a:ext uri="{FF2B5EF4-FFF2-40B4-BE49-F238E27FC236}">
                  <a16:creationId xmlns:a16="http://schemas.microsoft.com/office/drawing/2014/main" id="{FF7A9E14-9AA4-52BA-723E-412CF7BDA21E}"/>
                </a:ext>
              </a:extLst>
            </p:cNvPr>
            <p:cNvSpPr txBox="1"/>
            <p:nvPr/>
          </p:nvSpPr>
          <p:spPr>
            <a:xfrm rot="16200000">
              <a:off x="-144285" y="2387302"/>
              <a:ext cx="1284354" cy="284693"/>
            </a:xfrm>
            <a:prstGeom prst="rect">
              <a:avLst/>
            </a:prstGeom>
            <a:noFill/>
          </p:spPr>
          <p:txBody>
            <a:bodyPr wrap="square" rtlCol="0">
              <a:spAutoFit/>
            </a:bodyPr>
            <a:lstStyle/>
            <a:p>
              <a:pPr algn="ctr"/>
              <a:r>
                <a:rPr lang="en-IN" sz="1250" b="1" dirty="0">
                  <a:solidFill>
                    <a:schemeClr val="bg1"/>
                  </a:solidFill>
                  <a:latin typeface="Verdana" panose="020B0604030504040204" pitchFamily="34" charset="0"/>
                  <a:ea typeface="Verdana" panose="020B0604030504040204" pitchFamily="34" charset="0"/>
                </a:rPr>
                <a:t>2022</a:t>
              </a:r>
            </a:p>
          </p:txBody>
        </p:sp>
      </p:grpSp>
      <p:grpSp>
        <p:nvGrpSpPr>
          <p:cNvPr id="107" name="Group 106">
            <a:extLst>
              <a:ext uri="{FF2B5EF4-FFF2-40B4-BE49-F238E27FC236}">
                <a16:creationId xmlns:a16="http://schemas.microsoft.com/office/drawing/2014/main" id="{B62C1A4F-BB7F-1E00-2D02-EAE851946C55}"/>
              </a:ext>
            </a:extLst>
          </p:cNvPr>
          <p:cNvGrpSpPr/>
          <p:nvPr/>
        </p:nvGrpSpPr>
        <p:grpSpPr>
          <a:xfrm>
            <a:off x="4972098" y="3716564"/>
            <a:ext cx="453042" cy="1874258"/>
            <a:chOff x="295673" y="1619254"/>
            <a:chExt cx="453042" cy="3152772"/>
          </a:xfrm>
        </p:grpSpPr>
        <p:grpSp>
          <p:nvGrpSpPr>
            <p:cNvPr id="108" name="Group 107">
              <a:extLst>
                <a:ext uri="{FF2B5EF4-FFF2-40B4-BE49-F238E27FC236}">
                  <a16:creationId xmlns:a16="http://schemas.microsoft.com/office/drawing/2014/main" id="{36F7E003-3395-45E0-721D-2BB273FA82B6}"/>
                </a:ext>
              </a:extLst>
            </p:cNvPr>
            <p:cNvGrpSpPr/>
            <p:nvPr/>
          </p:nvGrpSpPr>
          <p:grpSpPr>
            <a:xfrm>
              <a:off x="295673" y="1619254"/>
              <a:ext cx="453042" cy="3152772"/>
              <a:chOff x="3651061" y="2070457"/>
              <a:chExt cx="453042" cy="1878277"/>
            </a:xfrm>
          </p:grpSpPr>
          <p:cxnSp>
            <p:nvCxnSpPr>
              <p:cNvPr id="110" name="Straight Connector 109">
                <a:extLst>
                  <a:ext uri="{FF2B5EF4-FFF2-40B4-BE49-F238E27FC236}">
                    <a16:creationId xmlns:a16="http://schemas.microsoft.com/office/drawing/2014/main" id="{6B7778EB-39D9-38BC-6CD8-5299682EBA8E}"/>
                  </a:ext>
                </a:extLst>
              </p:cNvPr>
              <p:cNvCxnSpPr>
                <a:cxnSpLocks/>
              </p:cNvCxnSpPr>
              <p:nvPr/>
            </p:nvCxnSpPr>
            <p:spPr>
              <a:xfrm>
                <a:off x="4091921" y="2219325"/>
                <a:ext cx="0" cy="1729409"/>
              </a:xfrm>
              <a:prstGeom prst="line">
                <a:avLst/>
              </a:prstGeom>
              <a:ln>
                <a:solidFill>
                  <a:srgbClr val="9B3421"/>
                </a:solidFill>
                <a:headEnd type="oval"/>
                <a:tailEnd type="oval" w="lg" len="lg"/>
              </a:ln>
            </p:spPr>
            <p:style>
              <a:lnRef idx="1">
                <a:schemeClr val="accent1"/>
              </a:lnRef>
              <a:fillRef idx="0">
                <a:schemeClr val="accent1"/>
              </a:fillRef>
              <a:effectRef idx="0">
                <a:schemeClr val="accent1"/>
              </a:effectRef>
              <a:fontRef idx="minor">
                <a:schemeClr val="tx1"/>
              </a:fontRef>
            </p:style>
          </p:cxnSp>
          <p:sp>
            <p:nvSpPr>
              <p:cNvPr id="111" name="Parallelogram 18">
                <a:extLst>
                  <a:ext uri="{FF2B5EF4-FFF2-40B4-BE49-F238E27FC236}">
                    <a16:creationId xmlns:a16="http://schemas.microsoft.com/office/drawing/2014/main" id="{B04897D3-81F3-9B32-9068-D9791023368D}"/>
                  </a:ext>
                </a:extLst>
              </p:cNvPr>
              <p:cNvSpPr/>
              <p:nvPr/>
            </p:nvSpPr>
            <p:spPr>
              <a:xfrm rot="5400000">
                <a:off x="3313822" y="2407696"/>
                <a:ext cx="1127519" cy="453042"/>
              </a:xfrm>
              <a:custGeom>
                <a:avLst/>
                <a:gdLst>
                  <a:gd name="connsiteX0" fmla="*/ 0 w 1026907"/>
                  <a:gd name="connsiteY0" fmla="*/ 328743 h 328743"/>
                  <a:gd name="connsiteX1" fmla="*/ 178438 w 1026907"/>
                  <a:gd name="connsiteY1" fmla="*/ 0 h 328743"/>
                  <a:gd name="connsiteX2" fmla="*/ 1026907 w 1026907"/>
                  <a:gd name="connsiteY2" fmla="*/ 0 h 328743"/>
                  <a:gd name="connsiteX3" fmla="*/ 848469 w 1026907"/>
                  <a:gd name="connsiteY3" fmla="*/ 328743 h 328743"/>
                  <a:gd name="connsiteX4" fmla="*/ 0 w 1026907"/>
                  <a:gd name="connsiteY4" fmla="*/ 328743 h 328743"/>
                  <a:gd name="connsiteX0" fmla="*/ 0 w 1026907"/>
                  <a:gd name="connsiteY0" fmla="*/ 328743 h 328743"/>
                  <a:gd name="connsiteX1" fmla="*/ 178438 w 1026907"/>
                  <a:gd name="connsiteY1" fmla="*/ 0 h 328743"/>
                  <a:gd name="connsiteX2" fmla="*/ 1026907 w 1026907"/>
                  <a:gd name="connsiteY2" fmla="*/ 0 h 328743"/>
                  <a:gd name="connsiteX3" fmla="*/ 848469 w 1026907"/>
                  <a:gd name="connsiteY3" fmla="*/ 328743 h 328743"/>
                  <a:gd name="connsiteX4" fmla="*/ 0 w 1026907"/>
                  <a:gd name="connsiteY4" fmla="*/ 328743 h 328743"/>
                  <a:gd name="connsiteX0" fmla="*/ 7744 w 1034651"/>
                  <a:gd name="connsiteY0" fmla="*/ 328743 h 328743"/>
                  <a:gd name="connsiteX1" fmla="*/ 186182 w 1034651"/>
                  <a:gd name="connsiteY1" fmla="*/ 0 h 328743"/>
                  <a:gd name="connsiteX2" fmla="*/ 1034651 w 1034651"/>
                  <a:gd name="connsiteY2" fmla="*/ 0 h 328743"/>
                  <a:gd name="connsiteX3" fmla="*/ 856213 w 1034651"/>
                  <a:gd name="connsiteY3" fmla="*/ 328743 h 328743"/>
                  <a:gd name="connsiteX4" fmla="*/ 7744 w 1034651"/>
                  <a:gd name="connsiteY4" fmla="*/ 328743 h 328743"/>
                  <a:gd name="connsiteX0" fmla="*/ 7744 w 1127519"/>
                  <a:gd name="connsiteY0" fmla="*/ 333505 h 333505"/>
                  <a:gd name="connsiteX1" fmla="*/ 186182 w 1127519"/>
                  <a:gd name="connsiteY1" fmla="*/ 4762 h 333505"/>
                  <a:gd name="connsiteX2" fmla="*/ 1127519 w 1127519"/>
                  <a:gd name="connsiteY2" fmla="*/ 0 h 333505"/>
                  <a:gd name="connsiteX3" fmla="*/ 856213 w 1127519"/>
                  <a:gd name="connsiteY3" fmla="*/ 333505 h 333505"/>
                  <a:gd name="connsiteX4" fmla="*/ 7744 w 1127519"/>
                  <a:gd name="connsiteY4" fmla="*/ 333505 h 333505"/>
                  <a:gd name="connsiteX0" fmla="*/ 7744 w 1127519"/>
                  <a:gd name="connsiteY0" fmla="*/ 333505 h 333505"/>
                  <a:gd name="connsiteX1" fmla="*/ 186182 w 1127519"/>
                  <a:gd name="connsiteY1" fmla="*/ 4762 h 333505"/>
                  <a:gd name="connsiteX2" fmla="*/ 1127519 w 1127519"/>
                  <a:gd name="connsiteY2" fmla="*/ 0 h 333505"/>
                  <a:gd name="connsiteX3" fmla="*/ 856213 w 1127519"/>
                  <a:gd name="connsiteY3" fmla="*/ 333505 h 333505"/>
                  <a:gd name="connsiteX4" fmla="*/ 7744 w 1127519"/>
                  <a:gd name="connsiteY4" fmla="*/ 333505 h 333505"/>
                  <a:gd name="connsiteX0" fmla="*/ 7744 w 1127519"/>
                  <a:gd name="connsiteY0" fmla="*/ 333505 h 333505"/>
                  <a:gd name="connsiteX1" fmla="*/ 186182 w 1127519"/>
                  <a:gd name="connsiteY1" fmla="*/ 4762 h 333505"/>
                  <a:gd name="connsiteX2" fmla="*/ 1127519 w 1127519"/>
                  <a:gd name="connsiteY2" fmla="*/ 0 h 333505"/>
                  <a:gd name="connsiteX3" fmla="*/ 856213 w 1127519"/>
                  <a:gd name="connsiteY3" fmla="*/ 333505 h 333505"/>
                  <a:gd name="connsiteX4" fmla="*/ 7744 w 1127519"/>
                  <a:gd name="connsiteY4" fmla="*/ 333505 h 3335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519" h="333505">
                    <a:moveTo>
                      <a:pt x="7744" y="333505"/>
                    </a:moveTo>
                    <a:cubicBezTo>
                      <a:pt x="-57905" y="223924"/>
                      <a:pt x="319208" y="85468"/>
                      <a:pt x="186182" y="4762"/>
                    </a:cubicBezTo>
                    <a:lnTo>
                      <a:pt x="1127519" y="0"/>
                    </a:lnTo>
                    <a:cubicBezTo>
                      <a:pt x="953740" y="92118"/>
                      <a:pt x="960936" y="231862"/>
                      <a:pt x="856213" y="333505"/>
                    </a:cubicBezTo>
                    <a:lnTo>
                      <a:pt x="7744" y="333505"/>
                    </a:lnTo>
                    <a:close/>
                  </a:path>
                </a:pathLst>
              </a:cu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rtlCol="0" anchor="ctr"/>
              <a:lstStyle/>
              <a:p>
                <a:pPr algn="ctr"/>
                <a:endParaRPr lang="en-IN" sz="1250" b="1" dirty="0">
                  <a:latin typeface="Verdana" panose="020B0604030504040204" pitchFamily="34" charset="0"/>
                  <a:ea typeface="Verdana" panose="020B0604030504040204" pitchFamily="34" charset="0"/>
                </a:endParaRPr>
              </a:p>
            </p:txBody>
          </p:sp>
        </p:grpSp>
        <p:sp>
          <p:nvSpPr>
            <p:cNvPr id="109" name="TextBox 108">
              <a:extLst>
                <a:ext uri="{FF2B5EF4-FFF2-40B4-BE49-F238E27FC236}">
                  <a16:creationId xmlns:a16="http://schemas.microsoft.com/office/drawing/2014/main" id="{1DF4228A-C320-C89D-A129-79A08CB0B3A0}"/>
                </a:ext>
              </a:extLst>
            </p:cNvPr>
            <p:cNvSpPr txBox="1"/>
            <p:nvPr/>
          </p:nvSpPr>
          <p:spPr>
            <a:xfrm rot="16200000">
              <a:off x="-144285" y="2387302"/>
              <a:ext cx="1284354" cy="284693"/>
            </a:xfrm>
            <a:prstGeom prst="rect">
              <a:avLst/>
            </a:prstGeom>
            <a:noFill/>
          </p:spPr>
          <p:txBody>
            <a:bodyPr wrap="square" rtlCol="0">
              <a:spAutoFit/>
            </a:bodyPr>
            <a:lstStyle/>
            <a:p>
              <a:pPr algn="ctr"/>
              <a:r>
                <a:rPr lang="en-IN" sz="1250" b="1" dirty="0">
                  <a:solidFill>
                    <a:schemeClr val="bg1"/>
                  </a:solidFill>
                  <a:latin typeface="Verdana" panose="020B0604030504040204" pitchFamily="34" charset="0"/>
                  <a:ea typeface="Verdana" panose="020B0604030504040204" pitchFamily="34" charset="0"/>
                </a:rPr>
                <a:t>2023</a:t>
              </a:r>
            </a:p>
          </p:txBody>
        </p:sp>
      </p:grpSp>
      <p:grpSp>
        <p:nvGrpSpPr>
          <p:cNvPr id="112" name="Group 111">
            <a:extLst>
              <a:ext uri="{FF2B5EF4-FFF2-40B4-BE49-F238E27FC236}">
                <a16:creationId xmlns:a16="http://schemas.microsoft.com/office/drawing/2014/main" id="{9DB8D499-75BA-A11C-BE8A-ED477AA89205}"/>
              </a:ext>
            </a:extLst>
          </p:cNvPr>
          <p:cNvGrpSpPr/>
          <p:nvPr/>
        </p:nvGrpSpPr>
        <p:grpSpPr>
          <a:xfrm>
            <a:off x="3119615" y="3716564"/>
            <a:ext cx="453042" cy="1874258"/>
            <a:chOff x="295673" y="1619254"/>
            <a:chExt cx="453042" cy="3152772"/>
          </a:xfrm>
        </p:grpSpPr>
        <p:grpSp>
          <p:nvGrpSpPr>
            <p:cNvPr id="113" name="Group 112">
              <a:extLst>
                <a:ext uri="{FF2B5EF4-FFF2-40B4-BE49-F238E27FC236}">
                  <a16:creationId xmlns:a16="http://schemas.microsoft.com/office/drawing/2014/main" id="{69DB2408-14AE-7113-144B-CEF9F7B81CBF}"/>
                </a:ext>
              </a:extLst>
            </p:cNvPr>
            <p:cNvGrpSpPr/>
            <p:nvPr/>
          </p:nvGrpSpPr>
          <p:grpSpPr>
            <a:xfrm>
              <a:off x="295673" y="1619254"/>
              <a:ext cx="453042" cy="3152772"/>
              <a:chOff x="3651061" y="2070457"/>
              <a:chExt cx="453042" cy="1878277"/>
            </a:xfrm>
          </p:grpSpPr>
          <p:cxnSp>
            <p:nvCxnSpPr>
              <p:cNvPr id="115" name="Straight Connector 114">
                <a:extLst>
                  <a:ext uri="{FF2B5EF4-FFF2-40B4-BE49-F238E27FC236}">
                    <a16:creationId xmlns:a16="http://schemas.microsoft.com/office/drawing/2014/main" id="{AB493A3E-0880-BD28-5A73-222CADBBCE5C}"/>
                  </a:ext>
                </a:extLst>
              </p:cNvPr>
              <p:cNvCxnSpPr>
                <a:cxnSpLocks/>
              </p:cNvCxnSpPr>
              <p:nvPr/>
            </p:nvCxnSpPr>
            <p:spPr>
              <a:xfrm>
                <a:off x="4091921" y="2219325"/>
                <a:ext cx="0" cy="1729409"/>
              </a:xfrm>
              <a:prstGeom prst="line">
                <a:avLst/>
              </a:prstGeom>
              <a:ln>
                <a:headEnd type="oval"/>
                <a:tailEnd type="oval" w="lg" len="lg"/>
              </a:ln>
            </p:spPr>
            <p:style>
              <a:lnRef idx="1">
                <a:schemeClr val="accent1"/>
              </a:lnRef>
              <a:fillRef idx="0">
                <a:schemeClr val="accent1"/>
              </a:fillRef>
              <a:effectRef idx="0">
                <a:schemeClr val="accent1"/>
              </a:effectRef>
              <a:fontRef idx="minor">
                <a:schemeClr val="tx1"/>
              </a:fontRef>
            </p:style>
          </p:cxnSp>
          <p:sp>
            <p:nvSpPr>
              <p:cNvPr id="116" name="Parallelogram 18">
                <a:extLst>
                  <a:ext uri="{FF2B5EF4-FFF2-40B4-BE49-F238E27FC236}">
                    <a16:creationId xmlns:a16="http://schemas.microsoft.com/office/drawing/2014/main" id="{29725A6E-B08D-EB4F-8FA1-23102F5B514B}"/>
                  </a:ext>
                </a:extLst>
              </p:cNvPr>
              <p:cNvSpPr/>
              <p:nvPr/>
            </p:nvSpPr>
            <p:spPr>
              <a:xfrm rot="5400000">
                <a:off x="3313822" y="2407696"/>
                <a:ext cx="1127519" cy="453042"/>
              </a:xfrm>
              <a:custGeom>
                <a:avLst/>
                <a:gdLst>
                  <a:gd name="connsiteX0" fmla="*/ 0 w 1026907"/>
                  <a:gd name="connsiteY0" fmla="*/ 328743 h 328743"/>
                  <a:gd name="connsiteX1" fmla="*/ 178438 w 1026907"/>
                  <a:gd name="connsiteY1" fmla="*/ 0 h 328743"/>
                  <a:gd name="connsiteX2" fmla="*/ 1026907 w 1026907"/>
                  <a:gd name="connsiteY2" fmla="*/ 0 h 328743"/>
                  <a:gd name="connsiteX3" fmla="*/ 848469 w 1026907"/>
                  <a:gd name="connsiteY3" fmla="*/ 328743 h 328743"/>
                  <a:gd name="connsiteX4" fmla="*/ 0 w 1026907"/>
                  <a:gd name="connsiteY4" fmla="*/ 328743 h 328743"/>
                  <a:gd name="connsiteX0" fmla="*/ 0 w 1026907"/>
                  <a:gd name="connsiteY0" fmla="*/ 328743 h 328743"/>
                  <a:gd name="connsiteX1" fmla="*/ 178438 w 1026907"/>
                  <a:gd name="connsiteY1" fmla="*/ 0 h 328743"/>
                  <a:gd name="connsiteX2" fmla="*/ 1026907 w 1026907"/>
                  <a:gd name="connsiteY2" fmla="*/ 0 h 328743"/>
                  <a:gd name="connsiteX3" fmla="*/ 848469 w 1026907"/>
                  <a:gd name="connsiteY3" fmla="*/ 328743 h 328743"/>
                  <a:gd name="connsiteX4" fmla="*/ 0 w 1026907"/>
                  <a:gd name="connsiteY4" fmla="*/ 328743 h 328743"/>
                  <a:gd name="connsiteX0" fmla="*/ 7744 w 1034651"/>
                  <a:gd name="connsiteY0" fmla="*/ 328743 h 328743"/>
                  <a:gd name="connsiteX1" fmla="*/ 186182 w 1034651"/>
                  <a:gd name="connsiteY1" fmla="*/ 0 h 328743"/>
                  <a:gd name="connsiteX2" fmla="*/ 1034651 w 1034651"/>
                  <a:gd name="connsiteY2" fmla="*/ 0 h 328743"/>
                  <a:gd name="connsiteX3" fmla="*/ 856213 w 1034651"/>
                  <a:gd name="connsiteY3" fmla="*/ 328743 h 328743"/>
                  <a:gd name="connsiteX4" fmla="*/ 7744 w 1034651"/>
                  <a:gd name="connsiteY4" fmla="*/ 328743 h 328743"/>
                  <a:gd name="connsiteX0" fmla="*/ 7744 w 1127519"/>
                  <a:gd name="connsiteY0" fmla="*/ 333505 h 333505"/>
                  <a:gd name="connsiteX1" fmla="*/ 186182 w 1127519"/>
                  <a:gd name="connsiteY1" fmla="*/ 4762 h 333505"/>
                  <a:gd name="connsiteX2" fmla="*/ 1127519 w 1127519"/>
                  <a:gd name="connsiteY2" fmla="*/ 0 h 333505"/>
                  <a:gd name="connsiteX3" fmla="*/ 856213 w 1127519"/>
                  <a:gd name="connsiteY3" fmla="*/ 333505 h 333505"/>
                  <a:gd name="connsiteX4" fmla="*/ 7744 w 1127519"/>
                  <a:gd name="connsiteY4" fmla="*/ 333505 h 333505"/>
                  <a:gd name="connsiteX0" fmla="*/ 7744 w 1127519"/>
                  <a:gd name="connsiteY0" fmla="*/ 333505 h 333505"/>
                  <a:gd name="connsiteX1" fmla="*/ 186182 w 1127519"/>
                  <a:gd name="connsiteY1" fmla="*/ 4762 h 333505"/>
                  <a:gd name="connsiteX2" fmla="*/ 1127519 w 1127519"/>
                  <a:gd name="connsiteY2" fmla="*/ 0 h 333505"/>
                  <a:gd name="connsiteX3" fmla="*/ 856213 w 1127519"/>
                  <a:gd name="connsiteY3" fmla="*/ 333505 h 333505"/>
                  <a:gd name="connsiteX4" fmla="*/ 7744 w 1127519"/>
                  <a:gd name="connsiteY4" fmla="*/ 333505 h 333505"/>
                  <a:gd name="connsiteX0" fmla="*/ 7744 w 1127519"/>
                  <a:gd name="connsiteY0" fmla="*/ 333505 h 333505"/>
                  <a:gd name="connsiteX1" fmla="*/ 186182 w 1127519"/>
                  <a:gd name="connsiteY1" fmla="*/ 4762 h 333505"/>
                  <a:gd name="connsiteX2" fmla="*/ 1127519 w 1127519"/>
                  <a:gd name="connsiteY2" fmla="*/ 0 h 333505"/>
                  <a:gd name="connsiteX3" fmla="*/ 856213 w 1127519"/>
                  <a:gd name="connsiteY3" fmla="*/ 333505 h 333505"/>
                  <a:gd name="connsiteX4" fmla="*/ 7744 w 1127519"/>
                  <a:gd name="connsiteY4" fmla="*/ 333505 h 3335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519" h="333505">
                    <a:moveTo>
                      <a:pt x="7744" y="333505"/>
                    </a:moveTo>
                    <a:cubicBezTo>
                      <a:pt x="-57905" y="223924"/>
                      <a:pt x="319208" y="85468"/>
                      <a:pt x="186182" y="4762"/>
                    </a:cubicBezTo>
                    <a:lnTo>
                      <a:pt x="1127519" y="0"/>
                    </a:lnTo>
                    <a:cubicBezTo>
                      <a:pt x="953740" y="92118"/>
                      <a:pt x="960936" y="231862"/>
                      <a:pt x="856213" y="333505"/>
                    </a:cubicBezTo>
                    <a:lnTo>
                      <a:pt x="7744" y="333505"/>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vert="horz" rtlCol="0" anchor="ctr"/>
              <a:lstStyle/>
              <a:p>
                <a:pPr algn="ctr"/>
                <a:endParaRPr lang="en-IN" sz="1250" b="1" dirty="0">
                  <a:latin typeface="Verdana" panose="020B0604030504040204" pitchFamily="34" charset="0"/>
                  <a:ea typeface="Verdana" panose="020B0604030504040204" pitchFamily="34" charset="0"/>
                </a:endParaRPr>
              </a:p>
            </p:txBody>
          </p:sp>
        </p:grpSp>
        <p:sp>
          <p:nvSpPr>
            <p:cNvPr id="114" name="TextBox 113">
              <a:extLst>
                <a:ext uri="{FF2B5EF4-FFF2-40B4-BE49-F238E27FC236}">
                  <a16:creationId xmlns:a16="http://schemas.microsoft.com/office/drawing/2014/main" id="{EE8257BD-7D8C-C786-C98C-11F234DD54FF}"/>
                </a:ext>
              </a:extLst>
            </p:cNvPr>
            <p:cNvSpPr txBox="1"/>
            <p:nvPr/>
          </p:nvSpPr>
          <p:spPr>
            <a:xfrm rot="16200000">
              <a:off x="-144285" y="2387302"/>
              <a:ext cx="1284354" cy="284693"/>
            </a:xfrm>
            <a:prstGeom prst="rect">
              <a:avLst/>
            </a:prstGeom>
            <a:noFill/>
          </p:spPr>
          <p:txBody>
            <a:bodyPr wrap="square" rtlCol="0">
              <a:spAutoFit/>
            </a:bodyPr>
            <a:lstStyle/>
            <a:p>
              <a:pPr algn="ctr"/>
              <a:r>
                <a:rPr lang="en-IN" sz="1250" b="1" dirty="0">
                  <a:solidFill>
                    <a:schemeClr val="bg1"/>
                  </a:solidFill>
                  <a:latin typeface="Verdana" panose="020B0604030504040204" pitchFamily="34" charset="0"/>
                  <a:ea typeface="Verdana" panose="020B0604030504040204" pitchFamily="34" charset="0"/>
                </a:rPr>
                <a:t>2024</a:t>
              </a:r>
            </a:p>
          </p:txBody>
        </p:sp>
      </p:grpSp>
      <p:sp>
        <p:nvSpPr>
          <p:cNvPr id="126" name="TextBox 125">
            <a:extLst>
              <a:ext uri="{FF2B5EF4-FFF2-40B4-BE49-F238E27FC236}">
                <a16:creationId xmlns:a16="http://schemas.microsoft.com/office/drawing/2014/main" id="{1AA92782-C25C-E91D-9481-05925C2CE8CD}"/>
              </a:ext>
            </a:extLst>
          </p:cNvPr>
          <p:cNvSpPr txBox="1"/>
          <p:nvPr/>
        </p:nvSpPr>
        <p:spPr>
          <a:xfrm>
            <a:off x="736533" y="1502246"/>
            <a:ext cx="1440000" cy="707886"/>
          </a:xfrm>
          <a:prstGeom prst="rect">
            <a:avLst/>
          </a:prstGeom>
          <a:noFill/>
        </p:spPr>
        <p:txBody>
          <a:bodyPr wrap="square" rtlCol="0">
            <a:spAutoFit/>
          </a:bodyPr>
          <a:lstStyle/>
          <a:p>
            <a:r>
              <a:rPr lang="en-IN" sz="1000" dirty="0">
                <a:solidFill>
                  <a:srgbClr val="ED7D31"/>
                </a:solidFill>
                <a:latin typeface="Verdana" panose="020B0604030504040204" pitchFamily="34" charset="0"/>
                <a:ea typeface="Verdana" panose="020B0604030504040204" pitchFamily="34" charset="0"/>
              </a:rPr>
              <a:t>Incorporation as Dhruv Consultancy Services Private Limited.</a:t>
            </a:r>
          </a:p>
        </p:txBody>
      </p:sp>
      <p:sp>
        <p:nvSpPr>
          <p:cNvPr id="127" name="TextBox 126">
            <a:extLst>
              <a:ext uri="{FF2B5EF4-FFF2-40B4-BE49-F238E27FC236}">
                <a16:creationId xmlns:a16="http://schemas.microsoft.com/office/drawing/2014/main" id="{F8424FCF-9F66-F783-A409-2684D434683F}"/>
              </a:ext>
            </a:extLst>
          </p:cNvPr>
          <p:cNvSpPr txBox="1"/>
          <p:nvPr/>
        </p:nvSpPr>
        <p:spPr>
          <a:xfrm>
            <a:off x="2572203" y="1502246"/>
            <a:ext cx="1440000" cy="553998"/>
          </a:xfrm>
          <a:prstGeom prst="rect">
            <a:avLst/>
          </a:prstGeom>
          <a:noFill/>
        </p:spPr>
        <p:txBody>
          <a:bodyPr wrap="square" rtlCol="0">
            <a:spAutoFit/>
          </a:bodyPr>
          <a:lstStyle/>
          <a:p>
            <a:r>
              <a:rPr lang="en-US" sz="1000" dirty="0">
                <a:solidFill>
                  <a:srgbClr val="FFC000"/>
                </a:solidFill>
                <a:latin typeface="Verdana" panose="020B0604030504040204" pitchFamily="34" charset="0"/>
                <a:ea typeface="Verdana" panose="020B0604030504040204" pitchFamily="34" charset="0"/>
              </a:rPr>
              <a:t>First PMC Project</a:t>
            </a:r>
          </a:p>
          <a:p>
            <a:r>
              <a:rPr lang="en-US" sz="1000" dirty="0">
                <a:solidFill>
                  <a:srgbClr val="FFC000"/>
                </a:solidFill>
                <a:latin typeface="Verdana" panose="020B0604030504040204" pitchFamily="34" charset="0"/>
                <a:ea typeface="Verdana" panose="020B0604030504040204" pitchFamily="34" charset="0"/>
              </a:rPr>
              <a:t>Bhiwandi - Kalyan Shilphata.</a:t>
            </a:r>
            <a:endParaRPr lang="en-IN" sz="1000" dirty="0">
              <a:solidFill>
                <a:srgbClr val="FFC000"/>
              </a:solidFill>
              <a:latin typeface="Verdana" panose="020B0604030504040204" pitchFamily="34" charset="0"/>
              <a:ea typeface="Verdana" panose="020B0604030504040204" pitchFamily="34" charset="0"/>
            </a:endParaRPr>
          </a:p>
        </p:txBody>
      </p:sp>
      <p:sp>
        <p:nvSpPr>
          <p:cNvPr id="128" name="TextBox 127">
            <a:extLst>
              <a:ext uri="{FF2B5EF4-FFF2-40B4-BE49-F238E27FC236}">
                <a16:creationId xmlns:a16="http://schemas.microsoft.com/office/drawing/2014/main" id="{B51C1D5D-D5B6-950B-05C5-76CB7B6A1ED2}"/>
              </a:ext>
            </a:extLst>
          </p:cNvPr>
          <p:cNvSpPr txBox="1"/>
          <p:nvPr/>
        </p:nvSpPr>
        <p:spPr>
          <a:xfrm>
            <a:off x="4438770" y="1502246"/>
            <a:ext cx="1440000" cy="861774"/>
          </a:xfrm>
          <a:prstGeom prst="rect">
            <a:avLst/>
          </a:prstGeom>
          <a:noFill/>
        </p:spPr>
        <p:txBody>
          <a:bodyPr wrap="square" rtlCol="0">
            <a:spAutoFit/>
          </a:bodyPr>
          <a:lstStyle/>
          <a:p>
            <a:r>
              <a:rPr lang="en-US" sz="1000" dirty="0">
                <a:solidFill>
                  <a:srgbClr val="70AD47"/>
                </a:solidFill>
                <a:latin typeface="Verdana" panose="020B0604030504040204" pitchFamily="34" charset="0"/>
                <a:ea typeface="Verdana" panose="020B0604030504040204" pitchFamily="34" charset="0"/>
              </a:rPr>
              <a:t>First Expressway Project:</a:t>
            </a:r>
          </a:p>
          <a:p>
            <a:r>
              <a:rPr lang="en-US" sz="1000" dirty="0">
                <a:solidFill>
                  <a:srgbClr val="70AD47"/>
                </a:solidFill>
                <a:latin typeface="Verdana" panose="020B0604030504040204" pitchFamily="34" charset="0"/>
                <a:ea typeface="Verdana" panose="020B0604030504040204" pitchFamily="34" charset="0"/>
              </a:rPr>
              <a:t>Missing Link of Mumbai - Pune</a:t>
            </a:r>
          </a:p>
          <a:p>
            <a:r>
              <a:rPr lang="en-US" sz="1000" dirty="0">
                <a:solidFill>
                  <a:srgbClr val="70AD47"/>
                </a:solidFill>
                <a:latin typeface="Verdana" panose="020B0604030504040204" pitchFamily="34" charset="0"/>
                <a:ea typeface="Verdana" panose="020B0604030504040204" pitchFamily="34" charset="0"/>
              </a:rPr>
              <a:t>Expressway.</a:t>
            </a:r>
            <a:endParaRPr lang="en-IN" sz="1000" dirty="0">
              <a:solidFill>
                <a:srgbClr val="70AD47"/>
              </a:solidFill>
              <a:latin typeface="Verdana" panose="020B0604030504040204" pitchFamily="34" charset="0"/>
              <a:ea typeface="Verdana" panose="020B0604030504040204" pitchFamily="34" charset="0"/>
            </a:endParaRPr>
          </a:p>
        </p:txBody>
      </p:sp>
      <p:sp>
        <p:nvSpPr>
          <p:cNvPr id="129" name="TextBox 128">
            <a:extLst>
              <a:ext uri="{FF2B5EF4-FFF2-40B4-BE49-F238E27FC236}">
                <a16:creationId xmlns:a16="http://schemas.microsoft.com/office/drawing/2014/main" id="{12B81BDD-920D-6319-154B-E306FE3D1F88}"/>
              </a:ext>
            </a:extLst>
          </p:cNvPr>
          <p:cNvSpPr txBox="1"/>
          <p:nvPr/>
        </p:nvSpPr>
        <p:spPr>
          <a:xfrm>
            <a:off x="6257255" y="1502246"/>
            <a:ext cx="1440000" cy="553998"/>
          </a:xfrm>
          <a:prstGeom prst="rect">
            <a:avLst/>
          </a:prstGeom>
          <a:noFill/>
        </p:spPr>
        <p:txBody>
          <a:bodyPr wrap="square" rtlCol="0">
            <a:spAutoFit/>
          </a:bodyPr>
          <a:lstStyle/>
          <a:p>
            <a:r>
              <a:rPr lang="en-US" sz="1000" dirty="0">
                <a:solidFill>
                  <a:srgbClr val="5B9BD5"/>
                </a:solidFill>
                <a:latin typeface="Verdana" panose="020B0604030504040204" pitchFamily="34" charset="0"/>
                <a:ea typeface="Verdana" panose="020B0604030504040204" pitchFamily="34" charset="0"/>
              </a:rPr>
              <a:t>First NHAI Project: Khed - Sinnar Highway.</a:t>
            </a:r>
            <a:endParaRPr lang="en-IN" sz="1000" dirty="0">
              <a:solidFill>
                <a:srgbClr val="5B9BD5"/>
              </a:solidFill>
              <a:latin typeface="Verdana" panose="020B0604030504040204" pitchFamily="34" charset="0"/>
              <a:ea typeface="Verdana" panose="020B0604030504040204" pitchFamily="34" charset="0"/>
            </a:endParaRPr>
          </a:p>
        </p:txBody>
      </p:sp>
      <p:sp>
        <p:nvSpPr>
          <p:cNvPr id="130" name="TextBox 129">
            <a:extLst>
              <a:ext uri="{FF2B5EF4-FFF2-40B4-BE49-F238E27FC236}">
                <a16:creationId xmlns:a16="http://schemas.microsoft.com/office/drawing/2014/main" id="{5037EB4E-4628-68B0-C76D-19464B121749}"/>
              </a:ext>
            </a:extLst>
          </p:cNvPr>
          <p:cNvSpPr txBox="1"/>
          <p:nvPr/>
        </p:nvSpPr>
        <p:spPr>
          <a:xfrm>
            <a:off x="8109308" y="1502246"/>
            <a:ext cx="1440000" cy="553998"/>
          </a:xfrm>
          <a:prstGeom prst="rect">
            <a:avLst/>
          </a:prstGeom>
          <a:noFill/>
        </p:spPr>
        <p:txBody>
          <a:bodyPr wrap="square" rtlCol="0">
            <a:spAutoFit/>
          </a:bodyPr>
          <a:lstStyle/>
          <a:p>
            <a:r>
              <a:rPr lang="en-US" sz="1000" dirty="0">
                <a:solidFill>
                  <a:srgbClr val="7030A0"/>
                </a:solidFill>
                <a:latin typeface="Verdana" panose="020B0604030504040204" pitchFamily="34" charset="0"/>
                <a:ea typeface="Verdana" panose="020B0604030504040204" pitchFamily="34" charset="0"/>
              </a:rPr>
              <a:t>Entry in Ports Sector: Jalna &amp; Wardha Dry Port . </a:t>
            </a:r>
            <a:endParaRPr lang="en-IN" sz="1000" dirty="0">
              <a:solidFill>
                <a:srgbClr val="7030A0"/>
              </a:solidFill>
              <a:latin typeface="Verdana" panose="020B0604030504040204" pitchFamily="34" charset="0"/>
              <a:ea typeface="Verdana" panose="020B0604030504040204" pitchFamily="34" charset="0"/>
            </a:endParaRPr>
          </a:p>
        </p:txBody>
      </p:sp>
      <p:sp>
        <p:nvSpPr>
          <p:cNvPr id="131" name="TextBox 130">
            <a:extLst>
              <a:ext uri="{FF2B5EF4-FFF2-40B4-BE49-F238E27FC236}">
                <a16:creationId xmlns:a16="http://schemas.microsoft.com/office/drawing/2014/main" id="{C3C0DA06-0DFB-E3A2-DBBC-F8D29381ECA8}"/>
              </a:ext>
            </a:extLst>
          </p:cNvPr>
          <p:cNvSpPr txBox="1"/>
          <p:nvPr/>
        </p:nvSpPr>
        <p:spPr>
          <a:xfrm>
            <a:off x="9988856" y="1502246"/>
            <a:ext cx="1440000" cy="1015663"/>
          </a:xfrm>
          <a:prstGeom prst="rect">
            <a:avLst/>
          </a:prstGeom>
          <a:noFill/>
        </p:spPr>
        <p:txBody>
          <a:bodyPr wrap="square" rtlCol="0">
            <a:spAutoFit/>
          </a:bodyPr>
          <a:lstStyle/>
          <a:p>
            <a:r>
              <a:rPr lang="en-US" sz="1000" dirty="0">
                <a:solidFill>
                  <a:srgbClr val="FF0000"/>
                </a:solidFill>
                <a:latin typeface="Verdana" panose="020B0604030504040204" pitchFamily="34" charset="0"/>
                <a:ea typeface="Verdana" panose="020B0604030504040204" pitchFamily="34" charset="0"/>
              </a:rPr>
              <a:t>Name changed to Dhruv Consultancy Services Limited. Successful Listing on BSE-SME on May 10.</a:t>
            </a:r>
            <a:endParaRPr lang="en-IN" sz="1000" dirty="0">
              <a:solidFill>
                <a:srgbClr val="FF0000"/>
              </a:solidFill>
              <a:latin typeface="Verdana" panose="020B0604030504040204" pitchFamily="34" charset="0"/>
              <a:ea typeface="Verdana" panose="020B0604030504040204" pitchFamily="34" charset="0"/>
            </a:endParaRPr>
          </a:p>
        </p:txBody>
      </p:sp>
      <p:sp>
        <p:nvSpPr>
          <p:cNvPr id="132" name="TextBox 131">
            <a:extLst>
              <a:ext uri="{FF2B5EF4-FFF2-40B4-BE49-F238E27FC236}">
                <a16:creationId xmlns:a16="http://schemas.microsoft.com/office/drawing/2014/main" id="{1514791C-CBA1-13FC-5DA5-39850100BF40}"/>
              </a:ext>
            </a:extLst>
          </p:cNvPr>
          <p:cNvSpPr txBox="1"/>
          <p:nvPr/>
        </p:nvSpPr>
        <p:spPr>
          <a:xfrm>
            <a:off x="9096987" y="3831891"/>
            <a:ext cx="1598100" cy="707886"/>
          </a:xfrm>
          <a:prstGeom prst="rect">
            <a:avLst/>
          </a:prstGeom>
          <a:noFill/>
        </p:spPr>
        <p:txBody>
          <a:bodyPr wrap="square" rtlCol="0">
            <a:spAutoFit/>
          </a:bodyPr>
          <a:lstStyle/>
          <a:p>
            <a:r>
              <a:rPr lang="en-US" sz="1000" dirty="0">
                <a:solidFill>
                  <a:srgbClr val="92D050"/>
                </a:solidFill>
                <a:latin typeface="Verdana" panose="020B0604030504040204" pitchFamily="34" charset="0"/>
                <a:ea typeface="Verdana" panose="020B0604030504040204" pitchFamily="34" charset="0"/>
              </a:rPr>
              <a:t>Listing on NSE. Migration to Main Board of BSE &amp; NSE on November 25 </a:t>
            </a:r>
            <a:endParaRPr lang="en-IN" sz="1000" dirty="0">
              <a:solidFill>
                <a:srgbClr val="92D050"/>
              </a:solidFill>
              <a:latin typeface="Verdana" panose="020B0604030504040204" pitchFamily="34" charset="0"/>
              <a:ea typeface="Verdana" panose="020B0604030504040204" pitchFamily="34" charset="0"/>
            </a:endParaRPr>
          </a:p>
        </p:txBody>
      </p:sp>
      <p:sp>
        <p:nvSpPr>
          <p:cNvPr id="133" name="TextBox 132">
            <a:extLst>
              <a:ext uri="{FF2B5EF4-FFF2-40B4-BE49-F238E27FC236}">
                <a16:creationId xmlns:a16="http://schemas.microsoft.com/office/drawing/2014/main" id="{DC519788-545D-2EC6-5C64-733A9FDB1EF9}"/>
              </a:ext>
            </a:extLst>
          </p:cNvPr>
          <p:cNvSpPr txBox="1"/>
          <p:nvPr/>
        </p:nvSpPr>
        <p:spPr>
          <a:xfrm>
            <a:off x="7227478" y="3831891"/>
            <a:ext cx="1440000" cy="553998"/>
          </a:xfrm>
          <a:prstGeom prst="rect">
            <a:avLst/>
          </a:prstGeom>
          <a:noFill/>
        </p:spPr>
        <p:txBody>
          <a:bodyPr wrap="square" rtlCol="0">
            <a:spAutoFit/>
          </a:bodyPr>
          <a:lstStyle/>
          <a:p>
            <a:r>
              <a:rPr lang="en-US" sz="1000" dirty="0">
                <a:solidFill>
                  <a:srgbClr val="FFC000"/>
                </a:solidFill>
                <a:latin typeface="Verdana" panose="020B0604030504040204" pitchFamily="34" charset="0"/>
                <a:ea typeface="Verdana" panose="020B0604030504040204" pitchFamily="34" charset="0"/>
              </a:rPr>
              <a:t>Entry in Metro Sector Line 2A &amp; 7 of Mumbai Metro </a:t>
            </a:r>
            <a:endParaRPr lang="en-IN" sz="1000" dirty="0">
              <a:solidFill>
                <a:srgbClr val="FFC000"/>
              </a:solidFill>
              <a:latin typeface="Verdana" panose="020B0604030504040204" pitchFamily="34" charset="0"/>
              <a:ea typeface="Verdana" panose="020B0604030504040204" pitchFamily="34" charset="0"/>
            </a:endParaRPr>
          </a:p>
        </p:txBody>
      </p:sp>
      <p:sp>
        <p:nvSpPr>
          <p:cNvPr id="134" name="TextBox 133">
            <a:extLst>
              <a:ext uri="{FF2B5EF4-FFF2-40B4-BE49-F238E27FC236}">
                <a16:creationId xmlns:a16="http://schemas.microsoft.com/office/drawing/2014/main" id="{76F6F886-EB91-AA04-777F-17B4E8DF54C2}"/>
              </a:ext>
            </a:extLst>
          </p:cNvPr>
          <p:cNvSpPr txBox="1"/>
          <p:nvPr/>
        </p:nvSpPr>
        <p:spPr>
          <a:xfrm>
            <a:off x="5389259" y="3831891"/>
            <a:ext cx="1440000" cy="707886"/>
          </a:xfrm>
          <a:prstGeom prst="rect">
            <a:avLst/>
          </a:prstGeom>
          <a:noFill/>
        </p:spPr>
        <p:txBody>
          <a:bodyPr wrap="square" rtlCol="0">
            <a:spAutoFit/>
          </a:bodyPr>
          <a:lstStyle/>
          <a:p>
            <a:r>
              <a:rPr lang="en-US" sz="1000" dirty="0">
                <a:solidFill>
                  <a:srgbClr val="C00000"/>
                </a:solidFill>
                <a:latin typeface="Verdana" panose="020B0604030504040204" pitchFamily="34" charset="0"/>
                <a:ea typeface="Verdana" panose="020B0604030504040204" pitchFamily="34" charset="0"/>
              </a:rPr>
              <a:t>Entry in Railway Sector:</a:t>
            </a:r>
          </a:p>
          <a:p>
            <a:r>
              <a:rPr lang="en-US" sz="1000" dirty="0">
                <a:solidFill>
                  <a:srgbClr val="C00000"/>
                </a:solidFill>
                <a:latin typeface="Verdana" panose="020B0604030504040204" pitchFamily="34" charset="0"/>
                <a:ea typeface="Verdana" panose="020B0604030504040204" pitchFamily="34" charset="0"/>
              </a:rPr>
              <a:t>Gati Shakti Unit, Salem Division </a:t>
            </a:r>
            <a:endParaRPr lang="en-IN" sz="1000" dirty="0">
              <a:solidFill>
                <a:srgbClr val="C00000"/>
              </a:solidFill>
              <a:latin typeface="Verdana" panose="020B0604030504040204" pitchFamily="34" charset="0"/>
              <a:ea typeface="Verdana" panose="020B0604030504040204" pitchFamily="34" charset="0"/>
            </a:endParaRPr>
          </a:p>
        </p:txBody>
      </p:sp>
      <p:sp>
        <p:nvSpPr>
          <p:cNvPr id="135" name="TextBox 134">
            <a:extLst>
              <a:ext uri="{FF2B5EF4-FFF2-40B4-BE49-F238E27FC236}">
                <a16:creationId xmlns:a16="http://schemas.microsoft.com/office/drawing/2014/main" id="{BBBFFD54-512D-3D5C-4450-43526BDE2B38}"/>
              </a:ext>
            </a:extLst>
          </p:cNvPr>
          <p:cNvSpPr txBox="1"/>
          <p:nvPr/>
        </p:nvSpPr>
        <p:spPr>
          <a:xfrm>
            <a:off x="3541394" y="3831891"/>
            <a:ext cx="1440000" cy="861774"/>
          </a:xfrm>
          <a:prstGeom prst="rect">
            <a:avLst/>
          </a:prstGeom>
          <a:noFill/>
        </p:spPr>
        <p:txBody>
          <a:bodyPr wrap="square" rtlCol="0">
            <a:spAutoFit/>
          </a:bodyPr>
          <a:lstStyle/>
          <a:p>
            <a:r>
              <a:rPr lang="en-US" sz="1000" dirty="0">
                <a:solidFill>
                  <a:srgbClr val="4472C4"/>
                </a:solidFill>
                <a:latin typeface="Verdana" panose="020B0604030504040204" pitchFamily="34" charset="0"/>
                <a:ea typeface="Verdana" panose="020B0604030504040204" pitchFamily="34" charset="0"/>
              </a:rPr>
              <a:t>Incorporation of Subsidiary in UK:</a:t>
            </a:r>
          </a:p>
          <a:p>
            <a:r>
              <a:rPr lang="en-US" sz="1000" dirty="0">
                <a:solidFill>
                  <a:srgbClr val="4472C4"/>
                </a:solidFill>
                <a:latin typeface="Verdana" panose="020B0604030504040204" pitchFamily="34" charset="0"/>
                <a:ea typeface="Verdana" panose="020B0604030504040204" pitchFamily="34" charset="0"/>
              </a:rPr>
              <a:t>Dhruv International Private Limited</a:t>
            </a:r>
            <a:endParaRPr lang="en-IN" sz="1000" dirty="0">
              <a:solidFill>
                <a:srgbClr val="4472C4"/>
              </a:solidFill>
              <a:latin typeface="Verdana" panose="020B0604030504040204" pitchFamily="34" charset="0"/>
              <a:ea typeface="Verdana" panose="020B0604030504040204" pitchFamily="34" charset="0"/>
            </a:endParaRPr>
          </a:p>
        </p:txBody>
      </p:sp>
      <p:cxnSp>
        <p:nvCxnSpPr>
          <p:cNvPr id="14" name="Straight Connector 13">
            <a:extLst>
              <a:ext uri="{FF2B5EF4-FFF2-40B4-BE49-F238E27FC236}">
                <a16:creationId xmlns:a16="http://schemas.microsoft.com/office/drawing/2014/main" id="{94140EFF-2726-5303-A709-9E37BFDDBD63}"/>
              </a:ext>
            </a:extLst>
          </p:cNvPr>
          <p:cNvCxnSpPr>
            <a:cxnSpLocks/>
          </p:cNvCxnSpPr>
          <p:nvPr/>
        </p:nvCxnSpPr>
        <p:spPr>
          <a:xfrm flipV="1">
            <a:off x="0" y="886541"/>
            <a:ext cx="11815562" cy="18334"/>
          </a:xfrm>
          <a:prstGeom prst="line">
            <a:avLst/>
          </a:prstGeom>
          <a:ln w="25400">
            <a:solidFill>
              <a:srgbClr val="9B3421"/>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CDBDF29C-BE34-35BF-588B-0D2FA81875A3}"/>
              </a:ext>
            </a:extLst>
          </p:cNvPr>
          <p:cNvSpPr/>
          <p:nvPr/>
        </p:nvSpPr>
        <p:spPr>
          <a:xfrm>
            <a:off x="-1" y="6419147"/>
            <a:ext cx="10800000" cy="3600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435100" algn="ctr"/>
            <a:r>
              <a:rPr lang="en-IN" sz="1250" dirty="0">
                <a:solidFill>
                  <a:schemeClr val="tx1"/>
                </a:solidFill>
                <a:latin typeface="Verdana" panose="020B0604030504040204" pitchFamily="34" charset="0"/>
                <a:ea typeface="Verdana" panose="020B0604030504040204" pitchFamily="34" charset="0"/>
                <a:hlinkClick r:id="rId3"/>
              </a:rPr>
              <a:t>www.dhruvconsultancy.in</a:t>
            </a:r>
            <a:endParaRPr lang="en-IN" sz="1250" dirty="0">
              <a:solidFill>
                <a:schemeClr val="tx1"/>
              </a:solidFill>
              <a:latin typeface="Verdana" panose="020B0604030504040204" pitchFamily="34" charset="0"/>
              <a:ea typeface="Verdana" panose="020B0604030504040204" pitchFamily="34" charset="0"/>
            </a:endParaRPr>
          </a:p>
        </p:txBody>
      </p:sp>
      <p:sp>
        <p:nvSpPr>
          <p:cNvPr id="12" name="Flowchart: Terminator 11">
            <a:extLst>
              <a:ext uri="{FF2B5EF4-FFF2-40B4-BE49-F238E27FC236}">
                <a16:creationId xmlns:a16="http://schemas.microsoft.com/office/drawing/2014/main" id="{5EF20A2A-325E-3830-10BB-092FB7FCFC31}"/>
              </a:ext>
            </a:extLst>
          </p:cNvPr>
          <p:cNvSpPr/>
          <p:nvPr/>
        </p:nvSpPr>
        <p:spPr>
          <a:xfrm>
            <a:off x="10898162" y="6419147"/>
            <a:ext cx="900000" cy="360000"/>
          </a:xfrm>
          <a:prstGeom prst="flowChartTerminator">
            <a:avLst/>
          </a:prstGeom>
          <a:solidFill>
            <a:srgbClr val="9B34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250" dirty="0">
              <a:latin typeface="Verdana" panose="020B0604030504040204" pitchFamily="34" charset="0"/>
              <a:ea typeface="Verdana" panose="020B0604030504040204" pitchFamily="34" charset="0"/>
            </a:endParaRPr>
          </a:p>
        </p:txBody>
      </p:sp>
      <p:sp>
        <p:nvSpPr>
          <p:cNvPr id="16" name="Slide Number Placeholder 12">
            <a:extLst>
              <a:ext uri="{FF2B5EF4-FFF2-40B4-BE49-F238E27FC236}">
                <a16:creationId xmlns:a16="http://schemas.microsoft.com/office/drawing/2014/main" id="{2778161E-72ED-7898-CE08-E7AEC2F003FE}"/>
              </a:ext>
            </a:extLst>
          </p:cNvPr>
          <p:cNvSpPr>
            <a:spLocks noGrp="1"/>
          </p:cNvSpPr>
          <p:nvPr>
            <p:ph type="sldNum" sz="quarter" idx="12"/>
          </p:nvPr>
        </p:nvSpPr>
        <p:spPr>
          <a:xfrm>
            <a:off x="10898162" y="6419147"/>
            <a:ext cx="900000" cy="360000"/>
          </a:xfrm>
        </p:spPr>
        <p:txBody>
          <a:bodyPr/>
          <a:lstStyle/>
          <a:p>
            <a:pPr algn="ctr"/>
            <a:fld id="{8A4713F9-997F-4880-B255-BE372FECF281}" type="slidenum">
              <a:rPr lang="en-IN" sz="1250" b="1" smtClean="0">
                <a:solidFill>
                  <a:schemeClr val="bg1"/>
                </a:solidFill>
                <a:latin typeface="Verdana" panose="020B0604030504040204" pitchFamily="34" charset="0"/>
                <a:ea typeface="Verdana" panose="020B0604030504040204" pitchFamily="34" charset="0"/>
              </a:rPr>
              <a:pPr algn="ctr"/>
              <a:t>14</a:t>
            </a:fld>
            <a:endParaRPr lang="en-IN" sz="1250" b="1" dirty="0">
              <a:solidFill>
                <a:schemeClr val="bg1"/>
              </a:solidFill>
              <a:latin typeface="Verdana" panose="020B0604030504040204" pitchFamily="34" charset="0"/>
              <a:ea typeface="Verdana" panose="020B0604030504040204" pitchFamily="34" charset="0"/>
            </a:endParaRPr>
          </a:p>
        </p:txBody>
      </p:sp>
      <p:sp>
        <p:nvSpPr>
          <p:cNvPr id="17" name="TextBox 16">
            <a:extLst>
              <a:ext uri="{FF2B5EF4-FFF2-40B4-BE49-F238E27FC236}">
                <a16:creationId xmlns:a16="http://schemas.microsoft.com/office/drawing/2014/main" id="{CA77144E-3533-6E34-A206-4909746A2204}"/>
              </a:ext>
            </a:extLst>
          </p:cNvPr>
          <p:cNvSpPr txBox="1"/>
          <p:nvPr/>
        </p:nvSpPr>
        <p:spPr>
          <a:xfrm>
            <a:off x="340019" y="6456801"/>
            <a:ext cx="1117614" cy="284693"/>
          </a:xfrm>
          <a:prstGeom prst="rect">
            <a:avLst/>
          </a:prstGeom>
          <a:noFill/>
        </p:spPr>
        <p:txBody>
          <a:bodyPr wrap="none" rtlCol="0">
            <a:spAutoFit/>
          </a:bodyPr>
          <a:lstStyle/>
          <a:p>
            <a:r>
              <a:rPr lang="en-IN" sz="1250" b="1" dirty="0">
                <a:latin typeface="Verdana" panose="020B0604030504040204" pitchFamily="34" charset="0"/>
                <a:ea typeface="Verdana" panose="020B0604030504040204" pitchFamily="34" charset="0"/>
              </a:rPr>
              <a:t>June 2025</a:t>
            </a:r>
          </a:p>
        </p:txBody>
      </p:sp>
    </p:spTree>
    <p:extLst>
      <p:ext uri="{BB962C8B-B14F-4D97-AF65-F5344CB8AC3E}">
        <p14:creationId xmlns:p14="http://schemas.microsoft.com/office/powerpoint/2010/main" val="2569382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B4B979-3B64-28F8-3DF3-E18C536627ED}"/>
            </a:ext>
          </a:extLst>
        </p:cNvPr>
        <p:cNvGrpSpPr/>
        <p:nvPr/>
      </p:nvGrpSpPr>
      <p:grpSpPr>
        <a:xfrm>
          <a:off x="0" y="0"/>
          <a:ext cx="0" cy="0"/>
          <a:chOff x="0" y="0"/>
          <a:chExt cx="0" cy="0"/>
        </a:xfrm>
      </p:grpSpPr>
      <p:sp>
        <p:nvSpPr>
          <p:cNvPr id="28" name="Rectangle 27">
            <a:extLst>
              <a:ext uri="{FF2B5EF4-FFF2-40B4-BE49-F238E27FC236}">
                <a16:creationId xmlns:a16="http://schemas.microsoft.com/office/drawing/2014/main" id="{3E6DC02D-F27C-EBD6-BDA0-5C1B5BB43A10}"/>
              </a:ext>
            </a:extLst>
          </p:cNvPr>
          <p:cNvSpPr/>
          <p:nvPr/>
        </p:nvSpPr>
        <p:spPr>
          <a:xfrm>
            <a:off x="0" y="2006724"/>
            <a:ext cx="12191998" cy="44687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250">
              <a:latin typeface="Verdana" panose="020B0604030504040204" pitchFamily="34" charset="0"/>
              <a:ea typeface="Verdana" panose="020B0604030504040204" pitchFamily="34" charset="0"/>
            </a:endParaRPr>
          </a:p>
        </p:txBody>
      </p:sp>
      <p:sp>
        <p:nvSpPr>
          <p:cNvPr id="4" name="Rectangle 3">
            <a:extLst>
              <a:ext uri="{FF2B5EF4-FFF2-40B4-BE49-F238E27FC236}">
                <a16:creationId xmlns:a16="http://schemas.microsoft.com/office/drawing/2014/main" id="{65D3B04F-8077-37E4-56CC-58B355016EB4}"/>
              </a:ext>
            </a:extLst>
          </p:cNvPr>
          <p:cNvSpPr/>
          <p:nvPr/>
        </p:nvSpPr>
        <p:spPr>
          <a:xfrm>
            <a:off x="11896326" y="0"/>
            <a:ext cx="295673" cy="6858000"/>
          </a:xfrm>
          <a:prstGeom prst="rect">
            <a:avLst/>
          </a:prstGeom>
          <a:solidFill>
            <a:srgbClr val="FFE04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3" name="Picture 2">
            <a:extLst>
              <a:ext uri="{FF2B5EF4-FFF2-40B4-BE49-F238E27FC236}">
                <a16:creationId xmlns:a16="http://schemas.microsoft.com/office/drawing/2014/main" id="{56DFFE73-7D29-89E9-1430-665D6D91B141}"/>
              </a:ext>
            </a:extLst>
          </p:cNvPr>
          <p:cNvPicPr>
            <a:picLocks noChangeAspect="1"/>
          </p:cNvPicPr>
          <p:nvPr/>
        </p:nvPicPr>
        <p:blipFill rotWithShape="1">
          <a:blip r:embed="rId2">
            <a:extLst>
              <a:ext uri="{28A0092B-C50C-407E-A947-70E740481C1C}">
                <a14:useLocalDpi xmlns:a14="http://schemas.microsoft.com/office/drawing/2010/main" val="0"/>
              </a:ext>
            </a:extLst>
          </a:blip>
          <a:srcRect r="67500"/>
          <a:stretch/>
        </p:blipFill>
        <p:spPr>
          <a:xfrm>
            <a:off x="130514" y="73332"/>
            <a:ext cx="684000" cy="751648"/>
          </a:xfrm>
          <a:prstGeom prst="rect">
            <a:avLst/>
          </a:prstGeom>
        </p:spPr>
      </p:pic>
      <p:sp>
        <p:nvSpPr>
          <p:cNvPr id="6" name="TextBox 5">
            <a:extLst>
              <a:ext uri="{FF2B5EF4-FFF2-40B4-BE49-F238E27FC236}">
                <a16:creationId xmlns:a16="http://schemas.microsoft.com/office/drawing/2014/main" id="{EFF8624C-5E62-6821-DA35-7E651AB4F5A5}"/>
              </a:ext>
            </a:extLst>
          </p:cNvPr>
          <p:cNvSpPr txBox="1"/>
          <p:nvPr/>
        </p:nvSpPr>
        <p:spPr>
          <a:xfrm>
            <a:off x="1060735" y="210629"/>
            <a:ext cx="7209525" cy="477054"/>
          </a:xfrm>
          <a:prstGeom prst="rect">
            <a:avLst/>
          </a:prstGeom>
          <a:noFill/>
        </p:spPr>
        <p:txBody>
          <a:bodyPr wrap="square" rtlCol="0">
            <a:spAutoFit/>
          </a:bodyPr>
          <a:lstStyle/>
          <a:p>
            <a:r>
              <a:rPr lang="en-US" sz="2500" b="1" dirty="0">
                <a:latin typeface="Verdana" panose="020B0604030504040204" pitchFamily="34" charset="0"/>
                <a:ea typeface="Verdana" panose="020B0604030504040204" pitchFamily="34" charset="0"/>
              </a:rPr>
              <a:t>Historical Financial Performance</a:t>
            </a:r>
            <a:endParaRPr lang="en-IN" sz="2500" b="1" dirty="0">
              <a:latin typeface="Verdana" panose="020B0604030504040204" pitchFamily="34" charset="0"/>
              <a:ea typeface="Verdana" panose="020B0604030504040204" pitchFamily="34" charset="0"/>
            </a:endParaRPr>
          </a:p>
        </p:txBody>
      </p:sp>
      <p:graphicFrame>
        <p:nvGraphicFramePr>
          <p:cNvPr id="9" name="Chart 8">
            <a:extLst>
              <a:ext uri="{FF2B5EF4-FFF2-40B4-BE49-F238E27FC236}">
                <a16:creationId xmlns:a16="http://schemas.microsoft.com/office/drawing/2014/main" id="{761AEC4D-62A1-2F96-7F94-783F4AA39336}"/>
              </a:ext>
            </a:extLst>
          </p:cNvPr>
          <p:cNvGraphicFramePr/>
          <p:nvPr>
            <p:extLst>
              <p:ext uri="{D42A27DB-BD31-4B8C-83A1-F6EECF244321}">
                <p14:modId xmlns:p14="http://schemas.microsoft.com/office/powerpoint/2010/main" val="3261943598"/>
              </p:ext>
            </p:extLst>
          </p:nvPr>
        </p:nvGraphicFramePr>
        <p:xfrm>
          <a:off x="341801" y="2310293"/>
          <a:ext cx="3600000" cy="3600000"/>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a:extLst>
              <a:ext uri="{FF2B5EF4-FFF2-40B4-BE49-F238E27FC236}">
                <a16:creationId xmlns:a16="http://schemas.microsoft.com/office/drawing/2014/main" id="{A3F2A580-8A6E-6366-E4CA-61E15A750CAF}"/>
              </a:ext>
            </a:extLst>
          </p:cNvPr>
          <p:cNvSpPr txBox="1"/>
          <p:nvPr/>
        </p:nvSpPr>
        <p:spPr>
          <a:xfrm>
            <a:off x="341801" y="1406751"/>
            <a:ext cx="3600000" cy="323165"/>
          </a:xfrm>
          <a:prstGeom prst="rect">
            <a:avLst/>
          </a:prstGeom>
          <a:noFill/>
        </p:spPr>
        <p:txBody>
          <a:bodyPr wrap="square" rtlCol="0">
            <a:spAutoFit/>
          </a:bodyPr>
          <a:lstStyle/>
          <a:p>
            <a:pPr algn="ctr"/>
            <a:r>
              <a:rPr lang="en-IN" sz="1500" b="1" dirty="0">
                <a:latin typeface="Verdana" panose="020B0604030504040204" pitchFamily="34" charset="0"/>
                <a:ea typeface="Verdana" panose="020B0604030504040204" pitchFamily="34" charset="0"/>
              </a:rPr>
              <a:t>Total Income</a:t>
            </a:r>
          </a:p>
        </p:txBody>
      </p:sp>
      <p:sp>
        <p:nvSpPr>
          <p:cNvPr id="12" name="TextBox 11">
            <a:extLst>
              <a:ext uri="{FF2B5EF4-FFF2-40B4-BE49-F238E27FC236}">
                <a16:creationId xmlns:a16="http://schemas.microsoft.com/office/drawing/2014/main" id="{72A13F74-B7D6-5186-BCEB-32D9472E828E}"/>
              </a:ext>
            </a:extLst>
          </p:cNvPr>
          <p:cNvSpPr txBox="1"/>
          <p:nvPr/>
        </p:nvSpPr>
        <p:spPr>
          <a:xfrm>
            <a:off x="8261829" y="1373414"/>
            <a:ext cx="3600000" cy="323165"/>
          </a:xfrm>
          <a:prstGeom prst="rect">
            <a:avLst/>
          </a:prstGeom>
          <a:noFill/>
          <a:ln>
            <a:noFill/>
          </a:ln>
        </p:spPr>
        <p:txBody>
          <a:bodyPr wrap="square" rtlCol="0">
            <a:spAutoFit/>
          </a:bodyPr>
          <a:lstStyle/>
          <a:p>
            <a:pPr algn="ctr"/>
            <a:r>
              <a:rPr lang="en-IN" sz="1500" b="1" dirty="0">
                <a:latin typeface="Verdana" panose="020B0604030504040204" pitchFamily="34" charset="0"/>
                <a:ea typeface="Verdana" panose="020B0604030504040204" pitchFamily="34" charset="0"/>
              </a:rPr>
              <a:t>PAT</a:t>
            </a:r>
          </a:p>
        </p:txBody>
      </p:sp>
      <p:graphicFrame>
        <p:nvGraphicFramePr>
          <p:cNvPr id="13" name="Chart 12">
            <a:extLst>
              <a:ext uri="{FF2B5EF4-FFF2-40B4-BE49-F238E27FC236}">
                <a16:creationId xmlns:a16="http://schemas.microsoft.com/office/drawing/2014/main" id="{69EC0494-4982-0786-4227-36B1598BAE2C}"/>
              </a:ext>
            </a:extLst>
          </p:cNvPr>
          <p:cNvGraphicFramePr/>
          <p:nvPr>
            <p:extLst>
              <p:ext uri="{D42A27DB-BD31-4B8C-83A1-F6EECF244321}">
                <p14:modId xmlns:p14="http://schemas.microsoft.com/office/powerpoint/2010/main" val="4028190715"/>
              </p:ext>
            </p:extLst>
          </p:nvPr>
        </p:nvGraphicFramePr>
        <p:xfrm>
          <a:off x="8261829" y="2305530"/>
          <a:ext cx="3600000" cy="36000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5" name="Chart 14">
            <a:extLst>
              <a:ext uri="{FF2B5EF4-FFF2-40B4-BE49-F238E27FC236}">
                <a16:creationId xmlns:a16="http://schemas.microsoft.com/office/drawing/2014/main" id="{4C102DCA-8F17-944C-E638-16E7AEE4D20C}"/>
              </a:ext>
            </a:extLst>
          </p:cNvPr>
          <p:cNvGraphicFramePr/>
          <p:nvPr>
            <p:extLst>
              <p:ext uri="{D42A27DB-BD31-4B8C-83A1-F6EECF244321}">
                <p14:modId xmlns:p14="http://schemas.microsoft.com/office/powerpoint/2010/main" val="2249242763"/>
              </p:ext>
            </p:extLst>
          </p:nvPr>
        </p:nvGraphicFramePr>
        <p:xfrm>
          <a:off x="4307775" y="2308697"/>
          <a:ext cx="3600000" cy="3600000"/>
        </p:xfrm>
        <a:graphic>
          <a:graphicData uri="http://schemas.openxmlformats.org/drawingml/2006/chart">
            <c:chart xmlns:c="http://schemas.openxmlformats.org/drawingml/2006/chart" xmlns:r="http://schemas.openxmlformats.org/officeDocument/2006/relationships" r:id="rId5"/>
          </a:graphicData>
        </a:graphic>
      </p:graphicFrame>
      <p:sp>
        <p:nvSpPr>
          <p:cNvPr id="18" name="TextBox 17">
            <a:extLst>
              <a:ext uri="{FF2B5EF4-FFF2-40B4-BE49-F238E27FC236}">
                <a16:creationId xmlns:a16="http://schemas.microsoft.com/office/drawing/2014/main" id="{8C977F4F-1A64-96A6-0000-44429086A435}"/>
              </a:ext>
            </a:extLst>
          </p:cNvPr>
          <p:cNvSpPr txBox="1"/>
          <p:nvPr/>
        </p:nvSpPr>
        <p:spPr>
          <a:xfrm>
            <a:off x="4307775" y="1370246"/>
            <a:ext cx="3600000" cy="323165"/>
          </a:xfrm>
          <a:prstGeom prst="rect">
            <a:avLst/>
          </a:prstGeom>
          <a:noFill/>
        </p:spPr>
        <p:txBody>
          <a:bodyPr wrap="square" rtlCol="0">
            <a:spAutoFit/>
          </a:bodyPr>
          <a:lstStyle/>
          <a:p>
            <a:pPr algn="ctr"/>
            <a:r>
              <a:rPr lang="en-IN" sz="1500" b="1" dirty="0">
                <a:latin typeface="Verdana" panose="020B0604030504040204" pitchFamily="34" charset="0"/>
                <a:ea typeface="Verdana" panose="020B0604030504040204" pitchFamily="34" charset="0"/>
              </a:rPr>
              <a:t>EBITDA</a:t>
            </a:r>
          </a:p>
        </p:txBody>
      </p:sp>
      <p:sp>
        <p:nvSpPr>
          <p:cNvPr id="27" name="TextBox 26">
            <a:extLst>
              <a:ext uri="{FF2B5EF4-FFF2-40B4-BE49-F238E27FC236}">
                <a16:creationId xmlns:a16="http://schemas.microsoft.com/office/drawing/2014/main" id="{6FBE03E7-B99F-5826-8ECF-C912E063EDCF}"/>
              </a:ext>
            </a:extLst>
          </p:cNvPr>
          <p:cNvSpPr txBox="1"/>
          <p:nvPr/>
        </p:nvSpPr>
        <p:spPr>
          <a:xfrm>
            <a:off x="11146175" y="1022433"/>
            <a:ext cx="836275" cy="246221"/>
          </a:xfrm>
          <a:prstGeom prst="rect">
            <a:avLst/>
          </a:prstGeom>
          <a:noFill/>
        </p:spPr>
        <p:txBody>
          <a:bodyPr wrap="square" rtlCol="0">
            <a:spAutoFit/>
          </a:bodyPr>
          <a:lstStyle/>
          <a:p>
            <a:r>
              <a:rPr lang="en-US" sz="1000" b="1" u="sng" dirty="0">
                <a:latin typeface="Verdana" panose="020B0604030504040204" pitchFamily="34" charset="0"/>
                <a:ea typeface="Verdana" panose="020B0604030504040204" pitchFamily="34" charset="0"/>
              </a:rPr>
              <a:t>₹ in lakh</a:t>
            </a:r>
            <a:endParaRPr lang="en-IN" sz="1000" b="1" u="sng" dirty="0">
              <a:latin typeface="Verdana" panose="020B0604030504040204" pitchFamily="34" charset="0"/>
              <a:ea typeface="Verdana" panose="020B0604030504040204" pitchFamily="34" charset="0"/>
            </a:endParaRPr>
          </a:p>
        </p:txBody>
      </p:sp>
      <p:sp>
        <p:nvSpPr>
          <p:cNvPr id="29" name="TextBox 28">
            <a:extLst>
              <a:ext uri="{FF2B5EF4-FFF2-40B4-BE49-F238E27FC236}">
                <a16:creationId xmlns:a16="http://schemas.microsoft.com/office/drawing/2014/main" id="{1D4D8BC2-D7CE-0A03-9B9E-C6E210DF41B6}"/>
              </a:ext>
            </a:extLst>
          </p:cNvPr>
          <p:cNvSpPr txBox="1"/>
          <p:nvPr/>
        </p:nvSpPr>
        <p:spPr>
          <a:xfrm>
            <a:off x="340020" y="2087816"/>
            <a:ext cx="3603564" cy="284693"/>
          </a:xfrm>
          <a:prstGeom prst="rect">
            <a:avLst/>
          </a:prstGeom>
          <a:noFill/>
        </p:spPr>
        <p:txBody>
          <a:bodyPr wrap="square" rtlCol="0">
            <a:spAutoFit/>
          </a:bodyPr>
          <a:lstStyle/>
          <a:p>
            <a:pPr algn="ctr"/>
            <a:r>
              <a:rPr lang="en-US" sz="1250" b="1" dirty="0">
                <a:solidFill>
                  <a:schemeClr val="bg1"/>
                </a:solidFill>
                <a:latin typeface="Verdana" panose="020B0604030504040204" pitchFamily="34" charset="0"/>
                <a:ea typeface="Verdana" panose="020B0604030504040204" pitchFamily="34" charset="0"/>
              </a:rPr>
              <a:t>CAGR: </a:t>
            </a:r>
            <a:r>
              <a:rPr lang="en-US" sz="1250" b="1" dirty="0">
                <a:solidFill>
                  <a:schemeClr val="bg1"/>
                </a:solidFill>
                <a:latin typeface="Verdana" panose="020B0604030504040204" pitchFamily="34" charset="0"/>
                <a:ea typeface="Verdana" panose="020B0604030504040204" pitchFamily="34" charset="0"/>
                <a:sym typeface="Wingdings" panose="05000000000000000000" pitchFamily="2" charset="2"/>
              </a:rPr>
              <a:t> 14.7%</a:t>
            </a:r>
            <a:endParaRPr lang="en-IN" sz="1250" dirty="0">
              <a:solidFill>
                <a:schemeClr val="bg1"/>
              </a:solidFill>
              <a:latin typeface="Verdana" panose="020B0604030504040204" pitchFamily="34" charset="0"/>
              <a:ea typeface="Verdana" panose="020B0604030504040204" pitchFamily="34" charset="0"/>
            </a:endParaRPr>
          </a:p>
        </p:txBody>
      </p:sp>
      <p:sp>
        <p:nvSpPr>
          <p:cNvPr id="30" name="TextBox 29">
            <a:extLst>
              <a:ext uri="{FF2B5EF4-FFF2-40B4-BE49-F238E27FC236}">
                <a16:creationId xmlns:a16="http://schemas.microsoft.com/office/drawing/2014/main" id="{FFAAD653-8891-C69D-0084-FCDFBFF054EF}"/>
              </a:ext>
            </a:extLst>
          </p:cNvPr>
          <p:cNvSpPr txBox="1"/>
          <p:nvPr/>
        </p:nvSpPr>
        <p:spPr>
          <a:xfrm>
            <a:off x="4307774" y="2087816"/>
            <a:ext cx="3600004" cy="284693"/>
          </a:xfrm>
          <a:prstGeom prst="rect">
            <a:avLst/>
          </a:prstGeom>
          <a:noFill/>
        </p:spPr>
        <p:txBody>
          <a:bodyPr wrap="square" rtlCol="0">
            <a:spAutoFit/>
          </a:bodyPr>
          <a:lstStyle/>
          <a:p>
            <a:pPr algn="ctr"/>
            <a:r>
              <a:rPr lang="en-US" sz="1250" b="1" dirty="0">
                <a:solidFill>
                  <a:schemeClr val="bg1"/>
                </a:solidFill>
                <a:latin typeface="Verdana" panose="020B0604030504040204" pitchFamily="34" charset="0"/>
                <a:ea typeface="Verdana" panose="020B0604030504040204" pitchFamily="34" charset="0"/>
              </a:rPr>
              <a:t>CAGR: </a:t>
            </a:r>
            <a:r>
              <a:rPr lang="en-US" sz="1250" b="1" dirty="0">
                <a:solidFill>
                  <a:schemeClr val="bg1"/>
                </a:solidFill>
                <a:latin typeface="Verdana" panose="020B0604030504040204" pitchFamily="34" charset="0"/>
                <a:ea typeface="Verdana" panose="020B0604030504040204" pitchFamily="34" charset="0"/>
                <a:sym typeface="Wingdings" panose="05000000000000000000" pitchFamily="2" charset="2"/>
              </a:rPr>
              <a:t> 14.0%</a:t>
            </a:r>
            <a:endParaRPr lang="en-IN" sz="1250" dirty="0">
              <a:solidFill>
                <a:schemeClr val="bg1"/>
              </a:solidFill>
              <a:latin typeface="Verdana" panose="020B0604030504040204" pitchFamily="34" charset="0"/>
              <a:ea typeface="Verdana" panose="020B0604030504040204" pitchFamily="34" charset="0"/>
            </a:endParaRPr>
          </a:p>
        </p:txBody>
      </p:sp>
      <p:sp>
        <p:nvSpPr>
          <p:cNvPr id="31" name="TextBox 30">
            <a:extLst>
              <a:ext uri="{FF2B5EF4-FFF2-40B4-BE49-F238E27FC236}">
                <a16:creationId xmlns:a16="http://schemas.microsoft.com/office/drawing/2014/main" id="{AC66F292-5792-4C09-C6DF-ABCE640AFE56}"/>
              </a:ext>
            </a:extLst>
          </p:cNvPr>
          <p:cNvSpPr txBox="1"/>
          <p:nvPr/>
        </p:nvSpPr>
        <p:spPr>
          <a:xfrm>
            <a:off x="8270261" y="2087816"/>
            <a:ext cx="3583138" cy="284693"/>
          </a:xfrm>
          <a:prstGeom prst="rect">
            <a:avLst/>
          </a:prstGeom>
          <a:noFill/>
        </p:spPr>
        <p:txBody>
          <a:bodyPr wrap="square" rtlCol="0">
            <a:spAutoFit/>
          </a:bodyPr>
          <a:lstStyle/>
          <a:p>
            <a:pPr algn="ctr"/>
            <a:r>
              <a:rPr lang="en-US" sz="1250" b="1" dirty="0">
                <a:solidFill>
                  <a:schemeClr val="bg1"/>
                </a:solidFill>
                <a:latin typeface="Verdana" panose="020B0604030504040204" pitchFamily="34" charset="0"/>
                <a:ea typeface="Verdana" panose="020B0604030504040204" pitchFamily="34" charset="0"/>
              </a:rPr>
              <a:t>CAGR: </a:t>
            </a:r>
            <a:r>
              <a:rPr lang="en-US" sz="1250" b="1" dirty="0">
                <a:solidFill>
                  <a:schemeClr val="bg1"/>
                </a:solidFill>
                <a:latin typeface="Verdana" panose="020B0604030504040204" pitchFamily="34" charset="0"/>
                <a:ea typeface="Verdana" panose="020B0604030504040204" pitchFamily="34" charset="0"/>
                <a:sym typeface="Wingdings" panose="05000000000000000000" pitchFamily="2" charset="2"/>
              </a:rPr>
              <a:t> 9.3%</a:t>
            </a:r>
            <a:endParaRPr lang="en-IN" sz="1250" dirty="0">
              <a:solidFill>
                <a:schemeClr val="bg1"/>
              </a:solidFill>
              <a:latin typeface="Verdana" panose="020B0604030504040204" pitchFamily="34" charset="0"/>
              <a:ea typeface="Verdana" panose="020B0604030504040204" pitchFamily="34" charset="0"/>
            </a:endParaRPr>
          </a:p>
        </p:txBody>
      </p:sp>
      <p:sp>
        <p:nvSpPr>
          <p:cNvPr id="32" name="Rectangle 31">
            <a:extLst>
              <a:ext uri="{FF2B5EF4-FFF2-40B4-BE49-F238E27FC236}">
                <a16:creationId xmlns:a16="http://schemas.microsoft.com/office/drawing/2014/main" id="{317A7A3D-44EA-0061-23D1-AD6796C04949}"/>
              </a:ext>
            </a:extLst>
          </p:cNvPr>
          <p:cNvSpPr/>
          <p:nvPr/>
        </p:nvSpPr>
        <p:spPr>
          <a:xfrm>
            <a:off x="4048352" y="1997181"/>
            <a:ext cx="392227" cy="465962"/>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250">
              <a:solidFill>
                <a:schemeClr val="bg1"/>
              </a:solidFill>
              <a:latin typeface="Verdana" panose="020B0604030504040204" pitchFamily="34" charset="0"/>
              <a:ea typeface="Verdana" panose="020B0604030504040204" pitchFamily="34" charset="0"/>
            </a:endParaRPr>
          </a:p>
        </p:txBody>
      </p:sp>
      <p:sp>
        <p:nvSpPr>
          <p:cNvPr id="33" name="Rectangle 32">
            <a:extLst>
              <a:ext uri="{FF2B5EF4-FFF2-40B4-BE49-F238E27FC236}">
                <a16:creationId xmlns:a16="http://schemas.microsoft.com/office/drawing/2014/main" id="{97D81ED3-9D0A-90C1-0EBF-4AFEB6A1DBB2}"/>
              </a:ext>
            </a:extLst>
          </p:cNvPr>
          <p:cNvSpPr/>
          <p:nvPr/>
        </p:nvSpPr>
        <p:spPr>
          <a:xfrm>
            <a:off x="7899205" y="1997181"/>
            <a:ext cx="392227" cy="465962"/>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250">
              <a:solidFill>
                <a:schemeClr val="bg1"/>
              </a:solidFill>
              <a:latin typeface="Verdana" panose="020B0604030504040204" pitchFamily="34" charset="0"/>
              <a:ea typeface="Verdana" panose="020B0604030504040204" pitchFamily="34" charset="0"/>
            </a:endParaRPr>
          </a:p>
        </p:txBody>
      </p:sp>
      <p:cxnSp>
        <p:nvCxnSpPr>
          <p:cNvPr id="25" name="Straight Connector 24">
            <a:extLst>
              <a:ext uri="{FF2B5EF4-FFF2-40B4-BE49-F238E27FC236}">
                <a16:creationId xmlns:a16="http://schemas.microsoft.com/office/drawing/2014/main" id="{946F73EB-4BBB-E341-25E7-0049ACDBD41E}"/>
              </a:ext>
            </a:extLst>
          </p:cNvPr>
          <p:cNvCxnSpPr>
            <a:cxnSpLocks/>
          </p:cNvCxnSpPr>
          <p:nvPr/>
        </p:nvCxnSpPr>
        <p:spPr>
          <a:xfrm flipV="1">
            <a:off x="0" y="886541"/>
            <a:ext cx="11815562" cy="18334"/>
          </a:xfrm>
          <a:prstGeom prst="line">
            <a:avLst/>
          </a:prstGeom>
          <a:ln w="25400">
            <a:solidFill>
              <a:srgbClr val="9B3421"/>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4295D8EF-E8D5-6D07-7798-AB3F81511E66}"/>
              </a:ext>
            </a:extLst>
          </p:cNvPr>
          <p:cNvSpPr/>
          <p:nvPr/>
        </p:nvSpPr>
        <p:spPr>
          <a:xfrm>
            <a:off x="-1" y="6419147"/>
            <a:ext cx="10800000" cy="3600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435100" algn="ctr"/>
            <a:r>
              <a:rPr lang="en-IN" sz="1250" dirty="0">
                <a:solidFill>
                  <a:schemeClr val="tx1"/>
                </a:solidFill>
                <a:latin typeface="Verdana" panose="020B0604030504040204" pitchFamily="34" charset="0"/>
                <a:ea typeface="Verdana" panose="020B0604030504040204" pitchFamily="34" charset="0"/>
                <a:hlinkClick r:id="rId6"/>
              </a:rPr>
              <a:t>www.dhruvconsultancy.in</a:t>
            </a:r>
            <a:endParaRPr lang="en-IN" sz="1250" dirty="0">
              <a:solidFill>
                <a:schemeClr val="tx1"/>
              </a:solidFill>
              <a:latin typeface="Verdana" panose="020B0604030504040204" pitchFamily="34" charset="0"/>
              <a:ea typeface="Verdana" panose="020B0604030504040204" pitchFamily="34" charset="0"/>
            </a:endParaRPr>
          </a:p>
        </p:txBody>
      </p:sp>
      <p:sp>
        <p:nvSpPr>
          <p:cNvPr id="11" name="Flowchart: Terminator 10">
            <a:extLst>
              <a:ext uri="{FF2B5EF4-FFF2-40B4-BE49-F238E27FC236}">
                <a16:creationId xmlns:a16="http://schemas.microsoft.com/office/drawing/2014/main" id="{83228A6E-C2F5-F101-CB2D-E821F21FF21E}"/>
              </a:ext>
            </a:extLst>
          </p:cNvPr>
          <p:cNvSpPr/>
          <p:nvPr/>
        </p:nvSpPr>
        <p:spPr>
          <a:xfrm>
            <a:off x="10898162" y="6419147"/>
            <a:ext cx="900000" cy="360000"/>
          </a:xfrm>
          <a:prstGeom prst="flowChartTerminator">
            <a:avLst/>
          </a:prstGeom>
          <a:solidFill>
            <a:srgbClr val="9B34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250" dirty="0">
              <a:latin typeface="Verdana" panose="020B0604030504040204" pitchFamily="34" charset="0"/>
              <a:ea typeface="Verdana" panose="020B0604030504040204" pitchFamily="34" charset="0"/>
            </a:endParaRPr>
          </a:p>
        </p:txBody>
      </p:sp>
      <p:sp>
        <p:nvSpPr>
          <p:cNvPr id="16" name="Slide Number Placeholder 12">
            <a:extLst>
              <a:ext uri="{FF2B5EF4-FFF2-40B4-BE49-F238E27FC236}">
                <a16:creationId xmlns:a16="http://schemas.microsoft.com/office/drawing/2014/main" id="{F300328D-C68E-73B2-5797-8AA679103B67}"/>
              </a:ext>
            </a:extLst>
          </p:cNvPr>
          <p:cNvSpPr>
            <a:spLocks noGrp="1"/>
          </p:cNvSpPr>
          <p:nvPr>
            <p:ph type="sldNum" sz="quarter" idx="12"/>
          </p:nvPr>
        </p:nvSpPr>
        <p:spPr>
          <a:xfrm>
            <a:off x="10898162" y="6419147"/>
            <a:ext cx="900000" cy="360000"/>
          </a:xfrm>
        </p:spPr>
        <p:txBody>
          <a:bodyPr/>
          <a:lstStyle/>
          <a:p>
            <a:pPr algn="ctr"/>
            <a:fld id="{8A4713F9-997F-4880-B255-BE372FECF281}" type="slidenum">
              <a:rPr lang="en-IN" sz="1250" b="1" smtClean="0">
                <a:solidFill>
                  <a:schemeClr val="bg1"/>
                </a:solidFill>
                <a:latin typeface="Verdana" panose="020B0604030504040204" pitchFamily="34" charset="0"/>
                <a:ea typeface="Verdana" panose="020B0604030504040204" pitchFamily="34" charset="0"/>
              </a:rPr>
              <a:pPr algn="ctr"/>
              <a:t>15</a:t>
            </a:fld>
            <a:endParaRPr lang="en-IN" sz="1250" b="1" dirty="0">
              <a:solidFill>
                <a:schemeClr val="bg1"/>
              </a:solidFill>
              <a:latin typeface="Verdana" panose="020B0604030504040204" pitchFamily="34" charset="0"/>
              <a:ea typeface="Verdana" panose="020B0604030504040204" pitchFamily="34" charset="0"/>
            </a:endParaRPr>
          </a:p>
        </p:txBody>
      </p:sp>
      <p:sp>
        <p:nvSpPr>
          <p:cNvPr id="17" name="TextBox 16">
            <a:extLst>
              <a:ext uri="{FF2B5EF4-FFF2-40B4-BE49-F238E27FC236}">
                <a16:creationId xmlns:a16="http://schemas.microsoft.com/office/drawing/2014/main" id="{093364FF-74B6-0AE1-2A31-6B14A8AFDAD1}"/>
              </a:ext>
            </a:extLst>
          </p:cNvPr>
          <p:cNvSpPr txBox="1"/>
          <p:nvPr/>
        </p:nvSpPr>
        <p:spPr>
          <a:xfrm>
            <a:off x="340019" y="6456801"/>
            <a:ext cx="1117614" cy="284693"/>
          </a:xfrm>
          <a:prstGeom prst="rect">
            <a:avLst/>
          </a:prstGeom>
          <a:noFill/>
        </p:spPr>
        <p:txBody>
          <a:bodyPr wrap="none" rtlCol="0">
            <a:spAutoFit/>
          </a:bodyPr>
          <a:lstStyle/>
          <a:p>
            <a:r>
              <a:rPr lang="en-IN" sz="1250" b="1" dirty="0">
                <a:latin typeface="Verdana" panose="020B0604030504040204" pitchFamily="34" charset="0"/>
                <a:ea typeface="Verdana" panose="020B0604030504040204" pitchFamily="34" charset="0"/>
              </a:rPr>
              <a:t>June 2025</a:t>
            </a:r>
          </a:p>
        </p:txBody>
      </p:sp>
    </p:spTree>
    <p:extLst>
      <p:ext uri="{BB962C8B-B14F-4D97-AF65-F5344CB8AC3E}">
        <p14:creationId xmlns:p14="http://schemas.microsoft.com/office/powerpoint/2010/main" val="38827531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04449C-CF28-437F-4CDF-7C3EE5C797D7}"/>
            </a:ext>
          </a:extLst>
        </p:cNvPr>
        <p:cNvGrpSpPr/>
        <p:nvPr/>
      </p:nvGrpSpPr>
      <p:grpSpPr>
        <a:xfrm>
          <a:off x="0" y="0"/>
          <a:ext cx="0" cy="0"/>
          <a:chOff x="0" y="0"/>
          <a:chExt cx="0" cy="0"/>
        </a:xfrm>
      </p:grpSpPr>
      <p:sp>
        <p:nvSpPr>
          <p:cNvPr id="36" name="Rectangle 35">
            <a:extLst>
              <a:ext uri="{FF2B5EF4-FFF2-40B4-BE49-F238E27FC236}">
                <a16:creationId xmlns:a16="http://schemas.microsoft.com/office/drawing/2014/main" id="{0A99139E-775D-2A0F-7640-6A4551F5461E}"/>
              </a:ext>
            </a:extLst>
          </p:cNvPr>
          <p:cNvSpPr/>
          <p:nvPr/>
        </p:nvSpPr>
        <p:spPr>
          <a:xfrm>
            <a:off x="0" y="1720755"/>
            <a:ext cx="12191998" cy="540000"/>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700">
              <a:solidFill>
                <a:schemeClr val="bg1"/>
              </a:solidFill>
              <a:latin typeface="Verdana" panose="020B0604030504040204" pitchFamily="34" charset="0"/>
              <a:ea typeface="Verdana" panose="020B0604030504040204" pitchFamily="34" charset="0"/>
            </a:endParaRPr>
          </a:p>
        </p:txBody>
      </p:sp>
      <p:sp>
        <p:nvSpPr>
          <p:cNvPr id="37" name="Rectangle 36">
            <a:extLst>
              <a:ext uri="{FF2B5EF4-FFF2-40B4-BE49-F238E27FC236}">
                <a16:creationId xmlns:a16="http://schemas.microsoft.com/office/drawing/2014/main" id="{3FF2A5EF-019F-BAF9-6A05-CB4F2073A9CA}"/>
              </a:ext>
            </a:extLst>
          </p:cNvPr>
          <p:cNvSpPr/>
          <p:nvPr/>
        </p:nvSpPr>
        <p:spPr>
          <a:xfrm>
            <a:off x="2835514" y="1711755"/>
            <a:ext cx="392227" cy="558000"/>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700">
              <a:solidFill>
                <a:schemeClr val="bg1"/>
              </a:solidFill>
              <a:latin typeface="Verdana" panose="020B0604030504040204" pitchFamily="34" charset="0"/>
              <a:ea typeface="Verdana" panose="020B0604030504040204" pitchFamily="34" charset="0"/>
            </a:endParaRPr>
          </a:p>
        </p:txBody>
      </p:sp>
      <p:sp>
        <p:nvSpPr>
          <p:cNvPr id="38" name="Rectangle 37">
            <a:extLst>
              <a:ext uri="{FF2B5EF4-FFF2-40B4-BE49-F238E27FC236}">
                <a16:creationId xmlns:a16="http://schemas.microsoft.com/office/drawing/2014/main" id="{699805F5-398E-6485-6921-29C2FBBEEC61}"/>
              </a:ext>
            </a:extLst>
          </p:cNvPr>
          <p:cNvSpPr/>
          <p:nvPr/>
        </p:nvSpPr>
        <p:spPr>
          <a:xfrm>
            <a:off x="5897791" y="1711755"/>
            <a:ext cx="392227" cy="558000"/>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700">
              <a:solidFill>
                <a:schemeClr val="bg1"/>
              </a:solidFill>
              <a:latin typeface="Verdana" panose="020B0604030504040204" pitchFamily="34" charset="0"/>
              <a:ea typeface="Verdana" panose="020B0604030504040204" pitchFamily="34" charset="0"/>
            </a:endParaRPr>
          </a:p>
        </p:txBody>
      </p:sp>
      <p:sp>
        <p:nvSpPr>
          <p:cNvPr id="39" name="Rectangle 38">
            <a:extLst>
              <a:ext uri="{FF2B5EF4-FFF2-40B4-BE49-F238E27FC236}">
                <a16:creationId xmlns:a16="http://schemas.microsoft.com/office/drawing/2014/main" id="{1A5FBDFC-2E37-8BE3-CD26-0EFA00CFC695}"/>
              </a:ext>
            </a:extLst>
          </p:cNvPr>
          <p:cNvSpPr/>
          <p:nvPr/>
        </p:nvSpPr>
        <p:spPr>
          <a:xfrm>
            <a:off x="8651720" y="1711755"/>
            <a:ext cx="392227" cy="558000"/>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700">
              <a:solidFill>
                <a:schemeClr val="bg1"/>
              </a:solidFill>
              <a:latin typeface="Verdana" panose="020B0604030504040204" pitchFamily="34" charset="0"/>
              <a:ea typeface="Verdana" panose="020B0604030504040204" pitchFamily="34" charset="0"/>
            </a:endParaRPr>
          </a:p>
        </p:txBody>
      </p:sp>
      <p:pic>
        <p:nvPicPr>
          <p:cNvPr id="3" name="Picture 2">
            <a:extLst>
              <a:ext uri="{FF2B5EF4-FFF2-40B4-BE49-F238E27FC236}">
                <a16:creationId xmlns:a16="http://schemas.microsoft.com/office/drawing/2014/main" id="{B855AA1B-405A-4987-2952-6BB5FCAD2CCA}"/>
              </a:ext>
            </a:extLst>
          </p:cNvPr>
          <p:cNvPicPr>
            <a:picLocks noChangeAspect="1"/>
          </p:cNvPicPr>
          <p:nvPr/>
        </p:nvPicPr>
        <p:blipFill rotWithShape="1">
          <a:blip r:embed="rId2">
            <a:extLst>
              <a:ext uri="{28A0092B-C50C-407E-A947-70E740481C1C}">
                <a14:useLocalDpi xmlns:a14="http://schemas.microsoft.com/office/drawing/2010/main" val="0"/>
              </a:ext>
            </a:extLst>
          </a:blip>
          <a:srcRect r="67500"/>
          <a:stretch/>
        </p:blipFill>
        <p:spPr>
          <a:xfrm>
            <a:off x="130514" y="73332"/>
            <a:ext cx="684000" cy="751648"/>
          </a:xfrm>
          <a:prstGeom prst="rect">
            <a:avLst/>
          </a:prstGeom>
        </p:spPr>
      </p:pic>
      <p:sp>
        <p:nvSpPr>
          <p:cNvPr id="6" name="TextBox 5">
            <a:extLst>
              <a:ext uri="{FF2B5EF4-FFF2-40B4-BE49-F238E27FC236}">
                <a16:creationId xmlns:a16="http://schemas.microsoft.com/office/drawing/2014/main" id="{DE546AAA-5BC2-CA19-D217-E7F803C9E409}"/>
              </a:ext>
            </a:extLst>
          </p:cNvPr>
          <p:cNvSpPr txBox="1"/>
          <p:nvPr/>
        </p:nvSpPr>
        <p:spPr>
          <a:xfrm>
            <a:off x="1060735" y="210629"/>
            <a:ext cx="7209525" cy="477054"/>
          </a:xfrm>
          <a:prstGeom prst="rect">
            <a:avLst/>
          </a:prstGeom>
          <a:noFill/>
        </p:spPr>
        <p:txBody>
          <a:bodyPr wrap="square" rtlCol="0">
            <a:spAutoFit/>
          </a:bodyPr>
          <a:lstStyle/>
          <a:p>
            <a:r>
              <a:rPr lang="en-US" sz="2500" b="1" dirty="0">
                <a:latin typeface="Verdana" panose="020B0604030504040204" pitchFamily="34" charset="0"/>
                <a:ea typeface="Verdana" panose="020B0604030504040204" pitchFamily="34" charset="0"/>
              </a:rPr>
              <a:t>Historical Financial Performance</a:t>
            </a:r>
            <a:endParaRPr lang="en-IN" sz="2500" b="1" dirty="0">
              <a:latin typeface="Verdana" panose="020B0604030504040204" pitchFamily="34" charset="0"/>
              <a:ea typeface="Verdana" panose="020B0604030504040204" pitchFamily="34" charset="0"/>
            </a:endParaRPr>
          </a:p>
        </p:txBody>
      </p:sp>
      <p:graphicFrame>
        <p:nvGraphicFramePr>
          <p:cNvPr id="9" name="Chart 8">
            <a:extLst>
              <a:ext uri="{FF2B5EF4-FFF2-40B4-BE49-F238E27FC236}">
                <a16:creationId xmlns:a16="http://schemas.microsoft.com/office/drawing/2014/main" id="{27775A8E-3BF2-2103-0C7D-34895210CECC}"/>
              </a:ext>
            </a:extLst>
          </p:cNvPr>
          <p:cNvGraphicFramePr/>
          <p:nvPr>
            <p:extLst>
              <p:ext uri="{D42A27DB-BD31-4B8C-83A1-F6EECF244321}">
                <p14:modId xmlns:p14="http://schemas.microsoft.com/office/powerpoint/2010/main" val="531519289"/>
              </p:ext>
            </p:extLst>
          </p:nvPr>
        </p:nvGraphicFramePr>
        <p:xfrm>
          <a:off x="331216" y="2456597"/>
          <a:ext cx="2700000" cy="3600000"/>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a:extLst>
              <a:ext uri="{FF2B5EF4-FFF2-40B4-BE49-F238E27FC236}">
                <a16:creationId xmlns:a16="http://schemas.microsoft.com/office/drawing/2014/main" id="{B984107E-422E-1173-F792-CEE61247DE2A}"/>
              </a:ext>
            </a:extLst>
          </p:cNvPr>
          <p:cNvSpPr txBox="1"/>
          <p:nvPr/>
        </p:nvSpPr>
        <p:spPr>
          <a:xfrm>
            <a:off x="317605" y="1742379"/>
            <a:ext cx="2700000" cy="477054"/>
          </a:xfrm>
          <a:prstGeom prst="rect">
            <a:avLst/>
          </a:prstGeom>
          <a:noFill/>
        </p:spPr>
        <p:txBody>
          <a:bodyPr wrap="square" rtlCol="0">
            <a:spAutoFit/>
          </a:bodyPr>
          <a:lstStyle/>
          <a:p>
            <a:pPr algn="ctr"/>
            <a:r>
              <a:rPr lang="en-IN" sz="1250" b="1" dirty="0">
                <a:solidFill>
                  <a:schemeClr val="bg1"/>
                </a:solidFill>
                <a:latin typeface="Verdana" panose="020B0604030504040204" pitchFamily="34" charset="0"/>
                <a:ea typeface="Verdana" panose="020B0604030504040204" pitchFamily="34" charset="0"/>
              </a:rPr>
              <a:t>Debt-to-Equity Ratio </a:t>
            </a:r>
          </a:p>
          <a:p>
            <a:pPr algn="ctr"/>
            <a:r>
              <a:rPr lang="en-IN" sz="1250" b="1" dirty="0">
                <a:solidFill>
                  <a:schemeClr val="bg1"/>
                </a:solidFill>
                <a:latin typeface="Verdana" panose="020B0604030504040204" pitchFamily="34" charset="0"/>
                <a:ea typeface="Verdana" panose="020B0604030504040204" pitchFamily="34" charset="0"/>
              </a:rPr>
              <a:t>(x)</a:t>
            </a:r>
          </a:p>
        </p:txBody>
      </p:sp>
      <p:sp>
        <p:nvSpPr>
          <p:cNvPr id="12" name="TextBox 11">
            <a:extLst>
              <a:ext uri="{FF2B5EF4-FFF2-40B4-BE49-F238E27FC236}">
                <a16:creationId xmlns:a16="http://schemas.microsoft.com/office/drawing/2014/main" id="{60635C13-6379-D685-E0F6-3556DFB4F421}"/>
              </a:ext>
            </a:extLst>
          </p:cNvPr>
          <p:cNvSpPr txBox="1"/>
          <p:nvPr/>
        </p:nvSpPr>
        <p:spPr>
          <a:xfrm>
            <a:off x="9128067" y="1742379"/>
            <a:ext cx="2700000" cy="477054"/>
          </a:xfrm>
          <a:prstGeom prst="rect">
            <a:avLst/>
          </a:prstGeom>
          <a:noFill/>
          <a:ln>
            <a:noFill/>
          </a:ln>
        </p:spPr>
        <p:txBody>
          <a:bodyPr wrap="square" rtlCol="0">
            <a:spAutoFit/>
          </a:bodyPr>
          <a:lstStyle/>
          <a:p>
            <a:pPr algn="ctr"/>
            <a:r>
              <a:rPr lang="en-IN" sz="1250" b="1" dirty="0">
                <a:solidFill>
                  <a:schemeClr val="bg1"/>
                </a:solidFill>
                <a:latin typeface="Verdana" panose="020B0604030504040204" pitchFamily="34" charset="0"/>
                <a:ea typeface="Verdana" panose="020B0604030504040204" pitchFamily="34" charset="0"/>
              </a:rPr>
              <a:t>Return On Capital Employed (%)</a:t>
            </a:r>
          </a:p>
        </p:txBody>
      </p:sp>
      <p:sp>
        <p:nvSpPr>
          <p:cNvPr id="18" name="TextBox 17">
            <a:extLst>
              <a:ext uri="{FF2B5EF4-FFF2-40B4-BE49-F238E27FC236}">
                <a16:creationId xmlns:a16="http://schemas.microsoft.com/office/drawing/2014/main" id="{5225CA25-417C-F0B4-AB4F-1B27365B94D7}"/>
              </a:ext>
            </a:extLst>
          </p:cNvPr>
          <p:cNvSpPr txBox="1"/>
          <p:nvPr/>
        </p:nvSpPr>
        <p:spPr>
          <a:xfrm>
            <a:off x="3115769" y="1742379"/>
            <a:ext cx="2977314" cy="477054"/>
          </a:xfrm>
          <a:prstGeom prst="rect">
            <a:avLst/>
          </a:prstGeom>
          <a:noFill/>
        </p:spPr>
        <p:txBody>
          <a:bodyPr wrap="square" rtlCol="0">
            <a:spAutoFit/>
          </a:bodyPr>
          <a:lstStyle/>
          <a:p>
            <a:pPr algn="ctr"/>
            <a:r>
              <a:rPr lang="en-IN" sz="1250" b="1" dirty="0">
                <a:solidFill>
                  <a:schemeClr val="bg1"/>
                </a:solidFill>
                <a:latin typeface="Verdana" panose="020B0604030504040204" pitchFamily="34" charset="0"/>
                <a:ea typeface="Verdana" panose="020B0604030504040204" pitchFamily="34" charset="0"/>
              </a:rPr>
              <a:t>Debt Service Coverage Ratio (x)</a:t>
            </a:r>
          </a:p>
        </p:txBody>
      </p:sp>
      <p:cxnSp>
        <p:nvCxnSpPr>
          <p:cNvPr id="25" name="Straight Connector 24">
            <a:extLst>
              <a:ext uri="{FF2B5EF4-FFF2-40B4-BE49-F238E27FC236}">
                <a16:creationId xmlns:a16="http://schemas.microsoft.com/office/drawing/2014/main" id="{AF21FA5E-D877-AC48-B5E1-0DD7BC56C10C}"/>
              </a:ext>
            </a:extLst>
          </p:cNvPr>
          <p:cNvCxnSpPr>
            <a:cxnSpLocks/>
          </p:cNvCxnSpPr>
          <p:nvPr/>
        </p:nvCxnSpPr>
        <p:spPr>
          <a:xfrm flipV="1">
            <a:off x="0" y="886541"/>
            <a:ext cx="11815562" cy="18334"/>
          </a:xfrm>
          <a:prstGeom prst="line">
            <a:avLst/>
          </a:prstGeom>
          <a:ln w="25400">
            <a:solidFill>
              <a:srgbClr val="9B3421"/>
            </a:solidFill>
          </a:ln>
        </p:spPr>
        <p:style>
          <a:lnRef idx="1">
            <a:schemeClr val="accent1"/>
          </a:lnRef>
          <a:fillRef idx="0">
            <a:schemeClr val="accent1"/>
          </a:fillRef>
          <a:effectRef idx="0">
            <a:schemeClr val="accent1"/>
          </a:effectRef>
          <a:fontRef idx="minor">
            <a:schemeClr val="tx1"/>
          </a:fontRef>
        </p:style>
      </p:cxnSp>
      <p:graphicFrame>
        <p:nvGraphicFramePr>
          <p:cNvPr id="7" name="Chart 6">
            <a:extLst>
              <a:ext uri="{FF2B5EF4-FFF2-40B4-BE49-F238E27FC236}">
                <a16:creationId xmlns:a16="http://schemas.microsoft.com/office/drawing/2014/main" id="{52B58427-708E-9001-2A76-825BEA4048F8}"/>
              </a:ext>
            </a:extLst>
          </p:cNvPr>
          <p:cNvGraphicFramePr/>
          <p:nvPr>
            <p:extLst>
              <p:ext uri="{D42A27DB-BD31-4B8C-83A1-F6EECF244321}">
                <p14:modId xmlns:p14="http://schemas.microsoft.com/office/powerpoint/2010/main" val="4187451660"/>
              </p:ext>
            </p:extLst>
          </p:nvPr>
        </p:nvGraphicFramePr>
        <p:xfrm>
          <a:off x="3282852" y="2310293"/>
          <a:ext cx="2700000" cy="36000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6" name="Chart 15">
            <a:extLst>
              <a:ext uri="{FF2B5EF4-FFF2-40B4-BE49-F238E27FC236}">
                <a16:creationId xmlns:a16="http://schemas.microsoft.com/office/drawing/2014/main" id="{7B45D5FE-E117-EE3C-361B-379340B96F79}"/>
              </a:ext>
            </a:extLst>
          </p:cNvPr>
          <p:cNvGraphicFramePr/>
          <p:nvPr>
            <p:extLst>
              <p:ext uri="{D42A27DB-BD31-4B8C-83A1-F6EECF244321}">
                <p14:modId xmlns:p14="http://schemas.microsoft.com/office/powerpoint/2010/main" val="951276745"/>
              </p:ext>
            </p:extLst>
          </p:nvPr>
        </p:nvGraphicFramePr>
        <p:xfrm>
          <a:off x="6223903" y="2310293"/>
          <a:ext cx="2700000" cy="36000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7" name="Chart 16">
            <a:extLst>
              <a:ext uri="{FF2B5EF4-FFF2-40B4-BE49-F238E27FC236}">
                <a16:creationId xmlns:a16="http://schemas.microsoft.com/office/drawing/2014/main" id="{6331C402-1390-83CD-CE6E-3F5BFBE3568A}"/>
              </a:ext>
            </a:extLst>
          </p:cNvPr>
          <p:cNvGraphicFramePr/>
          <p:nvPr>
            <p:extLst>
              <p:ext uri="{D42A27DB-BD31-4B8C-83A1-F6EECF244321}">
                <p14:modId xmlns:p14="http://schemas.microsoft.com/office/powerpoint/2010/main" val="3682487523"/>
              </p:ext>
            </p:extLst>
          </p:nvPr>
        </p:nvGraphicFramePr>
        <p:xfrm>
          <a:off x="9159966" y="2310293"/>
          <a:ext cx="2700000" cy="3600000"/>
        </p:xfrm>
        <a:graphic>
          <a:graphicData uri="http://schemas.openxmlformats.org/drawingml/2006/chart">
            <c:chart xmlns:c="http://schemas.openxmlformats.org/drawingml/2006/chart" xmlns:r="http://schemas.openxmlformats.org/officeDocument/2006/relationships" r:id="rId6"/>
          </a:graphicData>
        </a:graphic>
      </p:graphicFrame>
      <p:sp>
        <p:nvSpPr>
          <p:cNvPr id="21" name="TextBox 20">
            <a:extLst>
              <a:ext uri="{FF2B5EF4-FFF2-40B4-BE49-F238E27FC236}">
                <a16:creationId xmlns:a16="http://schemas.microsoft.com/office/drawing/2014/main" id="{3D08E2A4-BC02-7393-8BD3-52376DB9BF3B}"/>
              </a:ext>
            </a:extLst>
          </p:cNvPr>
          <p:cNvSpPr txBox="1"/>
          <p:nvPr/>
        </p:nvSpPr>
        <p:spPr>
          <a:xfrm>
            <a:off x="6191247" y="1742379"/>
            <a:ext cx="2700000" cy="477054"/>
          </a:xfrm>
          <a:prstGeom prst="rect">
            <a:avLst/>
          </a:prstGeom>
          <a:noFill/>
        </p:spPr>
        <p:txBody>
          <a:bodyPr wrap="square" rtlCol="0">
            <a:spAutoFit/>
          </a:bodyPr>
          <a:lstStyle/>
          <a:p>
            <a:pPr algn="ctr"/>
            <a:r>
              <a:rPr lang="en-IN" sz="1250" b="1" dirty="0">
                <a:solidFill>
                  <a:schemeClr val="bg1"/>
                </a:solidFill>
                <a:latin typeface="Verdana" panose="020B0604030504040204" pitchFamily="34" charset="0"/>
                <a:ea typeface="Verdana" panose="020B0604030504040204" pitchFamily="34" charset="0"/>
              </a:rPr>
              <a:t>Return On Equity</a:t>
            </a:r>
          </a:p>
          <a:p>
            <a:pPr algn="ctr"/>
            <a:r>
              <a:rPr lang="en-IN" sz="1250" b="1" dirty="0">
                <a:solidFill>
                  <a:schemeClr val="bg1"/>
                </a:solidFill>
                <a:latin typeface="Verdana" panose="020B0604030504040204" pitchFamily="34" charset="0"/>
                <a:ea typeface="Verdana" panose="020B0604030504040204" pitchFamily="34" charset="0"/>
              </a:rPr>
              <a:t>(%)</a:t>
            </a:r>
          </a:p>
        </p:txBody>
      </p:sp>
      <p:sp>
        <p:nvSpPr>
          <p:cNvPr id="4" name="Rectangle 3">
            <a:extLst>
              <a:ext uri="{FF2B5EF4-FFF2-40B4-BE49-F238E27FC236}">
                <a16:creationId xmlns:a16="http://schemas.microsoft.com/office/drawing/2014/main" id="{A8C06114-E59B-4E5E-2840-89095252539E}"/>
              </a:ext>
            </a:extLst>
          </p:cNvPr>
          <p:cNvSpPr/>
          <p:nvPr/>
        </p:nvSpPr>
        <p:spPr>
          <a:xfrm>
            <a:off x="11896326" y="0"/>
            <a:ext cx="295673" cy="6858000"/>
          </a:xfrm>
          <a:prstGeom prst="rect">
            <a:avLst/>
          </a:prstGeom>
          <a:solidFill>
            <a:srgbClr val="FFE04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F44BBF76-F259-920E-41EB-D605A4407FA5}"/>
              </a:ext>
            </a:extLst>
          </p:cNvPr>
          <p:cNvSpPr/>
          <p:nvPr/>
        </p:nvSpPr>
        <p:spPr>
          <a:xfrm>
            <a:off x="-1" y="6419147"/>
            <a:ext cx="10800000" cy="3600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435100" algn="ctr"/>
            <a:r>
              <a:rPr lang="en-IN" sz="1250" dirty="0">
                <a:solidFill>
                  <a:schemeClr val="tx1"/>
                </a:solidFill>
                <a:latin typeface="Verdana" panose="020B0604030504040204" pitchFamily="34" charset="0"/>
                <a:ea typeface="Verdana" panose="020B0604030504040204" pitchFamily="34" charset="0"/>
                <a:hlinkClick r:id="rId7"/>
              </a:rPr>
              <a:t>www.dhruvconsultancy.in</a:t>
            </a:r>
            <a:endParaRPr lang="en-IN" sz="1250" dirty="0">
              <a:solidFill>
                <a:schemeClr val="tx1"/>
              </a:solidFill>
              <a:latin typeface="Verdana" panose="020B0604030504040204" pitchFamily="34" charset="0"/>
              <a:ea typeface="Verdana" panose="020B0604030504040204" pitchFamily="34" charset="0"/>
            </a:endParaRPr>
          </a:p>
        </p:txBody>
      </p:sp>
      <p:sp>
        <p:nvSpPr>
          <p:cNvPr id="13" name="Flowchart: Terminator 12">
            <a:extLst>
              <a:ext uri="{FF2B5EF4-FFF2-40B4-BE49-F238E27FC236}">
                <a16:creationId xmlns:a16="http://schemas.microsoft.com/office/drawing/2014/main" id="{C747CD19-533B-EAE8-3D44-CB3AC7954935}"/>
              </a:ext>
            </a:extLst>
          </p:cNvPr>
          <p:cNvSpPr/>
          <p:nvPr/>
        </p:nvSpPr>
        <p:spPr>
          <a:xfrm>
            <a:off x="10898162" y="6419147"/>
            <a:ext cx="900000" cy="360000"/>
          </a:xfrm>
          <a:prstGeom prst="flowChartTerminator">
            <a:avLst/>
          </a:prstGeom>
          <a:solidFill>
            <a:srgbClr val="9B34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250" dirty="0">
              <a:latin typeface="Verdana" panose="020B0604030504040204" pitchFamily="34" charset="0"/>
              <a:ea typeface="Verdana" panose="020B0604030504040204" pitchFamily="34" charset="0"/>
            </a:endParaRPr>
          </a:p>
        </p:txBody>
      </p:sp>
      <p:sp>
        <p:nvSpPr>
          <p:cNvPr id="15" name="Slide Number Placeholder 12">
            <a:extLst>
              <a:ext uri="{FF2B5EF4-FFF2-40B4-BE49-F238E27FC236}">
                <a16:creationId xmlns:a16="http://schemas.microsoft.com/office/drawing/2014/main" id="{DCEEC32F-AC8C-FF1E-ACF4-111B74260A79}"/>
              </a:ext>
            </a:extLst>
          </p:cNvPr>
          <p:cNvSpPr>
            <a:spLocks noGrp="1"/>
          </p:cNvSpPr>
          <p:nvPr>
            <p:ph type="sldNum" sz="quarter" idx="12"/>
          </p:nvPr>
        </p:nvSpPr>
        <p:spPr>
          <a:xfrm>
            <a:off x="10898162" y="6419147"/>
            <a:ext cx="900000" cy="360000"/>
          </a:xfrm>
        </p:spPr>
        <p:txBody>
          <a:bodyPr/>
          <a:lstStyle/>
          <a:p>
            <a:pPr algn="ctr"/>
            <a:fld id="{8A4713F9-997F-4880-B255-BE372FECF281}" type="slidenum">
              <a:rPr lang="en-IN" sz="1250" b="1" smtClean="0">
                <a:solidFill>
                  <a:schemeClr val="bg1"/>
                </a:solidFill>
                <a:latin typeface="Verdana" panose="020B0604030504040204" pitchFamily="34" charset="0"/>
                <a:ea typeface="Verdana" panose="020B0604030504040204" pitchFamily="34" charset="0"/>
              </a:rPr>
              <a:pPr algn="ctr"/>
              <a:t>16</a:t>
            </a:fld>
            <a:endParaRPr lang="en-IN" sz="1250" b="1" dirty="0">
              <a:solidFill>
                <a:schemeClr val="bg1"/>
              </a:solidFill>
              <a:latin typeface="Verdana" panose="020B0604030504040204" pitchFamily="34" charset="0"/>
              <a:ea typeface="Verdana" panose="020B0604030504040204" pitchFamily="34" charset="0"/>
            </a:endParaRPr>
          </a:p>
        </p:txBody>
      </p:sp>
      <p:sp>
        <p:nvSpPr>
          <p:cNvPr id="19" name="TextBox 18">
            <a:extLst>
              <a:ext uri="{FF2B5EF4-FFF2-40B4-BE49-F238E27FC236}">
                <a16:creationId xmlns:a16="http://schemas.microsoft.com/office/drawing/2014/main" id="{CD93B537-B217-72BD-A45D-ED5223E5A4E8}"/>
              </a:ext>
            </a:extLst>
          </p:cNvPr>
          <p:cNvSpPr txBox="1"/>
          <p:nvPr/>
        </p:nvSpPr>
        <p:spPr>
          <a:xfrm>
            <a:off x="340019" y="6456801"/>
            <a:ext cx="1117614" cy="284693"/>
          </a:xfrm>
          <a:prstGeom prst="rect">
            <a:avLst/>
          </a:prstGeom>
          <a:noFill/>
        </p:spPr>
        <p:txBody>
          <a:bodyPr wrap="none" rtlCol="0">
            <a:spAutoFit/>
          </a:bodyPr>
          <a:lstStyle/>
          <a:p>
            <a:r>
              <a:rPr lang="en-IN" sz="1250" b="1" dirty="0">
                <a:latin typeface="Verdana" panose="020B0604030504040204" pitchFamily="34" charset="0"/>
                <a:ea typeface="Verdana" panose="020B0604030504040204" pitchFamily="34" charset="0"/>
              </a:rPr>
              <a:t>June 2025</a:t>
            </a:r>
          </a:p>
        </p:txBody>
      </p:sp>
    </p:spTree>
    <p:extLst>
      <p:ext uri="{BB962C8B-B14F-4D97-AF65-F5344CB8AC3E}">
        <p14:creationId xmlns:p14="http://schemas.microsoft.com/office/powerpoint/2010/main" val="39291728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32E941-C464-5EF3-7500-3108F2FA68DF}"/>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BC5E5955-8E32-C286-6633-2C9F432563E6}"/>
              </a:ext>
            </a:extLst>
          </p:cNvPr>
          <p:cNvSpPr/>
          <p:nvPr/>
        </p:nvSpPr>
        <p:spPr>
          <a:xfrm>
            <a:off x="11896326" y="0"/>
            <a:ext cx="295673" cy="6858000"/>
          </a:xfrm>
          <a:prstGeom prst="rect">
            <a:avLst/>
          </a:prstGeom>
          <a:solidFill>
            <a:srgbClr val="FFE04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3" name="Picture 2">
            <a:extLst>
              <a:ext uri="{FF2B5EF4-FFF2-40B4-BE49-F238E27FC236}">
                <a16:creationId xmlns:a16="http://schemas.microsoft.com/office/drawing/2014/main" id="{039F5F8E-5FF1-EA65-ACCF-0898D9FE8452}"/>
              </a:ext>
            </a:extLst>
          </p:cNvPr>
          <p:cNvPicPr>
            <a:picLocks noChangeAspect="1"/>
          </p:cNvPicPr>
          <p:nvPr/>
        </p:nvPicPr>
        <p:blipFill rotWithShape="1">
          <a:blip r:embed="rId2">
            <a:extLst>
              <a:ext uri="{28A0092B-C50C-407E-A947-70E740481C1C}">
                <a14:useLocalDpi xmlns:a14="http://schemas.microsoft.com/office/drawing/2010/main" val="0"/>
              </a:ext>
            </a:extLst>
          </a:blip>
          <a:srcRect r="67500"/>
          <a:stretch/>
        </p:blipFill>
        <p:spPr>
          <a:xfrm>
            <a:off x="130514" y="73332"/>
            <a:ext cx="684000" cy="751648"/>
          </a:xfrm>
          <a:prstGeom prst="rect">
            <a:avLst/>
          </a:prstGeom>
        </p:spPr>
      </p:pic>
      <p:sp>
        <p:nvSpPr>
          <p:cNvPr id="6" name="TextBox 5">
            <a:extLst>
              <a:ext uri="{FF2B5EF4-FFF2-40B4-BE49-F238E27FC236}">
                <a16:creationId xmlns:a16="http://schemas.microsoft.com/office/drawing/2014/main" id="{4E9A1E59-735F-54D5-0012-8C46876CB3CB}"/>
              </a:ext>
            </a:extLst>
          </p:cNvPr>
          <p:cNvSpPr txBox="1"/>
          <p:nvPr/>
        </p:nvSpPr>
        <p:spPr>
          <a:xfrm>
            <a:off x="1060736" y="210629"/>
            <a:ext cx="5400675" cy="477054"/>
          </a:xfrm>
          <a:prstGeom prst="rect">
            <a:avLst/>
          </a:prstGeom>
          <a:noFill/>
        </p:spPr>
        <p:txBody>
          <a:bodyPr wrap="square" rtlCol="0">
            <a:spAutoFit/>
          </a:bodyPr>
          <a:lstStyle/>
          <a:p>
            <a:r>
              <a:rPr lang="en-US" sz="2500" b="1" dirty="0">
                <a:latin typeface="Verdana" panose="020B0604030504040204" pitchFamily="34" charset="0"/>
                <a:ea typeface="Verdana" panose="020B0604030504040204" pitchFamily="34" charset="0"/>
              </a:rPr>
              <a:t>Growth Drivers</a:t>
            </a:r>
            <a:endParaRPr lang="en-IN" sz="2500" b="1" dirty="0">
              <a:latin typeface="Verdana" panose="020B0604030504040204" pitchFamily="34" charset="0"/>
              <a:ea typeface="Verdana" panose="020B0604030504040204" pitchFamily="34" charset="0"/>
            </a:endParaRPr>
          </a:p>
        </p:txBody>
      </p:sp>
      <p:sp>
        <p:nvSpPr>
          <p:cNvPr id="8" name="Rectangle 7">
            <a:extLst>
              <a:ext uri="{FF2B5EF4-FFF2-40B4-BE49-F238E27FC236}">
                <a16:creationId xmlns:a16="http://schemas.microsoft.com/office/drawing/2014/main" id="{AB2B4A73-A356-7581-E097-27381AB85111}"/>
              </a:ext>
            </a:extLst>
          </p:cNvPr>
          <p:cNvSpPr/>
          <p:nvPr/>
        </p:nvSpPr>
        <p:spPr>
          <a:xfrm flipH="1">
            <a:off x="340019" y="1272490"/>
            <a:ext cx="10110266" cy="2861298"/>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noAutofit/>
          </a:bodyPr>
          <a:lstStyle/>
          <a:p>
            <a:pPr algn="just">
              <a:lnSpc>
                <a:spcPct val="107000"/>
              </a:lnSpc>
              <a:spcAft>
                <a:spcPts val="800"/>
              </a:spcAft>
            </a:pPr>
            <a:r>
              <a:rPr lang="en-IN" sz="1500" b="1" u="sng" kern="1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rPr>
              <a:t>Diversification of Services</a:t>
            </a:r>
            <a:r>
              <a:rPr lang="en-IN" sz="1500" u="sng" kern="1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rPr>
              <a:t>:</a:t>
            </a:r>
          </a:p>
          <a:p>
            <a:pPr marL="371475" lvl="0" indent="-285750" algn="just">
              <a:lnSpc>
                <a:spcPct val="107000"/>
              </a:lnSpc>
              <a:spcAft>
                <a:spcPts val="800"/>
              </a:spcAft>
              <a:buClr>
                <a:srgbClr val="9B3421"/>
              </a:buClr>
              <a:buSzPct val="100000"/>
              <a:buFont typeface="Abadi Extra Light" panose="020B0204020104020204" pitchFamily="34" charset="0"/>
              <a:buChar char="₪"/>
              <a:tabLst>
                <a:tab pos="457200" algn="l"/>
              </a:tabLst>
            </a:pPr>
            <a:r>
              <a:rPr lang="en-IN" sz="1250" b="1" kern="1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rPr>
              <a:t>Current Services</a:t>
            </a:r>
            <a:r>
              <a:rPr lang="en-IN" sz="1250" kern="1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rPr>
              <a:t>: </a:t>
            </a:r>
          </a:p>
          <a:p>
            <a:pPr marL="828675" lvl="2" indent="-285750" algn="just">
              <a:lnSpc>
                <a:spcPct val="107000"/>
              </a:lnSpc>
              <a:spcAft>
                <a:spcPts val="800"/>
              </a:spcAft>
              <a:buClr>
                <a:srgbClr val="9B3421"/>
              </a:buClr>
              <a:buSzPct val="100000"/>
              <a:buFont typeface="Wingdings" panose="05000000000000000000" pitchFamily="2" charset="2"/>
              <a:buChar char="§"/>
              <a:tabLst>
                <a:tab pos="457200" algn="l"/>
              </a:tabLst>
            </a:pPr>
            <a:r>
              <a:rPr lang="en-IN" sz="1250" b="1" kern="1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rPr>
              <a:t>Design and Engineering: </a:t>
            </a:r>
            <a:r>
              <a:rPr lang="en-IN" sz="1250" kern="1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rPr>
              <a:t>Feasibility Studies, Detailed Designing, Traffic &amp; Transportation Studies, Environmental Impact Assessment, Economic/Financial Analysis, Proof Checking</a:t>
            </a:r>
            <a:endParaRPr lang="en-IN" sz="1250" b="1" kern="1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p>
            <a:pPr marL="828675" lvl="2" indent="-285750" algn="just">
              <a:lnSpc>
                <a:spcPct val="107000"/>
              </a:lnSpc>
              <a:spcAft>
                <a:spcPts val="800"/>
              </a:spcAft>
              <a:buClr>
                <a:srgbClr val="9B3421"/>
              </a:buClr>
              <a:buSzPct val="100000"/>
              <a:buFont typeface="Wingdings" panose="05000000000000000000" pitchFamily="2" charset="2"/>
              <a:buChar char="§"/>
              <a:tabLst>
                <a:tab pos="457200" algn="l"/>
              </a:tabLst>
            </a:pPr>
            <a:r>
              <a:rPr lang="en-IN" sz="1250" b="1" kern="100" dirty="0">
                <a:solidFill>
                  <a:schemeClr val="tx1"/>
                </a:solidFill>
                <a:latin typeface="Verdana" panose="020B0604030504040204" pitchFamily="34" charset="0"/>
                <a:ea typeface="Verdana" panose="020B0604030504040204" pitchFamily="34" charset="0"/>
                <a:cs typeface="Times New Roman" panose="02020603050405020304" pitchFamily="18" charset="0"/>
              </a:rPr>
              <a:t>Project Management:</a:t>
            </a:r>
            <a:r>
              <a:rPr lang="en-IN" sz="1250" kern="100" dirty="0">
                <a:solidFill>
                  <a:schemeClr val="tx1"/>
                </a:solidFill>
                <a:latin typeface="Verdana" panose="020B0604030504040204" pitchFamily="34" charset="0"/>
                <a:ea typeface="Verdana" panose="020B0604030504040204" pitchFamily="34" charset="0"/>
                <a:cs typeface="Times New Roman" panose="02020603050405020304" pitchFamily="18" charset="0"/>
              </a:rPr>
              <a:t> Construction Supervision, Contract Administration, Operation &amp; Maintenance</a:t>
            </a:r>
          </a:p>
          <a:p>
            <a:pPr marL="828675" lvl="2" indent="-285750" algn="just">
              <a:lnSpc>
                <a:spcPct val="107000"/>
              </a:lnSpc>
              <a:spcAft>
                <a:spcPts val="800"/>
              </a:spcAft>
              <a:buClr>
                <a:srgbClr val="9B3421"/>
              </a:buClr>
              <a:buSzPct val="100000"/>
              <a:buFont typeface="Wingdings" panose="05000000000000000000" pitchFamily="2" charset="2"/>
              <a:buChar char="§"/>
              <a:tabLst>
                <a:tab pos="457200" algn="l"/>
              </a:tabLst>
            </a:pPr>
            <a:r>
              <a:rPr lang="en-IN" sz="1250" b="1" kern="1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rPr>
              <a:t>Techno</a:t>
            </a:r>
            <a:r>
              <a:rPr lang="en-IN" sz="1250" b="1" kern="100" dirty="0">
                <a:solidFill>
                  <a:schemeClr val="tx1"/>
                </a:solidFill>
                <a:latin typeface="Verdana" panose="020B0604030504040204" pitchFamily="34" charset="0"/>
                <a:ea typeface="Verdana" panose="020B0604030504040204" pitchFamily="34" charset="0"/>
                <a:cs typeface="Times New Roman" panose="02020603050405020304" pitchFamily="18" charset="0"/>
              </a:rPr>
              <a:t>-Advisory:</a:t>
            </a:r>
            <a:r>
              <a:rPr lang="en-IN" sz="1250" kern="100" dirty="0">
                <a:solidFill>
                  <a:schemeClr val="tx1"/>
                </a:solidFill>
                <a:latin typeface="Verdana" panose="020B0604030504040204" pitchFamily="34" charset="0"/>
                <a:ea typeface="Verdana" panose="020B0604030504040204" pitchFamily="34" charset="0"/>
                <a:cs typeface="Times New Roman" panose="02020603050405020304" pitchFamily="18" charset="0"/>
              </a:rPr>
              <a:t> Pre Bid Engineering</a:t>
            </a:r>
            <a:r>
              <a:rPr lang="en-IN" sz="1250" kern="1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rPr>
              <a:t>, Asset Management, Safety Audits, Lenders Engineering.</a:t>
            </a:r>
          </a:p>
          <a:p>
            <a:pPr marL="371475" lvl="0" indent="-285750" algn="just">
              <a:lnSpc>
                <a:spcPct val="107000"/>
              </a:lnSpc>
              <a:spcAft>
                <a:spcPts val="800"/>
              </a:spcAft>
              <a:buClr>
                <a:srgbClr val="9B3421"/>
              </a:buClr>
              <a:buSzPct val="100000"/>
              <a:buFont typeface="Abadi Extra Light" panose="020B0204020104020204" pitchFamily="34" charset="0"/>
              <a:buChar char="₪"/>
              <a:tabLst>
                <a:tab pos="457200" algn="l"/>
              </a:tabLst>
            </a:pPr>
            <a:r>
              <a:rPr lang="en-IN" sz="1250" b="1" kern="1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rPr>
              <a:t>Future Areas</a:t>
            </a:r>
            <a:r>
              <a:rPr lang="en-IN" sz="1250" kern="1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rPr>
              <a:t>: Sustainable infrastructure, digital transformation and technology integration, smart cities, transportation solutions,  and regulatory and policy consulting.</a:t>
            </a:r>
          </a:p>
          <a:p>
            <a:pPr marL="371475" lvl="0" indent="-285750">
              <a:lnSpc>
                <a:spcPct val="107000"/>
              </a:lnSpc>
              <a:spcAft>
                <a:spcPts val="800"/>
              </a:spcAft>
              <a:buClr>
                <a:srgbClr val="9B3421"/>
              </a:buClr>
              <a:buSzPct val="100000"/>
              <a:buFont typeface="Abadi Extra Light" panose="020B0204020104020204" pitchFamily="34" charset="0"/>
              <a:buChar char="₪"/>
              <a:tabLst>
                <a:tab pos="457200" algn="l"/>
              </a:tabLst>
            </a:pPr>
            <a:r>
              <a:rPr lang="en-IN" sz="1250" b="1" kern="1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rPr>
              <a:t>Goal</a:t>
            </a:r>
            <a:r>
              <a:rPr lang="en-IN" sz="1250" kern="1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rPr>
              <a:t>: Enhance client satisfaction and competitive edge by expanding service offerings.</a:t>
            </a:r>
            <a:endParaRPr lang="en-IN" sz="1250" dirty="0">
              <a:solidFill>
                <a:schemeClr val="tx1"/>
              </a:solidFill>
              <a:latin typeface="Verdana" panose="020B0604030504040204" pitchFamily="34" charset="0"/>
              <a:ea typeface="Verdana" panose="020B0604030504040204" pitchFamily="34" charset="0"/>
            </a:endParaRPr>
          </a:p>
        </p:txBody>
      </p:sp>
      <p:sp>
        <p:nvSpPr>
          <p:cNvPr id="12" name="Oval 11">
            <a:extLst>
              <a:ext uri="{FF2B5EF4-FFF2-40B4-BE49-F238E27FC236}">
                <a16:creationId xmlns:a16="http://schemas.microsoft.com/office/drawing/2014/main" id="{7B9C32B2-2115-570C-333F-9A0C8EB0C054}"/>
              </a:ext>
            </a:extLst>
          </p:cNvPr>
          <p:cNvSpPr/>
          <p:nvPr/>
        </p:nvSpPr>
        <p:spPr>
          <a:xfrm>
            <a:off x="10164112" y="1014074"/>
            <a:ext cx="572343" cy="529051"/>
          </a:xfrm>
          <a:prstGeom prst="ellipse">
            <a:avLst/>
          </a:prstGeom>
          <a:solidFill>
            <a:schemeClr val="accent6">
              <a:lumMod val="50000"/>
            </a:schemeClr>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sz="2300" b="1" dirty="0">
                <a:solidFill>
                  <a:schemeClr val="bg1"/>
                </a:solidFill>
              </a:rPr>
              <a:t>1</a:t>
            </a:r>
            <a:endParaRPr lang="en-IN" sz="2300" b="1" dirty="0">
              <a:solidFill>
                <a:schemeClr val="bg1"/>
              </a:solidFill>
            </a:endParaRPr>
          </a:p>
        </p:txBody>
      </p:sp>
      <p:sp>
        <p:nvSpPr>
          <p:cNvPr id="19" name="Rectangle 18">
            <a:extLst>
              <a:ext uri="{FF2B5EF4-FFF2-40B4-BE49-F238E27FC236}">
                <a16:creationId xmlns:a16="http://schemas.microsoft.com/office/drawing/2014/main" id="{CE72CD4A-1951-40D6-F324-CEB7400D817F}"/>
              </a:ext>
            </a:extLst>
          </p:cNvPr>
          <p:cNvSpPr/>
          <p:nvPr/>
        </p:nvSpPr>
        <p:spPr>
          <a:xfrm flipH="1">
            <a:off x="340018" y="4730065"/>
            <a:ext cx="10110267" cy="1113861"/>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noAutofit/>
          </a:bodyPr>
          <a:lstStyle/>
          <a:p>
            <a:pPr algn="just">
              <a:lnSpc>
                <a:spcPct val="107000"/>
              </a:lnSpc>
              <a:spcAft>
                <a:spcPts val="800"/>
              </a:spcAft>
            </a:pPr>
            <a:r>
              <a:rPr lang="en-IN" sz="1500" b="1" u="sng" kern="1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rPr>
              <a:t>Technology Adoption:</a:t>
            </a:r>
            <a:endParaRPr lang="en-IN" sz="1500" u="sng" kern="1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p>
            <a:pPr marL="371475" lvl="0" indent="-285750" algn="just">
              <a:lnSpc>
                <a:spcPct val="107000"/>
              </a:lnSpc>
              <a:spcAft>
                <a:spcPts val="800"/>
              </a:spcAft>
              <a:buClr>
                <a:srgbClr val="9B3421"/>
              </a:buClr>
              <a:buSzPct val="100000"/>
              <a:buFont typeface="Abadi Extra Light" panose="020B0204020104020204" pitchFamily="34" charset="0"/>
              <a:buChar char="₪"/>
              <a:tabLst>
                <a:tab pos="457200" algn="l"/>
              </a:tabLst>
            </a:pPr>
            <a:r>
              <a:rPr lang="en-IN" sz="1250" b="1" kern="1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rPr>
              <a:t>Initiatives:</a:t>
            </a:r>
            <a:r>
              <a:rPr lang="en-IN" sz="1250" kern="1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rPr>
              <a:t> Embrace digital tools, data analytics, and smart technologies.</a:t>
            </a:r>
          </a:p>
          <a:p>
            <a:pPr marL="371475" lvl="0" indent="-285750" algn="just">
              <a:lnSpc>
                <a:spcPct val="107000"/>
              </a:lnSpc>
              <a:spcAft>
                <a:spcPts val="800"/>
              </a:spcAft>
              <a:buClr>
                <a:srgbClr val="9B3421"/>
              </a:buClr>
              <a:buSzPct val="100000"/>
              <a:buFont typeface="Abadi Extra Light" panose="020B0204020104020204" pitchFamily="34" charset="0"/>
              <a:buChar char="₪"/>
              <a:tabLst>
                <a:tab pos="457200" algn="l"/>
              </a:tabLst>
            </a:pPr>
            <a:r>
              <a:rPr lang="en-IN" sz="1250" b="1" kern="100" dirty="0">
                <a:solidFill>
                  <a:schemeClr val="tx1"/>
                </a:solidFill>
                <a:latin typeface="Verdana" panose="020B0604030504040204" pitchFamily="34" charset="0"/>
                <a:ea typeface="Verdana" panose="020B0604030504040204" pitchFamily="34" charset="0"/>
                <a:cs typeface="Times New Roman" panose="02020603050405020304" pitchFamily="18" charset="0"/>
              </a:rPr>
              <a:t>Aim: </a:t>
            </a:r>
            <a:r>
              <a:rPr lang="en-IN" sz="1250" kern="1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rPr>
              <a:t>Increase efficiency, accuracy, and sustainability of services by integrating advanced technology. </a:t>
            </a:r>
            <a:endParaRPr lang="en-IN" sz="1250" dirty="0">
              <a:solidFill>
                <a:schemeClr val="tx1"/>
              </a:solidFill>
              <a:latin typeface="Verdana" panose="020B0604030504040204" pitchFamily="34" charset="0"/>
              <a:ea typeface="Verdana" panose="020B0604030504040204" pitchFamily="34" charset="0"/>
            </a:endParaRPr>
          </a:p>
        </p:txBody>
      </p:sp>
      <p:sp>
        <p:nvSpPr>
          <p:cNvPr id="22" name="Oval 21">
            <a:extLst>
              <a:ext uri="{FF2B5EF4-FFF2-40B4-BE49-F238E27FC236}">
                <a16:creationId xmlns:a16="http://schemas.microsoft.com/office/drawing/2014/main" id="{FEFCB4B8-8AF2-F3F5-DD40-9E03660EAC66}"/>
              </a:ext>
            </a:extLst>
          </p:cNvPr>
          <p:cNvSpPr/>
          <p:nvPr/>
        </p:nvSpPr>
        <p:spPr>
          <a:xfrm>
            <a:off x="10164111" y="4465539"/>
            <a:ext cx="572343" cy="529051"/>
          </a:xfrm>
          <a:prstGeom prst="ellipse">
            <a:avLst/>
          </a:prstGeom>
          <a:solidFill>
            <a:schemeClr val="accent5">
              <a:lumMod val="50000"/>
            </a:schemeClr>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sz="2300" b="1" dirty="0">
                <a:solidFill>
                  <a:schemeClr val="bg1"/>
                </a:solidFill>
              </a:rPr>
              <a:t>2</a:t>
            </a:r>
            <a:endParaRPr lang="en-IN" sz="2300" b="1" dirty="0">
              <a:solidFill>
                <a:schemeClr val="bg1"/>
              </a:solidFill>
            </a:endParaRPr>
          </a:p>
        </p:txBody>
      </p:sp>
      <p:cxnSp>
        <p:nvCxnSpPr>
          <p:cNvPr id="13" name="Straight Connector 12">
            <a:extLst>
              <a:ext uri="{FF2B5EF4-FFF2-40B4-BE49-F238E27FC236}">
                <a16:creationId xmlns:a16="http://schemas.microsoft.com/office/drawing/2014/main" id="{EAC0B537-78BC-33C3-6A0E-99F33B6E16C7}"/>
              </a:ext>
            </a:extLst>
          </p:cNvPr>
          <p:cNvCxnSpPr>
            <a:cxnSpLocks/>
          </p:cNvCxnSpPr>
          <p:nvPr/>
        </p:nvCxnSpPr>
        <p:spPr>
          <a:xfrm flipV="1">
            <a:off x="0" y="886541"/>
            <a:ext cx="11815562" cy="18334"/>
          </a:xfrm>
          <a:prstGeom prst="line">
            <a:avLst/>
          </a:prstGeom>
          <a:ln w="25400">
            <a:solidFill>
              <a:srgbClr val="9B3421"/>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B13E980F-6F47-F958-C268-4E483F0E1F65}"/>
              </a:ext>
            </a:extLst>
          </p:cNvPr>
          <p:cNvSpPr/>
          <p:nvPr/>
        </p:nvSpPr>
        <p:spPr>
          <a:xfrm>
            <a:off x="-1" y="6419147"/>
            <a:ext cx="10800000" cy="3600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435100" algn="ctr"/>
            <a:r>
              <a:rPr lang="en-IN" sz="1250" dirty="0">
                <a:solidFill>
                  <a:schemeClr val="tx1"/>
                </a:solidFill>
                <a:latin typeface="Verdana" panose="020B0604030504040204" pitchFamily="34" charset="0"/>
                <a:ea typeface="Verdana" panose="020B0604030504040204" pitchFamily="34" charset="0"/>
                <a:hlinkClick r:id="rId3"/>
              </a:rPr>
              <a:t>www.dhruvconsultancy.in</a:t>
            </a:r>
            <a:endParaRPr lang="en-IN" sz="1250" dirty="0">
              <a:solidFill>
                <a:schemeClr val="tx1"/>
              </a:solidFill>
              <a:latin typeface="Verdana" panose="020B0604030504040204" pitchFamily="34" charset="0"/>
              <a:ea typeface="Verdana" panose="020B0604030504040204" pitchFamily="34" charset="0"/>
            </a:endParaRPr>
          </a:p>
        </p:txBody>
      </p:sp>
      <p:sp>
        <p:nvSpPr>
          <p:cNvPr id="10" name="Flowchart: Terminator 9">
            <a:extLst>
              <a:ext uri="{FF2B5EF4-FFF2-40B4-BE49-F238E27FC236}">
                <a16:creationId xmlns:a16="http://schemas.microsoft.com/office/drawing/2014/main" id="{41A7B118-0D2A-57F1-CC53-38001516EC81}"/>
              </a:ext>
            </a:extLst>
          </p:cNvPr>
          <p:cNvSpPr/>
          <p:nvPr/>
        </p:nvSpPr>
        <p:spPr>
          <a:xfrm>
            <a:off x="10898162" y="6419147"/>
            <a:ext cx="900000" cy="360000"/>
          </a:xfrm>
          <a:prstGeom prst="flowChartTerminator">
            <a:avLst/>
          </a:prstGeom>
          <a:solidFill>
            <a:srgbClr val="9B34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250" dirty="0">
              <a:latin typeface="Verdana" panose="020B0604030504040204" pitchFamily="34" charset="0"/>
              <a:ea typeface="Verdana" panose="020B0604030504040204" pitchFamily="34" charset="0"/>
            </a:endParaRPr>
          </a:p>
        </p:txBody>
      </p:sp>
      <p:sp>
        <p:nvSpPr>
          <p:cNvPr id="14" name="Slide Number Placeholder 12">
            <a:extLst>
              <a:ext uri="{FF2B5EF4-FFF2-40B4-BE49-F238E27FC236}">
                <a16:creationId xmlns:a16="http://schemas.microsoft.com/office/drawing/2014/main" id="{B3C66734-D145-D288-7C49-95CAF790B4E5}"/>
              </a:ext>
            </a:extLst>
          </p:cNvPr>
          <p:cNvSpPr>
            <a:spLocks noGrp="1"/>
          </p:cNvSpPr>
          <p:nvPr>
            <p:ph type="sldNum" sz="quarter" idx="12"/>
          </p:nvPr>
        </p:nvSpPr>
        <p:spPr>
          <a:xfrm>
            <a:off x="10898162" y="6419147"/>
            <a:ext cx="900000" cy="360000"/>
          </a:xfrm>
        </p:spPr>
        <p:txBody>
          <a:bodyPr/>
          <a:lstStyle/>
          <a:p>
            <a:pPr algn="ctr"/>
            <a:fld id="{8A4713F9-997F-4880-B255-BE372FECF281}" type="slidenum">
              <a:rPr lang="en-IN" sz="1250" b="1" smtClean="0">
                <a:solidFill>
                  <a:schemeClr val="bg1"/>
                </a:solidFill>
                <a:latin typeface="Verdana" panose="020B0604030504040204" pitchFamily="34" charset="0"/>
                <a:ea typeface="Verdana" panose="020B0604030504040204" pitchFamily="34" charset="0"/>
              </a:rPr>
              <a:pPr algn="ctr"/>
              <a:t>17</a:t>
            </a:fld>
            <a:endParaRPr lang="en-IN" sz="1250" b="1" dirty="0">
              <a:solidFill>
                <a:schemeClr val="bg1"/>
              </a:solidFill>
              <a:latin typeface="Verdana" panose="020B0604030504040204" pitchFamily="34" charset="0"/>
              <a:ea typeface="Verdana" panose="020B0604030504040204" pitchFamily="34" charset="0"/>
            </a:endParaRPr>
          </a:p>
        </p:txBody>
      </p:sp>
      <p:sp>
        <p:nvSpPr>
          <p:cNvPr id="15" name="TextBox 14">
            <a:extLst>
              <a:ext uri="{FF2B5EF4-FFF2-40B4-BE49-F238E27FC236}">
                <a16:creationId xmlns:a16="http://schemas.microsoft.com/office/drawing/2014/main" id="{DA40AEB4-B6D4-2DCA-1482-4910CD687B09}"/>
              </a:ext>
            </a:extLst>
          </p:cNvPr>
          <p:cNvSpPr txBox="1"/>
          <p:nvPr/>
        </p:nvSpPr>
        <p:spPr>
          <a:xfrm>
            <a:off x="340019" y="6456801"/>
            <a:ext cx="1117614" cy="284693"/>
          </a:xfrm>
          <a:prstGeom prst="rect">
            <a:avLst/>
          </a:prstGeom>
          <a:noFill/>
        </p:spPr>
        <p:txBody>
          <a:bodyPr wrap="none" rtlCol="0">
            <a:spAutoFit/>
          </a:bodyPr>
          <a:lstStyle/>
          <a:p>
            <a:r>
              <a:rPr lang="en-IN" sz="1250" b="1" dirty="0">
                <a:latin typeface="Verdana" panose="020B0604030504040204" pitchFamily="34" charset="0"/>
                <a:ea typeface="Verdana" panose="020B0604030504040204" pitchFamily="34" charset="0"/>
              </a:rPr>
              <a:t>June 2025</a:t>
            </a:r>
          </a:p>
        </p:txBody>
      </p:sp>
    </p:spTree>
    <p:extLst>
      <p:ext uri="{BB962C8B-B14F-4D97-AF65-F5344CB8AC3E}">
        <p14:creationId xmlns:p14="http://schemas.microsoft.com/office/powerpoint/2010/main" val="42197673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1B8385-79F3-4306-7245-369C0FCAC2AC}"/>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97367F48-5DA7-516E-48B8-EEF622D0ADA1}"/>
              </a:ext>
            </a:extLst>
          </p:cNvPr>
          <p:cNvSpPr/>
          <p:nvPr/>
        </p:nvSpPr>
        <p:spPr>
          <a:xfrm>
            <a:off x="11896326" y="0"/>
            <a:ext cx="295673" cy="6858000"/>
          </a:xfrm>
          <a:prstGeom prst="rect">
            <a:avLst/>
          </a:prstGeom>
          <a:solidFill>
            <a:srgbClr val="FFE04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3" name="Picture 2">
            <a:extLst>
              <a:ext uri="{FF2B5EF4-FFF2-40B4-BE49-F238E27FC236}">
                <a16:creationId xmlns:a16="http://schemas.microsoft.com/office/drawing/2014/main" id="{C6C5C5DE-D72E-59E1-64E6-E6AD6223A625}"/>
              </a:ext>
            </a:extLst>
          </p:cNvPr>
          <p:cNvPicPr>
            <a:picLocks noChangeAspect="1"/>
          </p:cNvPicPr>
          <p:nvPr/>
        </p:nvPicPr>
        <p:blipFill rotWithShape="1">
          <a:blip r:embed="rId2">
            <a:extLst>
              <a:ext uri="{28A0092B-C50C-407E-A947-70E740481C1C}">
                <a14:useLocalDpi xmlns:a14="http://schemas.microsoft.com/office/drawing/2010/main" val="0"/>
              </a:ext>
            </a:extLst>
          </a:blip>
          <a:srcRect r="67500"/>
          <a:stretch/>
        </p:blipFill>
        <p:spPr>
          <a:xfrm>
            <a:off x="130514" y="73332"/>
            <a:ext cx="684000" cy="751648"/>
          </a:xfrm>
          <a:prstGeom prst="rect">
            <a:avLst/>
          </a:prstGeom>
        </p:spPr>
      </p:pic>
      <p:sp>
        <p:nvSpPr>
          <p:cNvPr id="6" name="TextBox 5">
            <a:extLst>
              <a:ext uri="{FF2B5EF4-FFF2-40B4-BE49-F238E27FC236}">
                <a16:creationId xmlns:a16="http://schemas.microsoft.com/office/drawing/2014/main" id="{EFC61ED6-D301-00CB-A6B8-8C7BD35E71B5}"/>
              </a:ext>
            </a:extLst>
          </p:cNvPr>
          <p:cNvSpPr txBox="1"/>
          <p:nvPr/>
        </p:nvSpPr>
        <p:spPr>
          <a:xfrm>
            <a:off x="1060736" y="210629"/>
            <a:ext cx="5400675" cy="477054"/>
          </a:xfrm>
          <a:prstGeom prst="rect">
            <a:avLst/>
          </a:prstGeom>
          <a:noFill/>
        </p:spPr>
        <p:txBody>
          <a:bodyPr wrap="square" rtlCol="0">
            <a:spAutoFit/>
          </a:bodyPr>
          <a:lstStyle/>
          <a:p>
            <a:r>
              <a:rPr lang="en-US" sz="2500" b="1" dirty="0">
                <a:latin typeface="Verdana" panose="020B0604030504040204" pitchFamily="34" charset="0"/>
                <a:ea typeface="Verdana" panose="020B0604030504040204" pitchFamily="34" charset="0"/>
              </a:rPr>
              <a:t>Growth Drivers</a:t>
            </a:r>
            <a:endParaRPr lang="en-IN" sz="2500" b="1" dirty="0">
              <a:latin typeface="Verdana" panose="020B0604030504040204" pitchFamily="34" charset="0"/>
              <a:ea typeface="Verdana" panose="020B0604030504040204" pitchFamily="34" charset="0"/>
            </a:endParaRPr>
          </a:p>
        </p:txBody>
      </p:sp>
      <p:sp>
        <p:nvSpPr>
          <p:cNvPr id="8" name="Rectangle 7">
            <a:extLst>
              <a:ext uri="{FF2B5EF4-FFF2-40B4-BE49-F238E27FC236}">
                <a16:creationId xmlns:a16="http://schemas.microsoft.com/office/drawing/2014/main" id="{FB8CC100-302F-DB73-774A-F539DED9F5A9}"/>
              </a:ext>
            </a:extLst>
          </p:cNvPr>
          <p:cNvSpPr/>
          <p:nvPr/>
        </p:nvSpPr>
        <p:spPr>
          <a:xfrm flipH="1">
            <a:off x="340018" y="1272489"/>
            <a:ext cx="10076599" cy="2686748"/>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noAutofit/>
          </a:bodyPr>
          <a:lstStyle/>
          <a:p>
            <a:pPr algn="just">
              <a:lnSpc>
                <a:spcPct val="107000"/>
              </a:lnSpc>
              <a:spcAft>
                <a:spcPts val="800"/>
              </a:spcAft>
            </a:pPr>
            <a:r>
              <a:rPr lang="en-IN" sz="1500" b="1" u="sng" kern="1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rPr>
              <a:t>Vertical Integration: </a:t>
            </a:r>
            <a:endParaRPr lang="en-IN" sz="1500" u="sng" kern="1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p>
            <a:pPr marL="371475" lvl="0" indent="-285750" algn="just">
              <a:lnSpc>
                <a:spcPct val="107000"/>
              </a:lnSpc>
              <a:spcAft>
                <a:spcPts val="800"/>
              </a:spcAft>
              <a:buClr>
                <a:srgbClr val="9B3421"/>
              </a:buClr>
              <a:buSzPct val="100000"/>
              <a:buFont typeface="Abadi Extra Light" panose="020B0204020104020204" pitchFamily="34" charset="0"/>
              <a:buChar char="₪"/>
              <a:tabLst>
                <a:tab pos="457200" algn="l"/>
              </a:tabLst>
            </a:pPr>
            <a:r>
              <a:rPr lang="en-IN" sz="1250" b="1" kern="1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rPr>
              <a:t>Comprehensive Service Offering:</a:t>
            </a:r>
            <a:r>
              <a:rPr lang="en-IN" sz="1250" kern="1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rPr>
              <a:t> </a:t>
            </a:r>
            <a:r>
              <a:rPr lang="en-US" sz="1250" kern="1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rPr>
              <a:t>The company has developed strong internal capabilities in private equipment leasing, project supervision, and Detailed Project Reports (DPR). By integrating Operations &amp; Maintenance (O&amp;M) and equipment leasing, it delivers end-to-end solutions from planning to execution.</a:t>
            </a:r>
          </a:p>
          <a:p>
            <a:pPr marL="371475" lvl="0" indent="-285750" algn="just">
              <a:lnSpc>
                <a:spcPct val="107000"/>
              </a:lnSpc>
              <a:spcAft>
                <a:spcPts val="800"/>
              </a:spcAft>
              <a:buClr>
                <a:srgbClr val="9B3421"/>
              </a:buClr>
              <a:buSzPct val="100000"/>
              <a:buFont typeface="Abadi Extra Light" panose="020B0204020104020204" pitchFamily="34" charset="0"/>
              <a:buChar char="₪"/>
              <a:tabLst>
                <a:tab pos="457200" algn="l"/>
              </a:tabLst>
            </a:pPr>
            <a:r>
              <a:rPr lang="en-US" sz="1250" b="1" kern="100" dirty="0">
                <a:solidFill>
                  <a:schemeClr val="tx1"/>
                </a:solidFill>
                <a:latin typeface="Verdana" panose="020B0604030504040204" pitchFamily="34" charset="0"/>
                <a:ea typeface="Verdana" panose="020B0604030504040204" pitchFamily="34" charset="0"/>
                <a:cs typeface="Times New Roman" panose="02020603050405020304" pitchFamily="18" charset="0"/>
              </a:rPr>
              <a:t>Strategic Contracts: </a:t>
            </a:r>
            <a:r>
              <a:rPr lang="en-US" sz="1250" kern="100" dirty="0">
                <a:solidFill>
                  <a:schemeClr val="tx1"/>
                </a:solidFill>
                <a:latin typeface="Verdana" panose="020B0604030504040204" pitchFamily="34" charset="0"/>
                <a:ea typeface="Verdana" panose="020B0604030504040204" pitchFamily="34" charset="0"/>
                <a:cs typeface="Times New Roman" panose="02020603050405020304" pitchFamily="18" charset="0"/>
              </a:rPr>
              <a:t>A focus on high-quality proposals ensures strong client relationships and competitiveness. The company has secured long-term contracts, including traffic surveys for NHAI and 24/7 government projects. Large-scale agreements with PSUs and NHAI further strengthen its reputation for delivering complex infrastructure projects.</a:t>
            </a:r>
          </a:p>
          <a:p>
            <a:pPr marL="371475" lvl="0" indent="-285750" algn="just">
              <a:lnSpc>
                <a:spcPct val="107000"/>
              </a:lnSpc>
              <a:spcAft>
                <a:spcPts val="800"/>
              </a:spcAft>
              <a:buClr>
                <a:srgbClr val="9B3421"/>
              </a:buClr>
              <a:buSzPct val="100000"/>
              <a:buFont typeface="Abadi Extra Light" panose="020B0204020104020204" pitchFamily="34" charset="0"/>
              <a:buChar char="₪"/>
              <a:tabLst>
                <a:tab pos="457200" algn="l"/>
              </a:tabLst>
            </a:pPr>
            <a:r>
              <a:rPr lang="en-IN" sz="1250" b="1" dirty="0">
                <a:solidFill>
                  <a:schemeClr val="tx1"/>
                </a:solidFill>
                <a:latin typeface="Verdana" panose="020B0604030504040204" pitchFamily="34" charset="0"/>
                <a:ea typeface="Verdana" panose="020B0604030504040204" pitchFamily="34" charset="0"/>
              </a:rPr>
              <a:t>Diversification: </a:t>
            </a:r>
            <a:r>
              <a:rPr lang="en-IN" sz="1250" dirty="0">
                <a:solidFill>
                  <a:schemeClr val="tx1"/>
                </a:solidFill>
                <a:latin typeface="Verdana" panose="020B0604030504040204" pitchFamily="34" charset="0"/>
                <a:ea typeface="Verdana" panose="020B0604030504040204" pitchFamily="34" charset="0"/>
              </a:rPr>
              <a:t> </a:t>
            </a:r>
            <a:r>
              <a:rPr lang="en-US" sz="1250" dirty="0">
                <a:solidFill>
                  <a:schemeClr val="tx1"/>
                </a:solidFill>
                <a:latin typeface="Verdana" panose="020B0604030504040204" pitchFamily="34" charset="0"/>
                <a:ea typeface="Verdana" panose="020B0604030504040204" pitchFamily="34" charset="0"/>
              </a:rPr>
              <a:t>Expanding into Traffic Surveys, Private Equipment Leasing, Design Engineering, and Safety Consulting, the company has established a strong presence in Railways, Airports, and Road Infrastructure, ensuring sustainable growth and long-term success.in upcoming period.</a:t>
            </a:r>
            <a:endParaRPr lang="en-IN" sz="1250" dirty="0">
              <a:solidFill>
                <a:schemeClr val="tx1"/>
              </a:solidFill>
              <a:latin typeface="Verdana" panose="020B0604030504040204" pitchFamily="34" charset="0"/>
              <a:ea typeface="Verdana" panose="020B0604030504040204" pitchFamily="34" charset="0"/>
            </a:endParaRPr>
          </a:p>
        </p:txBody>
      </p:sp>
      <p:sp>
        <p:nvSpPr>
          <p:cNvPr id="12" name="Oval 11">
            <a:extLst>
              <a:ext uri="{FF2B5EF4-FFF2-40B4-BE49-F238E27FC236}">
                <a16:creationId xmlns:a16="http://schemas.microsoft.com/office/drawing/2014/main" id="{F9E9ECDA-D608-9C0B-47E1-5F95A8E4E4FE}"/>
              </a:ext>
            </a:extLst>
          </p:cNvPr>
          <p:cNvSpPr/>
          <p:nvPr/>
        </p:nvSpPr>
        <p:spPr>
          <a:xfrm>
            <a:off x="10130445" y="1007963"/>
            <a:ext cx="572343" cy="529051"/>
          </a:xfrm>
          <a:prstGeom prst="ellipse">
            <a:avLst/>
          </a:prstGeom>
          <a:solidFill>
            <a:schemeClr val="accent4">
              <a:lumMod val="50000"/>
            </a:schemeClr>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sz="2300" b="1" dirty="0">
                <a:solidFill>
                  <a:schemeClr val="bg1"/>
                </a:solidFill>
              </a:rPr>
              <a:t>3</a:t>
            </a:r>
            <a:endParaRPr lang="en-IN" sz="2300" b="1" dirty="0">
              <a:solidFill>
                <a:schemeClr val="bg1"/>
              </a:solidFill>
            </a:endParaRPr>
          </a:p>
        </p:txBody>
      </p:sp>
      <p:sp>
        <p:nvSpPr>
          <p:cNvPr id="10" name="Rectangle 9">
            <a:extLst>
              <a:ext uri="{FF2B5EF4-FFF2-40B4-BE49-F238E27FC236}">
                <a16:creationId xmlns:a16="http://schemas.microsoft.com/office/drawing/2014/main" id="{09CFC296-AECB-B5F0-8277-A9CABBDE46AC}"/>
              </a:ext>
            </a:extLst>
          </p:cNvPr>
          <p:cNvSpPr/>
          <p:nvPr/>
        </p:nvSpPr>
        <p:spPr>
          <a:xfrm flipH="1">
            <a:off x="340019" y="4498358"/>
            <a:ext cx="10076600" cy="1581094"/>
          </a:xfrm>
          <a:prstGeom prst="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noAutofit/>
          </a:bodyPr>
          <a:lstStyle/>
          <a:p>
            <a:pPr algn="just">
              <a:lnSpc>
                <a:spcPct val="107000"/>
              </a:lnSpc>
              <a:spcAft>
                <a:spcPts val="800"/>
              </a:spcAft>
            </a:pPr>
            <a:r>
              <a:rPr lang="en-IN" sz="1500" b="1" u="sng" kern="1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rPr>
              <a:t> Strategic Partnerships:</a:t>
            </a:r>
          </a:p>
          <a:p>
            <a:pPr marL="371475" lvl="0" indent="-285750" algn="just">
              <a:lnSpc>
                <a:spcPct val="107000"/>
              </a:lnSpc>
              <a:spcAft>
                <a:spcPts val="800"/>
              </a:spcAft>
              <a:buClr>
                <a:srgbClr val="9B3421"/>
              </a:buClr>
              <a:buSzPct val="100000"/>
              <a:buFont typeface="Abadi Extra Light" panose="020B0204020104020204" pitchFamily="34" charset="0"/>
              <a:buChar char="₪"/>
              <a:tabLst>
                <a:tab pos="457200" algn="l"/>
              </a:tabLst>
            </a:pPr>
            <a:r>
              <a:rPr lang="en-US" sz="1250" b="1" kern="1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rPr>
              <a:t>Target Partners:</a:t>
            </a:r>
            <a:r>
              <a:rPr lang="en-US" sz="1250" kern="1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rPr>
              <a:t> Technology providers, leading consultancy firms, and government agencies, both domestically and internationally.</a:t>
            </a:r>
          </a:p>
          <a:p>
            <a:pPr marL="371475" lvl="0" indent="-285750" algn="just">
              <a:lnSpc>
                <a:spcPct val="107000"/>
              </a:lnSpc>
              <a:spcAft>
                <a:spcPts val="800"/>
              </a:spcAft>
              <a:buClr>
                <a:srgbClr val="9B3421"/>
              </a:buClr>
              <a:buSzPct val="100000"/>
              <a:buFont typeface="Abadi Extra Light" panose="020B0204020104020204" pitchFamily="34" charset="0"/>
              <a:buChar char="₪"/>
              <a:tabLst>
                <a:tab pos="457200" algn="l"/>
              </a:tabLst>
            </a:pPr>
            <a:r>
              <a:rPr lang="en-US" sz="1250" b="1" kern="1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rPr>
              <a:t>Strategy:</a:t>
            </a:r>
            <a:r>
              <a:rPr lang="en-US" sz="1250" kern="1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rPr>
              <a:t> Forge alliances to access new markets, expand capabilities, and deliver comprehensive solutions.</a:t>
            </a:r>
          </a:p>
          <a:p>
            <a:pPr marL="371475" lvl="0" indent="-285750" algn="just">
              <a:lnSpc>
                <a:spcPct val="107000"/>
              </a:lnSpc>
              <a:spcAft>
                <a:spcPts val="800"/>
              </a:spcAft>
              <a:buClr>
                <a:srgbClr val="9B3421"/>
              </a:buClr>
              <a:buSzPct val="100000"/>
              <a:buFont typeface="Abadi Extra Light" panose="020B0204020104020204" pitchFamily="34" charset="0"/>
              <a:buChar char="₪"/>
              <a:tabLst>
                <a:tab pos="457200" algn="l"/>
              </a:tabLst>
            </a:pPr>
            <a:r>
              <a:rPr lang="en-US" sz="1250" b="1" kern="1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rPr>
              <a:t>Goal:</a:t>
            </a:r>
            <a:r>
              <a:rPr lang="en-US" sz="1250" kern="1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rPr>
              <a:t> Unlock new growth avenues and enhance service delivery through strategic collaborations.</a:t>
            </a:r>
          </a:p>
        </p:txBody>
      </p:sp>
      <p:sp>
        <p:nvSpPr>
          <p:cNvPr id="11" name="Oval 10">
            <a:extLst>
              <a:ext uri="{FF2B5EF4-FFF2-40B4-BE49-F238E27FC236}">
                <a16:creationId xmlns:a16="http://schemas.microsoft.com/office/drawing/2014/main" id="{C3FBD14C-2AC7-1FCC-4818-9DD75E798CE7}"/>
              </a:ext>
            </a:extLst>
          </p:cNvPr>
          <p:cNvSpPr/>
          <p:nvPr/>
        </p:nvSpPr>
        <p:spPr>
          <a:xfrm>
            <a:off x="10130444" y="4233832"/>
            <a:ext cx="572343" cy="529051"/>
          </a:xfrm>
          <a:prstGeom prst="ellipse">
            <a:avLst/>
          </a:prstGeom>
          <a:solidFill>
            <a:schemeClr val="accent3">
              <a:lumMod val="50000"/>
            </a:schemeClr>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sz="2300" b="1" dirty="0">
                <a:solidFill>
                  <a:schemeClr val="bg1"/>
                </a:solidFill>
              </a:rPr>
              <a:t>4</a:t>
            </a:r>
            <a:endParaRPr lang="en-IN" sz="2300" b="1" dirty="0">
              <a:solidFill>
                <a:schemeClr val="bg1"/>
              </a:solidFill>
            </a:endParaRPr>
          </a:p>
        </p:txBody>
      </p:sp>
      <p:cxnSp>
        <p:nvCxnSpPr>
          <p:cNvPr id="15" name="Straight Connector 14">
            <a:extLst>
              <a:ext uri="{FF2B5EF4-FFF2-40B4-BE49-F238E27FC236}">
                <a16:creationId xmlns:a16="http://schemas.microsoft.com/office/drawing/2014/main" id="{3B9D8788-8E20-AB90-048E-E2530D13C92D}"/>
              </a:ext>
            </a:extLst>
          </p:cNvPr>
          <p:cNvCxnSpPr>
            <a:cxnSpLocks/>
          </p:cNvCxnSpPr>
          <p:nvPr/>
        </p:nvCxnSpPr>
        <p:spPr>
          <a:xfrm flipV="1">
            <a:off x="0" y="886541"/>
            <a:ext cx="11815562" cy="18334"/>
          </a:xfrm>
          <a:prstGeom prst="line">
            <a:avLst/>
          </a:prstGeom>
          <a:ln w="25400">
            <a:solidFill>
              <a:srgbClr val="9B3421"/>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D6EB68F7-0B3D-CCA1-E644-983A4EF27BCE}"/>
              </a:ext>
            </a:extLst>
          </p:cNvPr>
          <p:cNvSpPr/>
          <p:nvPr/>
        </p:nvSpPr>
        <p:spPr>
          <a:xfrm>
            <a:off x="-1" y="6419147"/>
            <a:ext cx="10800000" cy="3600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435100" algn="ctr"/>
            <a:r>
              <a:rPr lang="en-IN" sz="1250" dirty="0">
                <a:solidFill>
                  <a:schemeClr val="tx1"/>
                </a:solidFill>
                <a:latin typeface="Verdana" panose="020B0604030504040204" pitchFamily="34" charset="0"/>
                <a:ea typeface="Verdana" panose="020B0604030504040204" pitchFamily="34" charset="0"/>
                <a:hlinkClick r:id="rId3"/>
              </a:rPr>
              <a:t>www.dhruvconsultancy.in</a:t>
            </a:r>
            <a:endParaRPr lang="en-IN" sz="1250" dirty="0">
              <a:solidFill>
                <a:schemeClr val="tx1"/>
              </a:solidFill>
              <a:latin typeface="Verdana" panose="020B0604030504040204" pitchFamily="34" charset="0"/>
              <a:ea typeface="Verdana" panose="020B0604030504040204" pitchFamily="34" charset="0"/>
            </a:endParaRPr>
          </a:p>
        </p:txBody>
      </p:sp>
      <p:sp>
        <p:nvSpPr>
          <p:cNvPr id="13" name="Flowchart: Terminator 12">
            <a:extLst>
              <a:ext uri="{FF2B5EF4-FFF2-40B4-BE49-F238E27FC236}">
                <a16:creationId xmlns:a16="http://schemas.microsoft.com/office/drawing/2014/main" id="{03A2C312-AAF4-9870-E02B-925283304231}"/>
              </a:ext>
            </a:extLst>
          </p:cNvPr>
          <p:cNvSpPr/>
          <p:nvPr/>
        </p:nvSpPr>
        <p:spPr>
          <a:xfrm>
            <a:off x="10898162" y="6419147"/>
            <a:ext cx="900000" cy="360000"/>
          </a:xfrm>
          <a:prstGeom prst="flowChartTerminator">
            <a:avLst/>
          </a:prstGeom>
          <a:solidFill>
            <a:srgbClr val="9B34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250" dirty="0">
              <a:latin typeface="Verdana" panose="020B0604030504040204" pitchFamily="34" charset="0"/>
              <a:ea typeface="Verdana" panose="020B0604030504040204" pitchFamily="34" charset="0"/>
            </a:endParaRPr>
          </a:p>
        </p:txBody>
      </p:sp>
      <p:sp>
        <p:nvSpPr>
          <p:cNvPr id="16" name="Slide Number Placeholder 12">
            <a:extLst>
              <a:ext uri="{FF2B5EF4-FFF2-40B4-BE49-F238E27FC236}">
                <a16:creationId xmlns:a16="http://schemas.microsoft.com/office/drawing/2014/main" id="{D887A6A0-539E-31A1-3CDC-67D56D60308A}"/>
              </a:ext>
            </a:extLst>
          </p:cNvPr>
          <p:cNvSpPr>
            <a:spLocks noGrp="1"/>
          </p:cNvSpPr>
          <p:nvPr>
            <p:ph type="sldNum" sz="quarter" idx="12"/>
          </p:nvPr>
        </p:nvSpPr>
        <p:spPr>
          <a:xfrm>
            <a:off x="10898162" y="6419147"/>
            <a:ext cx="900000" cy="360000"/>
          </a:xfrm>
        </p:spPr>
        <p:txBody>
          <a:bodyPr/>
          <a:lstStyle/>
          <a:p>
            <a:pPr algn="ctr"/>
            <a:fld id="{8A4713F9-997F-4880-B255-BE372FECF281}" type="slidenum">
              <a:rPr lang="en-IN" sz="1250" b="1" smtClean="0">
                <a:solidFill>
                  <a:schemeClr val="bg1"/>
                </a:solidFill>
                <a:latin typeface="Verdana" panose="020B0604030504040204" pitchFamily="34" charset="0"/>
                <a:ea typeface="Verdana" panose="020B0604030504040204" pitchFamily="34" charset="0"/>
              </a:rPr>
              <a:pPr algn="ctr"/>
              <a:t>18</a:t>
            </a:fld>
            <a:endParaRPr lang="en-IN" sz="1250" b="1" dirty="0">
              <a:solidFill>
                <a:schemeClr val="bg1"/>
              </a:solidFill>
              <a:latin typeface="Verdana" panose="020B0604030504040204" pitchFamily="34" charset="0"/>
              <a:ea typeface="Verdana" panose="020B0604030504040204" pitchFamily="34" charset="0"/>
            </a:endParaRPr>
          </a:p>
        </p:txBody>
      </p:sp>
      <p:sp>
        <p:nvSpPr>
          <p:cNvPr id="17" name="TextBox 16">
            <a:extLst>
              <a:ext uri="{FF2B5EF4-FFF2-40B4-BE49-F238E27FC236}">
                <a16:creationId xmlns:a16="http://schemas.microsoft.com/office/drawing/2014/main" id="{35DA5C8C-E4D5-178A-49B2-041277299B7E}"/>
              </a:ext>
            </a:extLst>
          </p:cNvPr>
          <p:cNvSpPr txBox="1"/>
          <p:nvPr/>
        </p:nvSpPr>
        <p:spPr>
          <a:xfrm>
            <a:off x="340019" y="6456801"/>
            <a:ext cx="1117614" cy="284693"/>
          </a:xfrm>
          <a:prstGeom prst="rect">
            <a:avLst/>
          </a:prstGeom>
          <a:noFill/>
        </p:spPr>
        <p:txBody>
          <a:bodyPr wrap="none" rtlCol="0">
            <a:spAutoFit/>
          </a:bodyPr>
          <a:lstStyle/>
          <a:p>
            <a:r>
              <a:rPr lang="en-IN" sz="1250" b="1" dirty="0">
                <a:latin typeface="Verdana" panose="020B0604030504040204" pitchFamily="34" charset="0"/>
                <a:ea typeface="Verdana" panose="020B0604030504040204" pitchFamily="34" charset="0"/>
              </a:rPr>
              <a:t>June 2025</a:t>
            </a:r>
          </a:p>
        </p:txBody>
      </p:sp>
    </p:spTree>
    <p:extLst>
      <p:ext uri="{BB962C8B-B14F-4D97-AF65-F5344CB8AC3E}">
        <p14:creationId xmlns:p14="http://schemas.microsoft.com/office/powerpoint/2010/main" val="17634070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E2BA4B-0603-5EEA-9C53-16E4F3CBBD39}"/>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8130B375-E978-BC42-9157-B3AA8DD6DC98}"/>
              </a:ext>
            </a:extLst>
          </p:cNvPr>
          <p:cNvSpPr/>
          <p:nvPr/>
        </p:nvSpPr>
        <p:spPr>
          <a:xfrm>
            <a:off x="11896326" y="0"/>
            <a:ext cx="295673" cy="6858000"/>
          </a:xfrm>
          <a:prstGeom prst="rect">
            <a:avLst/>
          </a:prstGeom>
          <a:solidFill>
            <a:srgbClr val="FFE04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3" name="Picture 2">
            <a:extLst>
              <a:ext uri="{FF2B5EF4-FFF2-40B4-BE49-F238E27FC236}">
                <a16:creationId xmlns:a16="http://schemas.microsoft.com/office/drawing/2014/main" id="{28120E47-5F71-0A34-6552-637EDB695742}"/>
              </a:ext>
            </a:extLst>
          </p:cNvPr>
          <p:cNvPicPr>
            <a:picLocks noChangeAspect="1"/>
          </p:cNvPicPr>
          <p:nvPr/>
        </p:nvPicPr>
        <p:blipFill rotWithShape="1">
          <a:blip r:embed="rId2">
            <a:extLst>
              <a:ext uri="{28A0092B-C50C-407E-A947-70E740481C1C}">
                <a14:useLocalDpi xmlns:a14="http://schemas.microsoft.com/office/drawing/2010/main" val="0"/>
              </a:ext>
            </a:extLst>
          </a:blip>
          <a:srcRect r="67500"/>
          <a:stretch/>
        </p:blipFill>
        <p:spPr>
          <a:xfrm>
            <a:off x="130514" y="73332"/>
            <a:ext cx="684000" cy="751648"/>
          </a:xfrm>
          <a:prstGeom prst="rect">
            <a:avLst/>
          </a:prstGeom>
        </p:spPr>
      </p:pic>
      <p:sp>
        <p:nvSpPr>
          <p:cNvPr id="6" name="TextBox 5">
            <a:extLst>
              <a:ext uri="{FF2B5EF4-FFF2-40B4-BE49-F238E27FC236}">
                <a16:creationId xmlns:a16="http://schemas.microsoft.com/office/drawing/2014/main" id="{2E7A7745-17E7-5406-1BF4-37653A518A50}"/>
              </a:ext>
            </a:extLst>
          </p:cNvPr>
          <p:cNvSpPr txBox="1"/>
          <p:nvPr/>
        </p:nvSpPr>
        <p:spPr>
          <a:xfrm>
            <a:off x="1060736" y="210629"/>
            <a:ext cx="5400675" cy="477054"/>
          </a:xfrm>
          <a:prstGeom prst="rect">
            <a:avLst/>
          </a:prstGeom>
          <a:noFill/>
        </p:spPr>
        <p:txBody>
          <a:bodyPr wrap="square" rtlCol="0">
            <a:spAutoFit/>
          </a:bodyPr>
          <a:lstStyle/>
          <a:p>
            <a:r>
              <a:rPr lang="en-US" sz="2500" b="1" dirty="0">
                <a:latin typeface="Verdana" panose="020B0604030504040204" pitchFamily="34" charset="0"/>
                <a:ea typeface="Verdana" panose="020B0604030504040204" pitchFamily="34" charset="0"/>
              </a:rPr>
              <a:t>Growth Drivers</a:t>
            </a:r>
            <a:endParaRPr lang="en-IN" sz="2500" b="1" dirty="0">
              <a:latin typeface="Verdana" panose="020B0604030504040204" pitchFamily="34" charset="0"/>
              <a:ea typeface="Verdana" panose="020B0604030504040204" pitchFamily="34" charset="0"/>
            </a:endParaRPr>
          </a:p>
        </p:txBody>
      </p:sp>
      <p:sp>
        <p:nvSpPr>
          <p:cNvPr id="8" name="Rectangle 7">
            <a:extLst>
              <a:ext uri="{FF2B5EF4-FFF2-40B4-BE49-F238E27FC236}">
                <a16:creationId xmlns:a16="http://schemas.microsoft.com/office/drawing/2014/main" id="{7A54C9F3-6B32-1DFC-70B2-AAC6489D2D71}"/>
              </a:ext>
            </a:extLst>
          </p:cNvPr>
          <p:cNvSpPr/>
          <p:nvPr/>
        </p:nvSpPr>
        <p:spPr>
          <a:xfrm flipH="1">
            <a:off x="340019" y="1272490"/>
            <a:ext cx="10076600" cy="1708506"/>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noAutofit/>
          </a:bodyPr>
          <a:lstStyle/>
          <a:p>
            <a:pPr algn="just">
              <a:lnSpc>
                <a:spcPct val="107000"/>
              </a:lnSpc>
              <a:spcAft>
                <a:spcPts val="800"/>
              </a:spcAft>
            </a:pPr>
            <a:r>
              <a:rPr lang="en-IN" sz="1500" b="1" u="sng" kern="1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rPr>
              <a:t>Geographic Expansion:</a:t>
            </a:r>
            <a:endParaRPr lang="en-IN" sz="1500" u="sng" kern="1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p>
            <a:pPr marL="371475" lvl="0" indent="-285750" algn="just">
              <a:lnSpc>
                <a:spcPct val="107000"/>
              </a:lnSpc>
              <a:spcAft>
                <a:spcPts val="800"/>
              </a:spcAft>
              <a:buClr>
                <a:srgbClr val="9B3421"/>
              </a:buClr>
              <a:buSzPct val="100000"/>
              <a:buFont typeface="Abadi Extra Light" panose="020B0204020104020204" pitchFamily="34" charset="0"/>
              <a:buChar char="₪"/>
              <a:tabLst>
                <a:tab pos="457200" algn="l"/>
              </a:tabLst>
            </a:pPr>
            <a:r>
              <a:rPr lang="en-IN" sz="1250" b="1" kern="1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rPr>
              <a:t>Focus Regions:</a:t>
            </a:r>
            <a:r>
              <a:rPr lang="en-IN" sz="1250" kern="1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rPr>
              <a:t> </a:t>
            </a:r>
            <a:r>
              <a:rPr lang="en-US" sz="1250" kern="1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rPr>
              <a:t>Sub-Saharan Africa, South East Asia, Gulf, Central &amp; South Asia, in addition to India.</a:t>
            </a:r>
            <a:r>
              <a:rPr lang="en-IN" sz="1250" kern="1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rPr>
              <a:t> </a:t>
            </a:r>
          </a:p>
          <a:p>
            <a:pPr marL="371475" lvl="0" indent="-285750" algn="just">
              <a:lnSpc>
                <a:spcPct val="107000"/>
              </a:lnSpc>
              <a:spcAft>
                <a:spcPts val="800"/>
              </a:spcAft>
              <a:buClr>
                <a:srgbClr val="9B3421"/>
              </a:buClr>
              <a:buSzPct val="100000"/>
              <a:buFont typeface="Abadi Extra Light" panose="020B0204020104020204" pitchFamily="34" charset="0"/>
              <a:buChar char="₪"/>
              <a:tabLst>
                <a:tab pos="457200" algn="l"/>
              </a:tabLst>
            </a:pPr>
            <a:r>
              <a:rPr lang="en-IN" sz="1250" b="1" kern="1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rPr>
              <a:t>Current Progress:</a:t>
            </a:r>
            <a:r>
              <a:rPr lang="en-IN" sz="1250" kern="1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rPr>
              <a:t> In FY25, we submitted 54 EOIs across 14 countries, with 5 shortlisted in 3 countries and 39 results pending. Additionally, 9 FTP were submitted in 6 countries, with 1 result awaited. So far, 3 projects have been awarded in Mozambique, Ghana, and Imphal City (India), marking early success.</a:t>
            </a:r>
          </a:p>
          <a:p>
            <a:pPr marL="371475" lvl="0" indent="-285750" algn="just">
              <a:lnSpc>
                <a:spcPct val="107000"/>
              </a:lnSpc>
              <a:spcAft>
                <a:spcPts val="800"/>
              </a:spcAft>
              <a:buClr>
                <a:srgbClr val="9B3421"/>
              </a:buClr>
              <a:buSzPct val="100000"/>
              <a:buFont typeface="Abadi Extra Light" panose="020B0204020104020204" pitchFamily="34" charset="0"/>
              <a:buChar char="₪"/>
              <a:tabLst>
                <a:tab pos="457200" algn="l"/>
              </a:tabLst>
            </a:pPr>
            <a:r>
              <a:rPr lang="en-IN" sz="1250" b="1" kern="1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rPr>
              <a:t>Objective:</a:t>
            </a:r>
            <a:r>
              <a:rPr lang="en-IN" sz="1250" kern="1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rPr>
              <a:t> </a:t>
            </a:r>
            <a:r>
              <a:rPr lang="en-US" sz="1250" kern="1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rPr>
              <a:t>Establish a global presence and </a:t>
            </a:r>
            <a:r>
              <a:rPr lang="en-US" sz="1250" kern="100" dirty="0" err="1">
                <a:solidFill>
                  <a:schemeClr val="tx1"/>
                </a:solidFill>
                <a:effectLst/>
                <a:latin typeface="Verdana" panose="020B0604030504040204" pitchFamily="34" charset="0"/>
                <a:ea typeface="Verdana" panose="020B0604030504040204" pitchFamily="34" charset="0"/>
                <a:cs typeface="Times New Roman" panose="02020603050405020304" pitchFamily="18" charset="0"/>
              </a:rPr>
              <a:t>capitalise</a:t>
            </a:r>
            <a:r>
              <a:rPr lang="en-US" sz="1250" kern="1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rPr>
              <a:t> on growth opportunities in emerging markets.</a:t>
            </a:r>
            <a:endParaRPr lang="en-IN" sz="1250" dirty="0">
              <a:solidFill>
                <a:schemeClr val="tx1"/>
              </a:solidFill>
              <a:latin typeface="Verdana" panose="020B0604030504040204" pitchFamily="34" charset="0"/>
              <a:ea typeface="Verdana" panose="020B0604030504040204" pitchFamily="34" charset="0"/>
            </a:endParaRPr>
          </a:p>
        </p:txBody>
      </p:sp>
      <p:sp>
        <p:nvSpPr>
          <p:cNvPr id="12" name="Oval 11">
            <a:extLst>
              <a:ext uri="{FF2B5EF4-FFF2-40B4-BE49-F238E27FC236}">
                <a16:creationId xmlns:a16="http://schemas.microsoft.com/office/drawing/2014/main" id="{F63A37D3-1F26-08D6-3C16-F82EFDA5A93E}"/>
              </a:ext>
            </a:extLst>
          </p:cNvPr>
          <p:cNvSpPr/>
          <p:nvPr/>
        </p:nvSpPr>
        <p:spPr>
          <a:xfrm>
            <a:off x="10130445" y="1007964"/>
            <a:ext cx="572343" cy="529051"/>
          </a:xfrm>
          <a:prstGeom prst="ellipse">
            <a:avLst/>
          </a:prstGeom>
          <a:solidFill>
            <a:schemeClr val="accent4">
              <a:lumMod val="50000"/>
            </a:schemeClr>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sz="2300" b="1" dirty="0">
                <a:solidFill>
                  <a:schemeClr val="bg1"/>
                </a:solidFill>
              </a:rPr>
              <a:t>5</a:t>
            </a:r>
            <a:endParaRPr lang="en-IN" sz="2300" b="1" dirty="0">
              <a:solidFill>
                <a:schemeClr val="bg1"/>
              </a:solidFill>
            </a:endParaRPr>
          </a:p>
        </p:txBody>
      </p:sp>
      <p:sp>
        <p:nvSpPr>
          <p:cNvPr id="5" name="Rectangle 4">
            <a:extLst>
              <a:ext uri="{FF2B5EF4-FFF2-40B4-BE49-F238E27FC236}">
                <a16:creationId xmlns:a16="http://schemas.microsoft.com/office/drawing/2014/main" id="{098778B1-F1A4-FA59-CC8C-151722CD2521}"/>
              </a:ext>
            </a:extLst>
          </p:cNvPr>
          <p:cNvSpPr/>
          <p:nvPr/>
        </p:nvSpPr>
        <p:spPr>
          <a:xfrm flipH="1">
            <a:off x="340018" y="3369342"/>
            <a:ext cx="10076599" cy="294432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noAutofit/>
          </a:bodyPr>
          <a:lstStyle/>
          <a:p>
            <a:pPr algn="just">
              <a:lnSpc>
                <a:spcPct val="107000"/>
              </a:lnSpc>
              <a:spcAft>
                <a:spcPts val="800"/>
              </a:spcAft>
            </a:pPr>
            <a:r>
              <a:rPr lang="en-IN" sz="1500" b="1" u="sng" kern="1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rPr>
              <a:t>Infrastructure Growth Opportunities:</a:t>
            </a:r>
          </a:p>
          <a:p>
            <a:pPr marL="371475" lvl="0" indent="-285750" algn="just">
              <a:lnSpc>
                <a:spcPct val="107000"/>
              </a:lnSpc>
              <a:spcAft>
                <a:spcPts val="800"/>
              </a:spcAft>
              <a:buClr>
                <a:srgbClr val="9B3421"/>
              </a:buClr>
              <a:buSzPct val="100000"/>
              <a:buFont typeface="Abadi Extra Light" panose="020B0204020104020204" pitchFamily="34" charset="0"/>
              <a:buChar char="₪"/>
              <a:tabLst>
                <a:tab pos="457200" algn="l"/>
              </a:tabLst>
            </a:pPr>
            <a:r>
              <a:rPr lang="en-US" sz="1250" b="1" kern="1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rPr>
              <a:t>Transportation &amp; Expressway Expansion: </a:t>
            </a:r>
            <a:r>
              <a:rPr lang="en-US" sz="1250" kern="1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rPr>
              <a:t>The company is actively involved in expressway and highway projects across 20+ states, conducting high-accuracy traffic surveys (95-98%). It is also engaged in 2-lane and 3-lane expressway developments, focusing on signal and safety engineering, along with BOT/MSRDC projects under value engineering.</a:t>
            </a:r>
          </a:p>
          <a:p>
            <a:pPr marL="371475" lvl="0" indent="-285750" algn="just">
              <a:lnSpc>
                <a:spcPct val="107000"/>
              </a:lnSpc>
              <a:spcAft>
                <a:spcPts val="800"/>
              </a:spcAft>
              <a:buClr>
                <a:srgbClr val="9B3421"/>
              </a:buClr>
              <a:buSzPct val="100000"/>
              <a:buFont typeface="Abadi Extra Light" panose="020B0204020104020204" pitchFamily="34" charset="0"/>
              <a:buChar char="₪"/>
              <a:tabLst>
                <a:tab pos="457200" algn="l"/>
              </a:tabLst>
            </a:pPr>
            <a:r>
              <a:rPr lang="en-US" sz="1250" b="1" kern="1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rPr>
              <a:t>Strategic Partnerships &amp; Outsourcing: </a:t>
            </a:r>
            <a:r>
              <a:rPr lang="en-US" sz="1250" kern="1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rPr>
              <a:t>Revenue growth is driven by international collaborations in engineering and DPR services. Expanding consultancy and outsourcing services further strengthens the company’s global reach. Additionally, participation in 12 way-side amenities projects in Maharashtra and Rajasthan is set to enhance profitability.</a:t>
            </a:r>
          </a:p>
          <a:p>
            <a:pPr marL="371475" lvl="0" indent="-285750" algn="just">
              <a:lnSpc>
                <a:spcPct val="107000"/>
              </a:lnSpc>
              <a:spcAft>
                <a:spcPts val="800"/>
              </a:spcAft>
              <a:buClr>
                <a:srgbClr val="9B3421"/>
              </a:buClr>
              <a:buSzPct val="100000"/>
              <a:buFont typeface="Abadi Extra Light" panose="020B0204020104020204" pitchFamily="34" charset="0"/>
              <a:buChar char="₪"/>
              <a:tabLst>
                <a:tab pos="457200" algn="l"/>
              </a:tabLst>
            </a:pPr>
            <a:r>
              <a:rPr lang="en-US" sz="1250" b="1" kern="1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rPr>
              <a:t>Railway &amp; Aviation Infrastructure: </a:t>
            </a:r>
            <a:r>
              <a:rPr lang="en-US" sz="1250" kern="1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rPr>
              <a:t>Providing General Consultancy (GC) for metro projects in two key corridors reinforces its role in railway infrastructure. The company is also increasing its presence in airport projects, including the Navi Mumbai Airport vertical.</a:t>
            </a:r>
          </a:p>
        </p:txBody>
      </p:sp>
      <p:sp>
        <p:nvSpPr>
          <p:cNvPr id="9" name="Oval 8">
            <a:extLst>
              <a:ext uri="{FF2B5EF4-FFF2-40B4-BE49-F238E27FC236}">
                <a16:creationId xmlns:a16="http://schemas.microsoft.com/office/drawing/2014/main" id="{11B7D868-08A3-5EE6-B63F-CE6B6BBEACB9}"/>
              </a:ext>
            </a:extLst>
          </p:cNvPr>
          <p:cNvSpPr/>
          <p:nvPr/>
        </p:nvSpPr>
        <p:spPr>
          <a:xfrm>
            <a:off x="10130444" y="3104816"/>
            <a:ext cx="572343" cy="529051"/>
          </a:xfrm>
          <a:prstGeom prst="ellipse">
            <a:avLst/>
          </a:prstGeom>
          <a:solidFill>
            <a:schemeClr val="accent3">
              <a:lumMod val="50000"/>
            </a:schemeClr>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sz="2300" b="1" dirty="0">
                <a:solidFill>
                  <a:schemeClr val="bg1"/>
                </a:solidFill>
              </a:rPr>
              <a:t>6</a:t>
            </a:r>
            <a:endParaRPr lang="en-IN" sz="2300" b="1" dirty="0">
              <a:solidFill>
                <a:schemeClr val="bg1"/>
              </a:solidFill>
            </a:endParaRPr>
          </a:p>
        </p:txBody>
      </p:sp>
      <p:cxnSp>
        <p:nvCxnSpPr>
          <p:cNvPr id="15" name="Straight Connector 14">
            <a:extLst>
              <a:ext uri="{FF2B5EF4-FFF2-40B4-BE49-F238E27FC236}">
                <a16:creationId xmlns:a16="http://schemas.microsoft.com/office/drawing/2014/main" id="{16F05804-68E7-595E-64A6-7A927FD86E09}"/>
              </a:ext>
            </a:extLst>
          </p:cNvPr>
          <p:cNvCxnSpPr>
            <a:cxnSpLocks/>
          </p:cNvCxnSpPr>
          <p:nvPr/>
        </p:nvCxnSpPr>
        <p:spPr>
          <a:xfrm flipV="1">
            <a:off x="0" y="886541"/>
            <a:ext cx="11815562" cy="18334"/>
          </a:xfrm>
          <a:prstGeom prst="line">
            <a:avLst/>
          </a:prstGeom>
          <a:ln w="25400">
            <a:solidFill>
              <a:srgbClr val="9B3421"/>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0A692691-4435-059F-A4C3-080AA5CFEE23}"/>
              </a:ext>
            </a:extLst>
          </p:cNvPr>
          <p:cNvSpPr/>
          <p:nvPr/>
        </p:nvSpPr>
        <p:spPr>
          <a:xfrm>
            <a:off x="-1" y="6419147"/>
            <a:ext cx="10800000" cy="3600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435100" algn="ctr"/>
            <a:r>
              <a:rPr lang="en-IN" sz="1250" dirty="0">
                <a:solidFill>
                  <a:schemeClr val="tx1"/>
                </a:solidFill>
                <a:latin typeface="Verdana" panose="020B0604030504040204" pitchFamily="34" charset="0"/>
                <a:ea typeface="Verdana" panose="020B0604030504040204" pitchFamily="34" charset="0"/>
                <a:hlinkClick r:id="rId3"/>
              </a:rPr>
              <a:t>www.dhruvconsultancy.in</a:t>
            </a:r>
            <a:endParaRPr lang="en-IN" sz="1250" dirty="0">
              <a:solidFill>
                <a:schemeClr val="tx1"/>
              </a:solidFill>
              <a:latin typeface="Verdana" panose="020B0604030504040204" pitchFamily="34" charset="0"/>
              <a:ea typeface="Verdana" panose="020B0604030504040204" pitchFamily="34" charset="0"/>
            </a:endParaRPr>
          </a:p>
        </p:txBody>
      </p:sp>
      <p:sp>
        <p:nvSpPr>
          <p:cNvPr id="13" name="Flowchart: Terminator 12">
            <a:extLst>
              <a:ext uri="{FF2B5EF4-FFF2-40B4-BE49-F238E27FC236}">
                <a16:creationId xmlns:a16="http://schemas.microsoft.com/office/drawing/2014/main" id="{2842616A-1078-1B2A-AE99-8081BC3A0A4C}"/>
              </a:ext>
            </a:extLst>
          </p:cNvPr>
          <p:cNvSpPr/>
          <p:nvPr/>
        </p:nvSpPr>
        <p:spPr>
          <a:xfrm>
            <a:off x="10898162" y="6419147"/>
            <a:ext cx="900000" cy="360000"/>
          </a:xfrm>
          <a:prstGeom prst="flowChartTerminator">
            <a:avLst/>
          </a:prstGeom>
          <a:solidFill>
            <a:srgbClr val="9B34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250" dirty="0">
              <a:latin typeface="Verdana" panose="020B0604030504040204" pitchFamily="34" charset="0"/>
              <a:ea typeface="Verdana" panose="020B0604030504040204" pitchFamily="34" charset="0"/>
            </a:endParaRPr>
          </a:p>
        </p:txBody>
      </p:sp>
      <p:sp>
        <p:nvSpPr>
          <p:cNvPr id="16" name="Slide Number Placeholder 12">
            <a:extLst>
              <a:ext uri="{FF2B5EF4-FFF2-40B4-BE49-F238E27FC236}">
                <a16:creationId xmlns:a16="http://schemas.microsoft.com/office/drawing/2014/main" id="{3D42806A-FDF7-DB9C-891C-197F8A0B2C3F}"/>
              </a:ext>
            </a:extLst>
          </p:cNvPr>
          <p:cNvSpPr>
            <a:spLocks noGrp="1"/>
          </p:cNvSpPr>
          <p:nvPr>
            <p:ph type="sldNum" sz="quarter" idx="12"/>
          </p:nvPr>
        </p:nvSpPr>
        <p:spPr>
          <a:xfrm>
            <a:off x="10898162" y="6419147"/>
            <a:ext cx="900000" cy="360000"/>
          </a:xfrm>
        </p:spPr>
        <p:txBody>
          <a:bodyPr/>
          <a:lstStyle/>
          <a:p>
            <a:pPr algn="ctr"/>
            <a:fld id="{8A4713F9-997F-4880-B255-BE372FECF281}" type="slidenum">
              <a:rPr lang="en-IN" sz="1250" b="1" smtClean="0">
                <a:solidFill>
                  <a:schemeClr val="bg1"/>
                </a:solidFill>
                <a:latin typeface="Verdana" panose="020B0604030504040204" pitchFamily="34" charset="0"/>
                <a:ea typeface="Verdana" panose="020B0604030504040204" pitchFamily="34" charset="0"/>
              </a:rPr>
              <a:pPr algn="ctr"/>
              <a:t>19</a:t>
            </a:fld>
            <a:endParaRPr lang="en-IN" sz="1250" b="1" dirty="0">
              <a:solidFill>
                <a:schemeClr val="bg1"/>
              </a:solidFill>
              <a:latin typeface="Verdana" panose="020B0604030504040204" pitchFamily="34" charset="0"/>
              <a:ea typeface="Verdana" panose="020B0604030504040204" pitchFamily="34" charset="0"/>
            </a:endParaRPr>
          </a:p>
        </p:txBody>
      </p:sp>
      <p:sp>
        <p:nvSpPr>
          <p:cNvPr id="17" name="TextBox 16">
            <a:extLst>
              <a:ext uri="{FF2B5EF4-FFF2-40B4-BE49-F238E27FC236}">
                <a16:creationId xmlns:a16="http://schemas.microsoft.com/office/drawing/2014/main" id="{AC79ACC6-B383-6733-E251-02A60F6E623C}"/>
              </a:ext>
            </a:extLst>
          </p:cNvPr>
          <p:cNvSpPr txBox="1"/>
          <p:nvPr/>
        </p:nvSpPr>
        <p:spPr>
          <a:xfrm>
            <a:off x="340019" y="6456801"/>
            <a:ext cx="1117614" cy="284693"/>
          </a:xfrm>
          <a:prstGeom prst="rect">
            <a:avLst/>
          </a:prstGeom>
          <a:noFill/>
        </p:spPr>
        <p:txBody>
          <a:bodyPr wrap="none" rtlCol="0">
            <a:spAutoFit/>
          </a:bodyPr>
          <a:lstStyle/>
          <a:p>
            <a:r>
              <a:rPr lang="en-IN" sz="1250" b="1" dirty="0">
                <a:latin typeface="Verdana" panose="020B0604030504040204" pitchFamily="34" charset="0"/>
                <a:ea typeface="Verdana" panose="020B0604030504040204" pitchFamily="34" charset="0"/>
              </a:rPr>
              <a:t>June 2025</a:t>
            </a:r>
          </a:p>
        </p:txBody>
      </p:sp>
    </p:spTree>
    <p:extLst>
      <p:ext uri="{BB962C8B-B14F-4D97-AF65-F5344CB8AC3E}">
        <p14:creationId xmlns:p14="http://schemas.microsoft.com/office/powerpoint/2010/main" val="34947115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88DBD6-1525-0361-ABAB-A50803CED184}"/>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6C5EE2CB-ADF6-3240-76F7-70431094E60E}"/>
              </a:ext>
            </a:extLst>
          </p:cNvPr>
          <p:cNvSpPr/>
          <p:nvPr/>
        </p:nvSpPr>
        <p:spPr>
          <a:xfrm>
            <a:off x="11922000" y="0"/>
            <a:ext cx="270000" cy="6858000"/>
          </a:xfrm>
          <a:prstGeom prst="rect">
            <a:avLst/>
          </a:prstGeom>
          <a:solidFill>
            <a:srgbClr val="FFE04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3" name="Picture 2">
            <a:extLst>
              <a:ext uri="{FF2B5EF4-FFF2-40B4-BE49-F238E27FC236}">
                <a16:creationId xmlns:a16="http://schemas.microsoft.com/office/drawing/2014/main" id="{21FDB063-8D6F-F9F3-5780-181DBCB0DCC5}"/>
              </a:ext>
            </a:extLst>
          </p:cNvPr>
          <p:cNvPicPr preferRelativeResize="0">
            <a:picLocks/>
          </p:cNvPicPr>
          <p:nvPr/>
        </p:nvPicPr>
        <p:blipFill rotWithShape="1">
          <a:blip r:embed="rId2">
            <a:extLst>
              <a:ext uri="{28A0092B-C50C-407E-A947-70E740481C1C}">
                <a14:useLocalDpi xmlns:a14="http://schemas.microsoft.com/office/drawing/2010/main" val="0"/>
              </a:ext>
            </a:extLst>
          </a:blip>
          <a:srcRect r="67500"/>
          <a:stretch/>
        </p:blipFill>
        <p:spPr>
          <a:xfrm>
            <a:off x="66675" y="53445"/>
            <a:ext cx="540000" cy="540000"/>
          </a:xfrm>
          <a:prstGeom prst="rect">
            <a:avLst/>
          </a:prstGeom>
        </p:spPr>
      </p:pic>
      <p:sp>
        <p:nvSpPr>
          <p:cNvPr id="6" name="TextBox 5">
            <a:extLst>
              <a:ext uri="{FF2B5EF4-FFF2-40B4-BE49-F238E27FC236}">
                <a16:creationId xmlns:a16="http://schemas.microsoft.com/office/drawing/2014/main" id="{412BDD58-8B18-085B-68CC-DAB508DD5F27}"/>
              </a:ext>
            </a:extLst>
          </p:cNvPr>
          <p:cNvSpPr txBox="1"/>
          <p:nvPr/>
        </p:nvSpPr>
        <p:spPr>
          <a:xfrm>
            <a:off x="334726" y="53445"/>
            <a:ext cx="7447006" cy="461665"/>
          </a:xfrm>
          <a:prstGeom prst="rect">
            <a:avLst/>
          </a:prstGeom>
          <a:noFill/>
        </p:spPr>
        <p:txBody>
          <a:bodyPr wrap="square" rtlCol="0">
            <a:spAutoFit/>
          </a:bodyPr>
          <a:lstStyle/>
          <a:p>
            <a:pPr marL="361950"/>
            <a:r>
              <a:rPr lang="en-US" sz="2400" b="1" dirty="0">
                <a:latin typeface="Verdana" panose="020B0604030504040204" pitchFamily="34" charset="0"/>
                <a:ea typeface="Verdana" panose="020B0604030504040204" pitchFamily="34" charset="0"/>
              </a:rPr>
              <a:t>Consolidated Profit &amp; Loss Statement</a:t>
            </a:r>
            <a:endParaRPr lang="en-IN" sz="2400" b="1" dirty="0">
              <a:latin typeface="Verdana" panose="020B0604030504040204" pitchFamily="34" charset="0"/>
              <a:ea typeface="Verdana" panose="020B0604030504040204" pitchFamily="34" charset="0"/>
            </a:endParaRPr>
          </a:p>
        </p:txBody>
      </p:sp>
      <p:graphicFrame>
        <p:nvGraphicFramePr>
          <p:cNvPr id="23" name="Table 58">
            <a:extLst>
              <a:ext uri="{FF2B5EF4-FFF2-40B4-BE49-F238E27FC236}">
                <a16:creationId xmlns:a16="http://schemas.microsoft.com/office/drawing/2014/main" id="{FDBF9907-E102-A060-F6EF-0FF982E9903B}"/>
              </a:ext>
            </a:extLst>
          </p:cNvPr>
          <p:cNvGraphicFramePr/>
          <p:nvPr>
            <p:extLst>
              <p:ext uri="{D42A27DB-BD31-4B8C-83A1-F6EECF244321}">
                <p14:modId xmlns:p14="http://schemas.microsoft.com/office/powerpoint/2010/main" val="4186772161"/>
              </p:ext>
            </p:extLst>
          </p:nvPr>
        </p:nvGraphicFramePr>
        <p:xfrm>
          <a:off x="696000" y="729000"/>
          <a:ext cx="10800000" cy="5400000"/>
        </p:xfrm>
        <a:graphic>
          <a:graphicData uri="http://schemas.openxmlformats.org/drawingml/2006/table">
            <a:tbl>
              <a:tblPr>
                <a:effectLst/>
              </a:tblPr>
              <a:tblGrid>
                <a:gridCol w="3536941">
                  <a:extLst>
                    <a:ext uri="{9D8B030D-6E8A-4147-A177-3AD203B41FA5}">
                      <a16:colId xmlns:a16="http://schemas.microsoft.com/office/drawing/2014/main" val="20000"/>
                    </a:ext>
                  </a:extLst>
                </a:gridCol>
                <a:gridCol w="1188501">
                  <a:extLst>
                    <a:ext uri="{9D8B030D-6E8A-4147-A177-3AD203B41FA5}">
                      <a16:colId xmlns:a16="http://schemas.microsoft.com/office/drawing/2014/main" val="610372055"/>
                    </a:ext>
                  </a:extLst>
                </a:gridCol>
                <a:gridCol w="1188501">
                  <a:extLst>
                    <a:ext uri="{9D8B030D-6E8A-4147-A177-3AD203B41FA5}">
                      <a16:colId xmlns:a16="http://schemas.microsoft.com/office/drawing/2014/main" val="20001"/>
                    </a:ext>
                  </a:extLst>
                </a:gridCol>
                <a:gridCol w="1188501">
                  <a:extLst>
                    <a:ext uri="{9D8B030D-6E8A-4147-A177-3AD203B41FA5}">
                      <a16:colId xmlns:a16="http://schemas.microsoft.com/office/drawing/2014/main" val="1328836241"/>
                    </a:ext>
                  </a:extLst>
                </a:gridCol>
                <a:gridCol w="1188501">
                  <a:extLst>
                    <a:ext uri="{9D8B030D-6E8A-4147-A177-3AD203B41FA5}">
                      <a16:colId xmlns:a16="http://schemas.microsoft.com/office/drawing/2014/main" val="3072964311"/>
                    </a:ext>
                  </a:extLst>
                </a:gridCol>
                <a:gridCol w="1188501">
                  <a:extLst>
                    <a:ext uri="{9D8B030D-6E8A-4147-A177-3AD203B41FA5}">
                      <a16:colId xmlns:a16="http://schemas.microsoft.com/office/drawing/2014/main" val="20002"/>
                    </a:ext>
                  </a:extLst>
                </a:gridCol>
                <a:gridCol w="132053">
                  <a:extLst>
                    <a:ext uri="{9D8B030D-6E8A-4147-A177-3AD203B41FA5}">
                      <a16:colId xmlns:a16="http://schemas.microsoft.com/office/drawing/2014/main" val="2986581354"/>
                    </a:ext>
                  </a:extLst>
                </a:gridCol>
                <a:gridCol w="1188501">
                  <a:extLst>
                    <a:ext uri="{9D8B030D-6E8A-4147-A177-3AD203B41FA5}">
                      <a16:colId xmlns:a16="http://schemas.microsoft.com/office/drawing/2014/main" val="4099929902"/>
                    </a:ext>
                  </a:extLst>
                </a:gridCol>
              </a:tblGrid>
              <a:tr h="360000">
                <a:tc rowSpan="2">
                  <a:txBody>
                    <a:bodyPr/>
                    <a:lstStyle/>
                    <a:p>
                      <a:pPr lvl="0" algn="ctr">
                        <a:lnSpc>
                          <a:spcPct val="150000"/>
                        </a:lnSpc>
                      </a:pPr>
                      <a:r>
                        <a:rPr lang="en-IN" sz="1250" b="1" strike="noStrike" spc="-1" dirty="0">
                          <a:solidFill>
                            <a:schemeClr val="bg1"/>
                          </a:solidFill>
                          <a:latin typeface="Verdana" panose="020B0604030504040204" pitchFamily="34" charset="0"/>
                          <a:ea typeface="Verdana" panose="020B0604030504040204" pitchFamily="34" charset="0"/>
                          <a:cs typeface="Tahoma" panose="020B0604030504040204" pitchFamily="34" charset="0"/>
                        </a:rPr>
                        <a:t>Parameters</a:t>
                      </a:r>
                    </a:p>
                    <a:p>
                      <a:pPr lvl="0" algn="ctr">
                        <a:lnSpc>
                          <a:spcPct val="150000"/>
                        </a:lnSpc>
                      </a:pPr>
                      <a:r>
                        <a:rPr lang="en-IN" sz="1000" b="1" strike="noStrike" spc="-1" dirty="0">
                          <a:solidFill>
                            <a:schemeClr val="bg1"/>
                          </a:solidFill>
                          <a:latin typeface="Verdana" panose="020B0604030504040204" pitchFamily="34" charset="0"/>
                          <a:ea typeface="Verdana" panose="020B0604030504040204" pitchFamily="34" charset="0"/>
                          <a:cs typeface="Tahoma" panose="020B0604030504040204" pitchFamily="34" charset="0"/>
                        </a:rPr>
                        <a:t>(₹ in lakh)</a:t>
                      </a:r>
                    </a:p>
                  </a:txBody>
                  <a:tcPr marL="7920" marR="7920" anchor="ctr">
                    <a:lnL w="6350" cap="flat" cmpd="sng" algn="ctr">
                      <a:solidFill>
                        <a:srgbClr val="FFE041"/>
                      </a:solidFill>
                      <a:prstDash val="solid"/>
                      <a:round/>
                      <a:headEnd type="none" w="med" len="med"/>
                      <a:tailEnd type="none" w="med" len="med"/>
                    </a:lnL>
                    <a:lnR w="28575" cap="flat" cmpd="sng" algn="ctr">
                      <a:noFill/>
                      <a:prstDash val="solid"/>
                      <a:round/>
                      <a:headEnd type="none" w="med" len="med"/>
                      <a:tailEnd type="none" w="med" len="med"/>
                    </a:lnR>
                    <a:lnT w="6350" cap="flat" cmpd="sng" algn="ctr">
                      <a:solidFill>
                        <a:srgbClr val="FFE04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75000"/>
                      </a:schemeClr>
                    </a:solidFill>
                  </a:tcPr>
                </a:tc>
                <a:tc gridSpan="5">
                  <a:txBody>
                    <a:bodyPr/>
                    <a:lstStyle/>
                    <a:p>
                      <a:pPr lvl="0" algn="ctr" rtl="0" fontAlgn="b"/>
                      <a:r>
                        <a:rPr lang="en-IN" sz="1250" b="1" i="0" u="none" strike="noStrike" dirty="0">
                          <a:solidFill>
                            <a:schemeClr val="bg1"/>
                          </a:solidFill>
                          <a:effectLst/>
                          <a:latin typeface="Verdana" panose="020B0604030504040204" pitchFamily="34" charset="0"/>
                          <a:ea typeface="Verdana" panose="020B0604030504040204" pitchFamily="34" charset="0"/>
                          <a:cs typeface="Tahoma" panose="020B0604030504040204" pitchFamily="34" charset="0"/>
                        </a:rPr>
                        <a:t>Quarterly</a:t>
                      </a:r>
                      <a:endParaRPr lang="en-IN" sz="1250" b="1" i="1" u="none" strike="noStrike" dirty="0">
                        <a:solidFill>
                          <a:schemeClr val="bg1"/>
                        </a:solidFill>
                        <a:effectLst/>
                        <a:latin typeface="Verdana" panose="020B0604030504040204" pitchFamily="34" charset="0"/>
                        <a:ea typeface="Verdana" panose="020B0604030504040204" pitchFamily="34" charset="0"/>
                        <a:cs typeface="Tahoma" panose="020B0604030504040204" pitchFamily="34" charset="0"/>
                      </a:endParaRPr>
                    </a:p>
                  </a:txBody>
                  <a:tcPr marL="9525" marR="9525" marT="9525" marB="0" anchor="ctr">
                    <a:lnL w="28575" cap="flat" cmpd="sng" algn="ctr">
                      <a:noFill/>
                      <a:prstDash val="solid"/>
                      <a:round/>
                      <a:headEnd type="none" w="med" len="med"/>
                      <a:tailEnd type="none" w="med" len="med"/>
                    </a:lnL>
                    <a:lnR w="19050" cap="flat" cmpd="sng" algn="ctr">
                      <a:noFill/>
                      <a:prstDash val="solid"/>
                      <a:round/>
                      <a:headEnd type="none" w="med" len="med"/>
                      <a:tailEnd type="none" w="med" len="med"/>
                    </a:lnR>
                    <a:lnT w="6350" cap="flat" cmpd="sng" algn="ctr">
                      <a:solidFill>
                        <a:srgbClr val="FFE041"/>
                      </a:solidFill>
                      <a:prstDash val="solid"/>
                      <a:round/>
                      <a:headEnd type="none" w="med" len="med"/>
                      <a:tailEnd type="none" w="med" len="med"/>
                    </a:lnT>
                    <a:lnB w="12700" cap="flat" cmpd="sng" algn="ctr">
                      <a:solidFill>
                        <a:schemeClr val="bg1"/>
                      </a:solidFill>
                      <a:prstDash val="sysDash"/>
                      <a:round/>
                      <a:headEnd type="none" w="med" len="med"/>
                      <a:tailEnd type="none" w="med" len="med"/>
                    </a:lnB>
                    <a:lnTlToBr w="12700" cmpd="sng">
                      <a:noFill/>
                      <a:prstDash val="solid"/>
                    </a:lnTlToBr>
                    <a:lnBlToTr w="12700" cmpd="sng">
                      <a:noFill/>
                      <a:prstDash val="solid"/>
                    </a:lnBlToTr>
                    <a:solidFill>
                      <a:schemeClr val="accent2">
                        <a:lumMod val="75000"/>
                      </a:schemeClr>
                    </a:solidFill>
                  </a:tcPr>
                </a:tc>
                <a:tc hMerge="1">
                  <a:txBody>
                    <a:bodyPr/>
                    <a:lstStyle/>
                    <a:p>
                      <a:pPr lvl="0" algn="ctr" rtl="0" fontAlgn="b"/>
                      <a:r>
                        <a:rPr lang="en-IN" sz="800" b="1" i="0" u="none" strike="noStrike" dirty="0">
                          <a:solidFill>
                            <a:srgbClr val="000000"/>
                          </a:solidFill>
                          <a:effectLst/>
                          <a:latin typeface="Segoe UI" panose="020B0502040204020203" pitchFamily="34" charset="0"/>
                          <a:cs typeface="Segoe UI" panose="020B0502040204020203" pitchFamily="34" charset="0"/>
                        </a:rPr>
                        <a:t>Q1FY24</a:t>
                      </a:r>
                    </a:p>
                  </a:txBody>
                  <a:tcPr marL="7144" marR="7144" marT="7144" marB="0" anchor="ctr">
                    <a:lnL w="19050" cap="flat" cmpd="sng" algn="ctr">
                      <a:solidFill>
                        <a:schemeClr val="tx1"/>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a:solidFill>
                        <a:srgbClr val="000000"/>
                      </a:solidFill>
                    </a:lnT>
                    <a:lnB w="12240" cap="flat" cmpd="sng" algn="ctr">
                      <a:solidFill>
                        <a:srgbClr val="000000"/>
                      </a:solidFill>
                      <a:prstDash val="solid"/>
                      <a:round/>
                      <a:headEnd type="none" w="med" len="med"/>
                      <a:tailEnd type="none" w="med" len="med"/>
                    </a:lnB>
                    <a:solidFill>
                      <a:srgbClr val="C5A663"/>
                    </a:solidFill>
                  </a:tcPr>
                </a:tc>
                <a:tc hMerge="1">
                  <a:txBody>
                    <a:bodyPr/>
                    <a:lstStyle/>
                    <a:p>
                      <a:pPr lvl="0" algn="ctr" rtl="0" fontAlgn="b"/>
                      <a:r>
                        <a:rPr lang="en-IN" sz="800" b="1" i="1" u="none" strike="noStrike" dirty="0">
                          <a:solidFill>
                            <a:srgbClr val="000000"/>
                          </a:solidFill>
                          <a:effectLst/>
                          <a:latin typeface="Segoe UI" panose="020B0502040204020203" pitchFamily="34" charset="0"/>
                          <a:cs typeface="Segoe UI" panose="020B0502040204020203" pitchFamily="34" charset="0"/>
                        </a:rPr>
                        <a:t>QoQ</a:t>
                      </a:r>
                    </a:p>
                  </a:txBody>
                  <a:tcPr marL="7144" marR="7144" marT="7144" marB="0" anchor="ct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a:solidFill>
                        <a:srgbClr val="000000"/>
                      </a:solidFill>
                    </a:lnT>
                    <a:lnB w="12240" cap="flat" cmpd="sng" algn="ctr">
                      <a:solidFill>
                        <a:srgbClr val="000000"/>
                      </a:solidFill>
                      <a:prstDash val="solid"/>
                      <a:round/>
                      <a:headEnd type="none" w="med" len="med"/>
                      <a:tailEnd type="none" w="med" len="med"/>
                    </a:lnB>
                    <a:solidFill>
                      <a:srgbClr val="C5A663"/>
                    </a:solidFill>
                  </a:tcPr>
                </a:tc>
                <a:tc hMerge="1">
                  <a:txBody>
                    <a:bodyPr/>
                    <a:lstStyle/>
                    <a:p>
                      <a:endParaRPr lang="en-IN"/>
                    </a:p>
                  </a:txBody>
                  <a:tcPr>
                    <a:lnL w="12240" cap="flat" cmpd="sng" algn="ctr">
                      <a:solidFill>
                        <a:srgbClr val="000000"/>
                      </a:solidFill>
                      <a:prstDash val="solid"/>
                      <a:round/>
                      <a:headEnd type="none" w="med" len="med"/>
                      <a:tailEnd type="none" w="med" len="med"/>
                    </a:lnL>
                  </a:tcPr>
                </a:tc>
                <a:tc hMerge="1">
                  <a:txBody>
                    <a:bodyPr/>
                    <a:lstStyle/>
                    <a:p>
                      <a:pPr lvl="0" algn="ctr" rtl="0" fontAlgn="b"/>
                      <a:r>
                        <a:rPr lang="en-IN" sz="800" b="1" i="0" u="none" strike="noStrike" dirty="0">
                          <a:solidFill>
                            <a:srgbClr val="000000"/>
                          </a:solidFill>
                          <a:effectLst/>
                          <a:latin typeface="Segoe UI" panose="020B0502040204020203" pitchFamily="34" charset="0"/>
                          <a:cs typeface="Segoe UI" panose="020B0502040204020203" pitchFamily="34" charset="0"/>
                        </a:rPr>
                        <a:t>Q2FY23</a:t>
                      </a:r>
                    </a:p>
                  </a:txBody>
                  <a:tcPr marL="7144" marR="7144" marT="7144" marB="0" anchor="ctr">
                    <a:lnR w="12240" cap="flat" cmpd="sng" algn="ctr">
                      <a:solidFill>
                        <a:srgbClr val="000000"/>
                      </a:solidFill>
                      <a:prstDash val="solid"/>
                      <a:round/>
                      <a:headEnd type="none" w="med" len="med"/>
                      <a:tailEnd type="none" w="med" len="med"/>
                    </a:lnR>
                    <a:lnT w="12240">
                      <a:solidFill>
                        <a:srgbClr val="000000"/>
                      </a:solidFill>
                    </a:lnT>
                    <a:lnB w="12240" cap="flat" cmpd="sng" algn="ctr">
                      <a:solidFill>
                        <a:srgbClr val="000000"/>
                      </a:solidFill>
                      <a:prstDash val="solid"/>
                      <a:round/>
                      <a:headEnd type="none" w="med" len="med"/>
                      <a:tailEnd type="none" w="med" len="med"/>
                    </a:lnB>
                    <a:solidFill>
                      <a:srgbClr val="C5A663"/>
                    </a:solidFill>
                  </a:tcPr>
                </a:tc>
                <a:tc>
                  <a:txBody>
                    <a:bodyPr/>
                    <a:lstStyle/>
                    <a:p>
                      <a:pPr lvl="0" algn="ctr" rtl="0" fontAlgn="b"/>
                      <a:endParaRPr lang="en-IN" sz="1250" b="1" i="1" u="none" strike="noStrike" dirty="0">
                        <a:solidFill>
                          <a:schemeClr val="bg1"/>
                        </a:solidFill>
                        <a:effectLst/>
                        <a:latin typeface="Verdana" panose="020B0604030504040204" pitchFamily="34" charset="0"/>
                        <a:ea typeface="Verdana" panose="020B0604030504040204" pitchFamily="34" charset="0"/>
                        <a:cs typeface="Tahoma" panose="020B0604030504040204" pitchFamily="34" charset="0"/>
                      </a:endParaRPr>
                    </a:p>
                  </a:txBody>
                  <a:tcPr marL="9525" marR="9525" marT="9525"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6350" cap="flat" cmpd="sng" algn="ctr">
                      <a:solidFill>
                        <a:srgbClr val="FFE04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lgn="ctr" rtl="0" fontAlgn="b"/>
                      <a:r>
                        <a:rPr lang="en-US" sz="1250" b="1" i="0" u="none" strike="noStrike" dirty="0">
                          <a:solidFill>
                            <a:schemeClr val="bg1"/>
                          </a:solidFill>
                          <a:effectLst/>
                          <a:latin typeface="Verdana" panose="020B0604030504040204" pitchFamily="34" charset="0"/>
                          <a:ea typeface="Verdana" panose="020B0604030504040204" pitchFamily="34" charset="0"/>
                          <a:cs typeface="Tahoma" panose="020B0604030504040204" pitchFamily="34" charset="0"/>
                        </a:rPr>
                        <a:t>Yearly</a:t>
                      </a:r>
                      <a:endParaRPr lang="en-IN" sz="1250" b="1" i="1" u="none" strike="noStrike" dirty="0">
                        <a:solidFill>
                          <a:schemeClr val="bg1"/>
                        </a:solidFill>
                        <a:effectLst/>
                        <a:latin typeface="Verdana" panose="020B0604030504040204" pitchFamily="34" charset="0"/>
                        <a:ea typeface="Verdana" panose="020B0604030504040204" pitchFamily="34" charset="0"/>
                        <a:cs typeface="Tahoma" panose="020B0604030504040204" pitchFamily="34" charset="0"/>
                      </a:endParaRPr>
                    </a:p>
                  </a:txBody>
                  <a:tcPr marL="9525" marR="9525" marT="9525" marB="0" anchor="ctr">
                    <a:lnL w="19050" cap="flat" cmpd="sng" algn="ctr">
                      <a:noFill/>
                      <a:prstDash val="solid"/>
                      <a:round/>
                      <a:headEnd type="none" w="med" len="med"/>
                      <a:tailEnd type="none" w="med" len="med"/>
                    </a:lnL>
                    <a:lnR w="6350" cap="flat" cmpd="sng" algn="ctr">
                      <a:solidFill>
                        <a:srgbClr val="FFE041"/>
                      </a:solidFill>
                      <a:prstDash val="solid"/>
                      <a:round/>
                      <a:headEnd type="none" w="med" len="med"/>
                      <a:tailEnd type="none" w="med" len="med"/>
                    </a:lnR>
                    <a:lnT w="6350" cap="flat" cmpd="sng" algn="ctr">
                      <a:solidFill>
                        <a:srgbClr val="FFE041"/>
                      </a:solidFill>
                      <a:prstDash val="solid"/>
                      <a:round/>
                      <a:headEnd type="none" w="med" len="med"/>
                      <a:tailEnd type="none" w="med" len="med"/>
                    </a:lnT>
                    <a:lnB w="12700" cap="flat" cmpd="sng" algn="ctr">
                      <a:solidFill>
                        <a:schemeClr val="bg1"/>
                      </a:solidFill>
                      <a:prstDash val="sysDash"/>
                      <a:round/>
                      <a:headEnd type="none" w="med" len="med"/>
                      <a:tailEnd type="none" w="med" len="med"/>
                    </a:lnB>
                    <a:lnTlToBr w="12700" cmpd="sng">
                      <a:noFill/>
                      <a:prstDash val="solid"/>
                    </a:lnTlToBr>
                    <a:lnBlToTr w="12700" cmpd="sng">
                      <a:noFill/>
                      <a:prstDash val="solid"/>
                    </a:lnBlToTr>
                    <a:solidFill>
                      <a:schemeClr val="accent2">
                        <a:lumMod val="75000"/>
                      </a:schemeClr>
                    </a:solidFill>
                  </a:tcPr>
                </a:tc>
                <a:extLst>
                  <a:ext uri="{0D108BD9-81ED-4DB2-BD59-A6C34878D82A}">
                    <a16:rowId xmlns:a16="http://schemas.microsoft.com/office/drawing/2014/main" val="10000"/>
                  </a:ext>
                </a:extLst>
              </a:tr>
              <a:tr h="360000">
                <a:tc vMerge="1">
                  <a:txBody>
                    <a:bodyPr/>
                    <a:lstStyle/>
                    <a:p>
                      <a:endParaRPr lang="en-IN"/>
                    </a:p>
                  </a:txBody>
                  <a:tcPr>
                    <a:lnT w="12700" cmpd="sng">
                      <a:noFill/>
                      <a:prstDash val="solid"/>
                    </a:lnT>
                  </a:tcPr>
                </a:tc>
                <a:tc>
                  <a:txBody>
                    <a:bodyPr/>
                    <a:lstStyle/>
                    <a:p>
                      <a:pPr lvl="0" algn="ctr" rtl="0" fontAlgn="b"/>
                      <a:r>
                        <a:rPr lang="en-IN" sz="1250" b="1" i="0" u="none" strike="noStrike" dirty="0">
                          <a:solidFill>
                            <a:schemeClr val="bg1"/>
                          </a:solidFill>
                          <a:effectLst/>
                          <a:latin typeface="Verdana" panose="020B0604030504040204" pitchFamily="34" charset="0"/>
                          <a:ea typeface="Verdana" panose="020B0604030504040204" pitchFamily="34" charset="0"/>
                          <a:cs typeface="Tahoma" panose="020B0604030504040204" pitchFamily="34" charset="0"/>
                        </a:rPr>
                        <a:t>Q1 FY26</a:t>
                      </a:r>
                    </a:p>
                  </a:txBody>
                  <a:tcPr marL="9525" marR="9525" marT="9525" marB="0" anchor="ctr">
                    <a:lnL w="28575"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1"/>
                      </a:solidFill>
                      <a:prstDash val="sysDash"/>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75000"/>
                      </a:schemeClr>
                    </a:solidFill>
                  </a:tcPr>
                </a:tc>
                <a:tc>
                  <a:txBody>
                    <a:bodyPr/>
                    <a:lstStyle/>
                    <a:p>
                      <a:pPr lvl="0" algn="ctr" rtl="0" fontAlgn="b"/>
                      <a:r>
                        <a:rPr lang="en-IN" sz="1250" b="1" i="0" u="none" strike="noStrike" dirty="0">
                          <a:solidFill>
                            <a:schemeClr val="bg1"/>
                          </a:solidFill>
                          <a:effectLst/>
                          <a:latin typeface="Verdana" panose="020B0604030504040204" pitchFamily="34" charset="0"/>
                          <a:ea typeface="Verdana" panose="020B0604030504040204" pitchFamily="34" charset="0"/>
                          <a:cs typeface="Tahoma" panose="020B0604030504040204" pitchFamily="34" charset="0"/>
                        </a:rPr>
                        <a:t>Q4 FY25</a:t>
                      </a:r>
                    </a:p>
                  </a:txBody>
                  <a:tcPr marL="9525" marR="9525" marT="9525" marB="0" anchor="ctr">
                    <a:lnL w="190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solidFill>
                      <a:prstDash val="sysDash"/>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75000"/>
                      </a:schemeClr>
                    </a:solidFill>
                  </a:tcPr>
                </a:tc>
                <a:tc>
                  <a:txBody>
                    <a:bodyPr/>
                    <a:lstStyle/>
                    <a:p>
                      <a:pPr lvl="0" algn="ctr" rtl="0" fontAlgn="b"/>
                      <a:r>
                        <a:rPr lang="en-IN" sz="1250" b="1" i="1" u="none" strike="noStrike" dirty="0">
                          <a:solidFill>
                            <a:schemeClr val="bg1"/>
                          </a:solidFill>
                          <a:effectLst/>
                          <a:latin typeface="Verdana" panose="020B0604030504040204" pitchFamily="34" charset="0"/>
                          <a:ea typeface="Verdana" panose="020B0604030504040204" pitchFamily="34" charset="0"/>
                          <a:cs typeface="Tahoma" panose="020B0604030504040204" pitchFamily="34" charset="0"/>
                        </a:rPr>
                        <a:t>QoQ</a:t>
                      </a: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solidFill>
                      <a:prstDash val="sysDash"/>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75000"/>
                      </a:schemeClr>
                    </a:solidFill>
                  </a:tcPr>
                </a:tc>
                <a:tc>
                  <a:txBody>
                    <a:bodyPr/>
                    <a:lstStyle/>
                    <a:p>
                      <a:pPr lvl="0" algn="ctr" rtl="0" fontAlgn="b"/>
                      <a:r>
                        <a:rPr lang="en-IN" sz="1250" b="1" i="0" u="none" strike="noStrike" dirty="0">
                          <a:solidFill>
                            <a:schemeClr val="bg1"/>
                          </a:solidFill>
                          <a:effectLst/>
                          <a:latin typeface="Verdana" panose="020B0604030504040204" pitchFamily="34" charset="0"/>
                          <a:ea typeface="Verdana" panose="020B0604030504040204" pitchFamily="34" charset="0"/>
                          <a:cs typeface="Tahoma" panose="020B0604030504040204" pitchFamily="34" charset="0"/>
                        </a:rPr>
                        <a:t>Q1 FY25</a:t>
                      </a: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solidFill>
                      <a:prstDash val="sysDash"/>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75000"/>
                      </a:schemeClr>
                    </a:solidFill>
                  </a:tcPr>
                </a:tc>
                <a:tc>
                  <a:txBody>
                    <a:bodyPr/>
                    <a:lstStyle/>
                    <a:p>
                      <a:pPr lvl="0" algn="ctr" rtl="0" fontAlgn="b"/>
                      <a:r>
                        <a:rPr lang="en-IN" sz="1250" b="1" i="1" u="none" strike="noStrike" dirty="0">
                          <a:solidFill>
                            <a:schemeClr val="bg1"/>
                          </a:solidFill>
                          <a:effectLst/>
                          <a:latin typeface="Verdana" panose="020B0604030504040204" pitchFamily="34" charset="0"/>
                          <a:ea typeface="Verdana" panose="020B0604030504040204" pitchFamily="34" charset="0"/>
                          <a:cs typeface="Tahoma" panose="020B0604030504040204" pitchFamily="34" charset="0"/>
                        </a:rPr>
                        <a:t>YoY</a:t>
                      </a:r>
                    </a:p>
                  </a:txBody>
                  <a:tcPr marL="9525" marR="9525" marT="9525" marB="0" anchor="ctr">
                    <a:lnL w="635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1"/>
                      </a:solidFill>
                      <a:prstDash val="sysDash"/>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75000"/>
                      </a:schemeClr>
                    </a:solidFill>
                  </a:tcPr>
                </a:tc>
                <a:tc>
                  <a:txBody>
                    <a:bodyPr/>
                    <a:lstStyle/>
                    <a:p>
                      <a:pPr lvl="0" algn="ctr" rtl="0" fontAlgn="b"/>
                      <a:endParaRPr lang="en-IN" sz="1250" b="1" i="0" u="none" strike="noStrike" dirty="0">
                        <a:solidFill>
                          <a:schemeClr val="bg1"/>
                        </a:solidFill>
                        <a:effectLst/>
                        <a:latin typeface="Verdana" panose="020B0604030504040204" pitchFamily="34" charset="0"/>
                        <a:ea typeface="Verdana" panose="020B0604030504040204" pitchFamily="34" charset="0"/>
                        <a:cs typeface="Tahoma" panose="020B0604030504040204" pitchFamily="34" charset="0"/>
                      </a:endParaRPr>
                    </a:p>
                  </a:txBody>
                  <a:tcPr marL="9525" marR="9525" marT="9525"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lgn="ctr" rtl="0" fontAlgn="b"/>
                      <a:r>
                        <a:rPr lang="en-US" sz="1250" b="1" i="0" u="none" strike="noStrike" dirty="0">
                          <a:solidFill>
                            <a:schemeClr val="bg1"/>
                          </a:solidFill>
                          <a:effectLst/>
                          <a:latin typeface="Verdana" panose="020B0604030504040204" pitchFamily="34" charset="0"/>
                          <a:ea typeface="Verdana" panose="020B0604030504040204" pitchFamily="34" charset="0"/>
                          <a:cs typeface="Tahoma" panose="020B0604030504040204" pitchFamily="34" charset="0"/>
                        </a:rPr>
                        <a:t>FY25</a:t>
                      </a:r>
                      <a:endParaRPr lang="en-IN" sz="1250" b="1" i="0" u="none" strike="noStrike" dirty="0">
                        <a:solidFill>
                          <a:schemeClr val="bg1"/>
                        </a:solidFill>
                        <a:effectLst/>
                        <a:latin typeface="Verdana" panose="020B0604030504040204" pitchFamily="34" charset="0"/>
                        <a:ea typeface="Verdana" panose="020B0604030504040204" pitchFamily="34" charset="0"/>
                        <a:cs typeface="Tahoma" panose="020B0604030504040204" pitchFamily="34" charset="0"/>
                      </a:endParaRPr>
                    </a:p>
                  </a:txBody>
                  <a:tcPr marL="9525" marR="9525" marT="9525" marB="0" anchor="ctr">
                    <a:lnL w="19050" cap="flat" cmpd="sng" algn="ctr">
                      <a:noFill/>
                      <a:prstDash val="solid"/>
                      <a:round/>
                      <a:headEnd type="none" w="med" len="med"/>
                      <a:tailEnd type="none" w="med" len="med"/>
                    </a:lnL>
                    <a:lnR w="6350" cap="flat" cmpd="sng" algn="ctr">
                      <a:solidFill>
                        <a:srgbClr val="FFE041"/>
                      </a:solidFill>
                      <a:prstDash val="solid"/>
                      <a:round/>
                      <a:headEnd type="none" w="med" len="med"/>
                      <a:tailEnd type="none" w="med" len="med"/>
                    </a:lnR>
                    <a:lnT w="12700" cap="flat" cmpd="sng" algn="ctr">
                      <a:solidFill>
                        <a:schemeClr val="bg1"/>
                      </a:solidFill>
                      <a:prstDash val="sysDash"/>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75000"/>
                      </a:schemeClr>
                    </a:solidFill>
                  </a:tcPr>
                </a:tc>
                <a:extLst>
                  <a:ext uri="{0D108BD9-81ED-4DB2-BD59-A6C34878D82A}">
                    <a16:rowId xmlns:a16="http://schemas.microsoft.com/office/drawing/2014/main" val="3112486580"/>
                  </a:ext>
                </a:extLst>
              </a:tr>
              <a:tr h="360000">
                <a:tc>
                  <a:txBody>
                    <a:bodyPr/>
                    <a:lstStyle/>
                    <a:p>
                      <a:pPr marL="182563" lvl="0" indent="0" algn="l">
                        <a:lnSpc>
                          <a:spcPct val="100000"/>
                        </a:lnSpc>
                      </a:pPr>
                      <a:r>
                        <a:rPr lang="en-IN" sz="1000" b="1" strike="noStrike" spc="-1" dirty="0">
                          <a:solidFill>
                            <a:srgbClr val="000000"/>
                          </a:solidFill>
                          <a:latin typeface="Verdana" panose="020B0604030504040204" pitchFamily="34" charset="0"/>
                          <a:ea typeface="Verdana" panose="020B0604030504040204" pitchFamily="34" charset="0"/>
                          <a:cs typeface="Tahoma" panose="020B0604030504040204" pitchFamily="34" charset="0"/>
                        </a:rPr>
                        <a:t>Total Income </a:t>
                      </a:r>
                      <a:endParaRPr lang="en-IN" sz="1000" b="0" strike="noStrike" spc="-1" dirty="0">
                        <a:latin typeface="Verdana" panose="020B0604030504040204" pitchFamily="34" charset="0"/>
                        <a:ea typeface="Verdana" panose="020B0604030504040204" pitchFamily="34" charset="0"/>
                        <a:cs typeface="Tahoma" panose="020B0604030504040204" pitchFamily="34" charset="0"/>
                      </a:endParaRPr>
                    </a:p>
                  </a:txBody>
                  <a:tcPr marL="7920" marR="7920" anchor="ctr">
                    <a:lnL w="6350" cap="flat" cmpd="sng" algn="ctr">
                      <a:solidFill>
                        <a:srgbClr val="FFE04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lvl="0" algn="ctr" rtl="0" fontAlgn="b"/>
                      <a:r>
                        <a:rPr lang="en-US" sz="1000" b="1" i="0" u="none" strike="noStrike" dirty="0">
                          <a:solidFill>
                            <a:srgbClr val="000000"/>
                          </a:solidFill>
                          <a:effectLst/>
                          <a:latin typeface="Verdana" panose="020B0604030504040204" pitchFamily="34" charset="0"/>
                          <a:ea typeface="Verdana" panose="020B0604030504040204" pitchFamily="34" charset="0"/>
                          <a:cs typeface="Tahoma" panose="020B0604030504040204" pitchFamily="34" charset="0"/>
                        </a:rPr>
                        <a:t>2,140.1</a:t>
                      </a:r>
                      <a:endParaRPr lang="en-IN" sz="1000" b="1" i="0" u="none" strike="noStrike" dirty="0">
                        <a:solidFill>
                          <a:srgbClr val="000000"/>
                        </a:solidFill>
                        <a:effectLst/>
                        <a:latin typeface="Verdana" panose="020B0604030504040204" pitchFamily="34" charset="0"/>
                        <a:ea typeface="Verdana" panose="020B0604030504040204" pitchFamily="34" charset="0"/>
                        <a:cs typeface="Tahoma" panose="020B0604030504040204" pitchFamily="34" charset="0"/>
                      </a:endParaRPr>
                    </a:p>
                  </a:txBody>
                  <a:tcPr marL="7343" marR="7343" marT="7343"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lvl="0" algn="ctr" rtl="0" fontAlgn="b"/>
                      <a:r>
                        <a:rPr lang="en-US" sz="1000" b="1" i="0" u="none" strike="noStrike" dirty="0">
                          <a:solidFill>
                            <a:srgbClr val="000000"/>
                          </a:solidFill>
                          <a:effectLst/>
                          <a:latin typeface="Verdana" panose="020B0604030504040204" pitchFamily="34" charset="0"/>
                          <a:ea typeface="Verdana" panose="020B0604030504040204" pitchFamily="34" charset="0"/>
                          <a:cs typeface="Tahoma" panose="020B0604030504040204" pitchFamily="34" charset="0"/>
                        </a:rPr>
                        <a:t>2,802.9</a:t>
                      </a:r>
                      <a:endParaRPr lang="en-IN" sz="1000" b="1" i="0" u="none" strike="noStrike" dirty="0">
                        <a:solidFill>
                          <a:srgbClr val="000000"/>
                        </a:solidFill>
                        <a:effectLst/>
                        <a:latin typeface="Verdana" panose="020B0604030504040204" pitchFamily="34" charset="0"/>
                        <a:ea typeface="Verdana" panose="020B0604030504040204" pitchFamily="34" charset="0"/>
                        <a:cs typeface="Tahoma" panose="020B0604030504040204" pitchFamily="34" charset="0"/>
                      </a:endParaRPr>
                    </a:p>
                  </a:txBody>
                  <a:tcPr marL="7343" marR="7343" marT="7343" marB="0" anchor="ctr">
                    <a:lnL w="19050" cap="flat" cmpd="sng" algn="ctr">
                      <a:noFill/>
                      <a:prstDash val="solid"/>
                      <a:round/>
                      <a:headEnd type="none" w="med" len="med"/>
                      <a:tailEnd type="none" w="med" len="med"/>
                    </a:lnL>
                    <a:lnR w="635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lvl="0" algn="ctr" rtl="0" fontAlgn="b"/>
                      <a:r>
                        <a:rPr lang="en-US" sz="1000" b="1" i="1" u="none" strike="noStrike" dirty="0">
                          <a:solidFill>
                            <a:srgbClr val="002060"/>
                          </a:solidFill>
                          <a:effectLst/>
                          <a:latin typeface="Verdana" panose="020B0604030504040204" pitchFamily="34" charset="0"/>
                          <a:ea typeface="Verdana" panose="020B0604030504040204" pitchFamily="34" charset="0"/>
                          <a:cs typeface="Tahoma" panose="020B0604030504040204" pitchFamily="34" charset="0"/>
                        </a:rPr>
                        <a:t>(23.6%)</a:t>
                      </a:r>
                      <a:endParaRPr lang="en-IN" sz="1000" b="1" i="1" u="none" strike="noStrike" dirty="0">
                        <a:solidFill>
                          <a:srgbClr val="002060"/>
                        </a:solidFill>
                        <a:effectLst/>
                        <a:latin typeface="Verdana" panose="020B0604030504040204" pitchFamily="34" charset="0"/>
                        <a:ea typeface="Verdana" panose="020B0604030504040204" pitchFamily="34" charset="0"/>
                        <a:cs typeface="Tahoma" panose="020B0604030504040204" pitchFamily="34" charset="0"/>
                      </a:endParaRPr>
                    </a:p>
                  </a:txBody>
                  <a:tcPr marL="7343" marR="7343" marT="7343"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lvl="0" algn="ctr" defTabSz="914400" rtl="0" eaLnBrk="1" fontAlgn="b" latinLnBrk="0" hangingPunct="1">
                        <a:lnSpc>
                          <a:spcPct val="100000"/>
                        </a:lnSpc>
                      </a:pPr>
                      <a:r>
                        <a:rPr lang="en-US" sz="1000" b="1" i="0" strike="noStrike" kern="1200" spc="-1" dirty="0">
                          <a:solidFill>
                            <a:srgbClr val="000000"/>
                          </a:solidFill>
                          <a:latin typeface="Verdana" panose="020B0604030504040204" pitchFamily="34" charset="0"/>
                          <a:ea typeface="Verdana" panose="020B0604030504040204" pitchFamily="34" charset="0"/>
                          <a:cs typeface="Tahoma" panose="020B0604030504040204" pitchFamily="34" charset="0"/>
                        </a:rPr>
                        <a:t>2,001.5</a:t>
                      </a:r>
                      <a:endParaRPr lang="en-IN" sz="1000" b="1" i="0" strike="noStrike" kern="1200" spc="-1" dirty="0">
                        <a:solidFill>
                          <a:srgbClr val="000000"/>
                        </a:solidFill>
                        <a:latin typeface="Verdana" panose="020B0604030504040204" pitchFamily="34" charset="0"/>
                        <a:ea typeface="Verdana" panose="020B0604030504040204" pitchFamily="34" charset="0"/>
                        <a:cs typeface="Tahoma" panose="020B0604030504040204" pitchFamily="34" charset="0"/>
                      </a:endParaRPr>
                    </a:p>
                  </a:txBody>
                  <a:tcPr marL="7343" marR="7343" marT="7343"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lvl="0" algn="ctr" rtl="0" fontAlgn="b"/>
                      <a:r>
                        <a:rPr lang="en-US" sz="1000" b="1" i="1" u="none" strike="noStrike" dirty="0">
                          <a:solidFill>
                            <a:srgbClr val="002060"/>
                          </a:solidFill>
                          <a:effectLst/>
                          <a:latin typeface="Verdana" panose="020B0604030504040204" pitchFamily="34" charset="0"/>
                          <a:ea typeface="Verdana" panose="020B0604030504040204" pitchFamily="34" charset="0"/>
                          <a:cs typeface="Tahoma" panose="020B0604030504040204" pitchFamily="34" charset="0"/>
                        </a:rPr>
                        <a:t>6.9%</a:t>
                      </a:r>
                      <a:endParaRPr lang="en-IN" sz="1000" b="1" i="1" u="none" strike="noStrike" dirty="0">
                        <a:solidFill>
                          <a:srgbClr val="002060"/>
                        </a:solidFill>
                        <a:effectLst/>
                        <a:latin typeface="Verdana" panose="020B0604030504040204" pitchFamily="34" charset="0"/>
                        <a:ea typeface="Verdana" panose="020B0604030504040204" pitchFamily="34" charset="0"/>
                        <a:cs typeface="Tahoma" panose="020B0604030504040204" pitchFamily="34" charset="0"/>
                      </a:endParaRPr>
                    </a:p>
                  </a:txBody>
                  <a:tcPr marL="7343" marR="7343" marT="7343" marB="0" anchor="ctr">
                    <a:lnL w="6350" cap="flat" cmpd="sng" algn="ctr">
                      <a:no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lvl="0" algn="ctr" rtl="0" fontAlgn="b"/>
                      <a:endParaRPr lang="en-IN" sz="1000" b="1" i="0" u="none" strike="noStrike" dirty="0">
                        <a:solidFill>
                          <a:srgbClr val="000000"/>
                        </a:solidFill>
                        <a:effectLst/>
                        <a:latin typeface="Verdana" panose="020B0604030504040204" pitchFamily="34" charset="0"/>
                        <a:ea typeface="Verdana" panose="020B0604030504040204" pitchFamily="34" charset="0"/>
                        <a:cs typeface="Tahoma" panose="020B0604030504040204" pitchFamily="34" charset="0"/>
                      </a:endParaRPr>
                    </a:p>
                  </a:txBody>
                  <a:tcPr marL="9525" marR="9525" marT="9525"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lvl="0" algn="ctr" rtl="0" fontAlgn="b"/>
                      <a:r>
                        <a:rPr lang="en-US" sz="1000" b="1" i="0" u="none" strike="noStrike" dirty="0">
                          <a:solidFill>
                            <a:srgbClr val="000000"/>
                          </a:solidFill>
                          <a:effectLst/>
                          <a:latin typeface="Verdana" panose="020B0604030504040204" pitchFamily="34" charset="0"/>
                          <a:ea typeface="Verdana" panose="020B0604030504040204" pitchFamily="34" charset="0"/>
                          <a:cs typeface="Tahoma" panose="020B0604030504040204" pitchFamily="34" charset="0"/>
                        </a:rPr>
                        <a:t>10,352.1</a:t>
                      </a:r>
                      <a:endParaRPr lang="en-IN" sz="1000" b="1" i="0" u="none" strike="noStrike" dirty="0">
                        <a:solidFill>
                          <a:srgbClr val="000000"/>
                        </a:solidFill>
                        <a:effectLst/>
                        <a:latin typeface="Verdana" panose="020B0604030504040204" pitchFamily="34" charset="0"/>
                        <a:ea typeface="Verdana" panose="020B0604030504040204" pitchFamily="34" charset="0"/>
                        <a:cs typeface="Tahoma" panose="020B0604030504040204" pitchFamily="34" charset="0"/>
                      </a:endParaRPr>
                    </a:p>
                  </a:txBody>
                  <a:tcPr marL="9525" marR="9525" marT="9525" marB="0" anchor="ctr">
                    <a:lnL w="19050" cap="flat" cmpd="sng" algn="ctr">
                      <a:noFill/>
                      <a:prstDash val="solid"/>
                      <a:round/>
                      <a:headEnd type="none" w="med" len="med"/>
                      <a:tailEnd type="none" w="med" len="med"/>
                    </a:lnL>
                    <a:lnR w="6350" cap="flat" cmpd="sng" algn="ctr">
                      <a:solidFill>
                        <a:srgbClr val="FFE041"/>
                      </a:solidFill>
                      <a:prstDash val="solid"/>
                      <a:round/>
                      <a:headEnd type="none" w="med" len="med"/>
                      <a:tailEnd type="none" w="med" len="med"/>
                    </a:lnR>
                    <a:lnT w="28575"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1"/>
                  </a:ext>
                </a:extLst>
              </a:tr>
              <a:tr h="360000">
                <a:tc>
                  <a:txBody>
                    <a:bodyPr/>
                    <a:lstStyle/>
                    <a:p>
                      <a:pPr marL="357188" lvl="0" indent="0" algn="l">
                        <a:lnSpc>
                          <a:spcPct val="100000"/>
                        </a:lnSpc>
                      </a:pPr>
                      <a:r>
                        <a:rPr lang="en-IN" sz="1000" b="0" strike="noStrike" spc="-1" dirty="0">
                          <a:solidFill>
                            <a:srgbClr val="000000"/>
                          </a:solidFill>
                          <a:latin typeface="Verdana" panose="020B0604030504040204" pitchFamily="34" charset="0"/>
                          <a:ea typeface="Verdana" panose="020B0604030504040204" pitchFamily="34" charset="0"/>
                          <a:cs typeface="Tahoma" panose="020B0604030504040204" pitchFamily="34" charset="0"/>
                        </a:rPr>
                        <a:t>Employee Cost</a:t>
                      </a:r>
                      <a:endParaRPr lang="en-IN" sz="1000" b="0" strike="noStrike" spc="-1" dirty="0">
                        <a:latin typeface="Verdana" panose="020B0604030504040204" pitchFamily="34" charset="0"/>
                        <a:ea typeface="Verdana" panose="020B0604030504040204" pitchFamily="34" charset="0"/>
                        <a:cs typeface="Tahoma" panose="020B0604030504040204" pitchFamily="34" charset="0"/>
                      </a:endParaRPr>
                    </a:p>
                  </a:txBody>
                  <a:tcPr marL="7920" marR="7920" anchor="ctr">
                    <a:lnL w="6350" cap="flat" cmpd="sng" algn="ctr">
                      <a:solidFill>
                        <a:srgbClr val="FFE041"/>
                      </a:solidFill>
                      <a:prstDash val="solid"/>
                      <a:round/>
                      <a:headEnd type="none" w="med" len="med"/>
                      <a:tailEnd type="none" w="med" len="med"/>
                    </a:lnL>
                    <a:lnR w="190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lgn="ctr" rtl="0" fontAlgn="b"/>
                      <a:r>
                        <a:rPr lang="en-US" sz="1000" b="0" i="0" u="none" strike="noStrike" dirty="0">
                          <a:solidFill>
                            <a:srgbClr val="000000"/>
                          </a:solidFill>
                          <a:effectLst/>
                          <a:latin typeface="Verdana" panose="020B0604030504040204" pitchFamily="34" charset="0"/>
                          <a:ea typeface="Verdana" panose="020B0604030504040204" pitchFamily="34" charset="0"/>
                          <a:cs typeface="Tahoma" panose="020B0604030504040204" pitchFamily="34" charset="0"/>
                        </a:rPr>
                        <a:t>539.2</a:t>
                      </a:r>
                      <a:endParaRPr lang="en-IN" sz="1000" b="0" i="0" u="none" strike="noStrike" dirty="0">
                        <a:solidFill>
                          <a:srgbClr val="000000"/>
                        </a:solidFill>
                        <a:effectLst/>
                        <a:latin typeface="Verdana" panose="020B0604030504040204" pitchFamily="34" charset="0"/>
                        <a:ea typeface="Verdana" panose="020B0604030504040204" pitchFamily="34" charset="0"/>
                        <a:cs typeface="Tahoma" panose="020B0604030504040204" pitchFamily="34" charset="0"/>
                      </a:endParaRPr>
                    </a:p>
                  </a:txBody>
                  <a:tcPr marL="7343" marR="7343" marT="7343"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lgn="ctr" rtl="0" fontAlgn="b"/>
                      <a:r>
                        <a:rPr lang="en-US" sz="1000" b="0" i="0" u="none" strike="noStrike" dirty="0">
                          <a:solidFill>
                            <a:srgbClr val="000000"/>
                          </a:solidFill>
                          <a:effectLst/>
                          <a:latin typeface="Verdana" panose="020B0604030504040204" pitchFamily="34" charset="0"/>
                          <a:ea typeface="Verdana" panose="020B0604030504040204" pitchFamily="34" charset="0"/>
                          <a:cs typeface="Tahoma" panose="020B0604030504040204" pitchFamily="34" charset="0"/>
                        </a:rPr>
                        <a:t>557.9</a:t>
                      </a:r>
                      <a:endParaRPr lang="en-IN" sz="1000" b="0" i="0" u="none" strike="noStrike" dirty="0">
                        <a:solidFill>
                          <a:srgbClr val="000000"/>
                        </a:solidFill>
                        <a:effectLst/>
                        <a:latin typeface="Verdana" panose="020B0604030504040204" pitchFamily="34" charset="0"/>
                        <a:ea typeface="Verdana" panose="020B0604030504040204" pitchFamily="34" charset="0"/>
                        <a:cs typeface="Tahoma" panose="020B0604030504040204" pitchFamily="34" charset="0"/>
                      </a:endParaRPr>
                    </a:p>
                  </a:txBody>
                  <a:tcPr marL="7343" marR="7343" marT="7343" marB="0" anchor="ctr">
                    <a:lnL w="190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2">
                  <a:txBody>
                    <a:bodyPr/>
                    <a:lstStyle/>
                    <a:p>
                      <a:pPr algn="ctr" rtl="0" fontAlgn="b"/>
                      <a:endParaRPr lang="en-IN" sz="1000" b="1" i="1" u="none" strike="noStrike" dirty="0">
                        <a:solidFill>
                          <a:srgbClr val="002060"/>
                        </a:solidFill>
                        <a:effectLst/>
                        <a:latin typeface="Verdana" panose="020B0604030504040204" pitchFamily="34" charset="0"/>
                        <a:ea typeface="Verdana" panose="020B0604030504040204" pitchFamily="34" charset="0"/>
                        <a:cs typeface="Tahoma" panose="020B0604030504040204" pitchFamily="34" charset="0"/>
                      </a:endParaRPr>
                    </a:p>
                  </a:txBody>
                  <a:tcPr marL="5507" marR="5507" marT="5507" marB="0" anchor="ctr">
                    <a:lnL w="6350" cap="flat" cmpd="sng" algn="ctr">
                      <a:noFill/>
                      <a:prstDash val="solid"/>
                      <a:round/>
                      <a:headEnd type="none" w="med" len="med"/>
                      <a:tailEnd type="none" w="med" len="med"/>
                    </a:lnL>
                    <a:lnR w="12240" cap="flat" cmpd="sng" algn="ctr">
                      <a:noFill/>
                      <a:prstDash val="solid"/>
                      <a:round/>
                      <a:headEnd type="none" w="med" len="med"/>
                      <a:tailEnd type="none" w="med" len="med"/>
                    </a:lnR>
                    <a:lnT w="6350" cap="flat" cmpd="sng" algn="ctr">
                      <a:noFill/>
                      <a:prstDash val="solid"/>
                      <a:round/>
                      <a:headEnd type="none" w="med" len="med"/>
                      <a:tailEnd type="none" w="med" len="med"/>
                    </a:lnT>
                    <a:lnB w="1224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lvl="0" algn="ctr" defTabSz="914400" rtl="0" eaLnBrk="1" fontAlgn="b" latinLnBrk="0" hangingPunct="1">
                        <a:lnSpc>
                          <a:spcPct val="100000"/>
                        </a:lnSpc>
                      </a:pPr>
                      <a:r>
                        <a:rPr lang="en-US" sz="1000" b="0" i="0" strike="noStrike" kern="1200" spc="-1" dirty="0">
                          <a:solidFill>
                            <a:srgbClr val="000000"/>
                          </a:solidFill>
                          <a:latin typeface="Verdana" panose="020B0604030504040204" pitchFamily="34" charset="0"/>
                          <a:ea typeface="Verdana" panose="020B0604030504040204" pitchFamily="34" charset="0"/>
                          <a:cs typeface="Tahoma" panose="020B0604030504040204" pitchFamily="34" charset="0"/>
                        </a:rPr>
                        <a:t>574.8</a:t>
                      </a:r>
                      <a:endParaRPr lang="en-IN" sz="1000" b="0" i="0" strike="noStrike" kern="1200" spc="-1" dirty="0">
                        <a:solidFill>
                          <a:srgbClr val="000000"/>
                        </a:solidFill>
                        <a:latin typeface="Verdana" panose="020B0604030504040204" pitchFamily="34" charset="0"/>
                        <a:ea typeface="Verdana" panose="020B0604030504040204" pitchFamily="34" charset="0"/>
                        <a:cs typeface="Tahoma" panose="020B0604030504040204" pitchFamily="34" charset="0"/>
                      </a:endParaRPr>
                    </a:p>
                  </a:txBody>
                  <a:tcPr marL="7343" marR="7343" marT="7343" marB="0" anchor="ctr">
                    <a:lnL w="1224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2">
                  <a:txBody>
                    <a:bodyPr/>
                    <a:lstStyle/>
                    <a:p>
                      <a:pPr algn="ctr" rtl="0" fontAlgn="b"/>
                      <a:endParaRPr lang="en-IN" sz="1000" b="1" i="1" u="none" strike="noStrike" dirty="0">
                        <a:solidFill>
                          <a:srgbClr val="002060"/>
                        </a:solidFill>
                        <a:effectLst/>
                        <a:latin typeface="Verdana" panose="020B0604030504040204" pitchFamily="34" charset="0"/>
                        <a:ea typeface="Verdana" panose="020B0604030504040204" pitchFamily="34" charset="0"/>
                        <a:cs typeface="Tahoma" panose="020B0604030504040204" pitchFamily="34" charset="0"/>
                      </a:endParaRPr>
                    </a:p>
                  </a:txBody>
                  <a:tcPr marL="5507" marR="5507" marT="5507" marB="0" anchor="ctr">
                    <a:lnL w="6350" cap="flat" cmpd="sng" algn="ctr">
                      <a:noFill/>
                      <a:prstDash val="solid"/>
                      <a:round/>
                      <a:headEnd type="none" w="med" len="med"/>
                      <a:tailEnd type="none" w="med" len="med"/>
                    </a:lnL>
                    <a:lnR w="190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lgn="ctr" rtl="0" fontAlgn="b"/>
                      <a:endParaRPr lang="en-IN" sz="1000" b="0" i="0" u="none" strike="noStrike" dirty="0">
                        <a:solidFill>
                          <a:srgbClr val="000000"/>
                        </a:solidFill>
                        <a:effectLst/>
                        <a:latin typeface="Verdana" panose="020B0604030504040204" pitchFamily="34" charset="0"/>
                        <a:ea typeface="Verdana" panose="020B0604030504040204" pitchFamily="34" charset="0"/>
                        <a:cs typeface="Tahoma" panose="020B0604030504040204" pitchFamily="34" charset="0"/>
                      </a:endParaRPr>
                    </a:p>
                  </a:txBody>
                  <a:tcPr marL="9525" marR="9525" marT="9525"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lgn="ctr" rtl="0" fontAlgn="b"/>
                      <a:r>
                        <a:rPr lang="en-US" sz="1000" b="0" i="0" u="none" strike="noStrike" dirty="0">
                          <a:solidFill>
                            <a:srgbClr val="000000"/>
                          </a:solidFill>
                          <a:effectLst/>
                          <a:latin typeface="Verdana" panose="020B0604030504040204" pitchFamily="34" charset="0"/>
                          <a:ea typeface="Verdana" panose="020B0604030504040204" pitchFamily="34" charset="0"/>
                          <a:cs typeface="Tahoma" panose="020B0604030504040204" pitchFamily="34" charset="0"/>
                        </a:rPr>
                        <a:t>2,279.8</a:t>
                      </a:r>
                      <a:endParaRPr lang="en-IN" sz="1000" b="0" i="0" u="none" strike="noStrike" dirty="0">
                        <a:solidFill>
                          <a:srgbClr val="000000"/>
                        </a:solidFill>
                        <a:effectLst/>
                        <a:latin typeface="Verdana" panose="020B0604030504040204" pitchFamily="34" charset="0"/>
                        <a:ea typeface="Verdana" panose="020B0604030504040204" pitchFamily="34" charset="0"/>
                        <a:cs typeface="Tahoma" panose="020B0604030504040204" pitchFamily="34" charset="0"/>
                      </a:endParaRPr>
                    </a:p>
                  </a:txBody>
                  <a:tcPr marL="9525" marR="9525" marT="9525" marB="0" anchor="ctr">
                    <a:lnL w="19050" cap="flat" cmpd="sng" algn="ctr">
                      <a:noFill/>
                      <a:prstDash val="solid"/>
                      <a:round/>
                      <a:headEnd type="none" w="med" len="med"/>
                      <a:tailEnd type="none" w="med" len="med"/>
                    </a:lnL>
                    <a:lnR w="6350" cap="flat" cmpd="sng" algn="ctr">
                      <a:solidFill>
                        <a:srgbClr val="FFE04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360000">
                <a:tc>
                  <a:txBody>
                    <a:bodyPr/>
                    <a:lstStyle/>
                    <a:p>
                      <a:pPr marL="357188" lvl="0" indent="0" algn="l">
                        <a:lnSpc>
                          <a:spcPct val="100000"/>
                        </a:lnSpc>
                      </a:pPr>
                      <a:r>
                        <a:rPr lang="en-IN" sz="1000" b="0" strike="noStrike" spc="-1" dirty="0">
                          <a:solidFill>
                            <a:srgbClr val="000000"/>
                          </a:solidFill>
                          <a:latin typeface="Verdana" panose="020B0604030504040204" pitchFamily="34" charset="0"/>
                          <a:ea typeface="Verdana" panose="020B0604030504040204" pitchFamily="34" charset="0"/>
                          <a:cs typeface="Tahoma" panose="020B0604030504040204" pitchFamily="34" charset="0"/>
                        </a:rPr>
                        <a:t>Other Expenses</a:t>
                      </a:r>
                      <a:endParaRPr lang="en-IN" sz="1000" b="0" strike="noStrike" spc="-1" dirty="0">
                        <a:latin typeface="Verdana" panose="020B0604030504040204" pitchFamily="34" charset="0"/>
                        <a:ea typeface="Verdana" panose="020B0604030504040204" pitchFamily="34" charset="0"/>
                        <a:cs typeface="Tahoma" panose="020B0604030504040204" pitchFamily="34" charset="0"/>
                      </a:endParaRPr>
                    </a:p>
                  </a:txBody>
                  <a:tcPr marL="7920" marR="7920" anchor="ctr">
                    <a:lnL w="6350" cap="flat" cmpd="sng" algn="ctr">
                      <a:solidFill>
                        <a:srgbClr val="FFE041"/>
                      </a:solidFill>
                      <a:prstDash val="solid"/>
                      <a:round/>
                      <a:headEnd type="none" w="med" len="med"/>
                      <a:tailEnd type="none" w="med" len="med"/>
                    </a:lnL>
                    <a:lnR w="190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lgn="ctr" rtl="0" fontAlgn="b"/>
                      <a:r>
                        <a:rPr lang="en-US" sz="1000" b="0" i="0" u="none" strike="noStrike" dirty="0">
                          <a:solidFill>
                            <a:srgbClr val="000000"/>
                          </a:solidFill>
                          <a:effectLst/>
                          <a:latin typeface="Verdana" panose="020B0604030504040204" pitchFamily="34" charset="0"/>
                          <a:ea typeface="Verdana" panose="020B0604030504040204" pitchFamily="34" charset="0"/>
                          <a:cs typeface="Tahoma" panose="020B0604030504040204" pitchFamily="34" charset="0"/>
                        </a:rPr>
                        <a:t>1,243.1</a:t>
                      </a:r>
                      <a:endParaRPr lang="en-IN" sz="1000" b="0" i="0" u="none" strike="noStrike" dirty="0">
                        <a:solidFill>
                          <a:srgbClr val="000000"/>
                        </a:solidFill>
                        <a:effectLst/>
                        <a:latin typeface="Verdana" panose="020B0604030504040204" pitchFamily="34" charset="0"/>
                        <a:ea typeface="Verdana" panose="020B0604030504040204" pitchFamily="34" charset="0"/>
                        <a:cs typeface="Tahoma" panose="020B0604030504040204" pitchFamily="34" charset="0"/>
                      </a:endParaRPr>
                    </a:p>
                  </a:txBody>
                  <a:tcPr marL="7343" marR="7343" marT="7343"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lgn="ctr" rtl="0" fontAlgn="b"/>
                      <a:r>
                        <a:rPr lang="en-US" sz="1000" b="0" i="0" u="none" strike="noStrike" dirty="0">
                          <a:solidFill>
                            <a:srgbClr val="000000"/>
                          </a:solidFill>
                          <a:effectLst/>
                          <a:latin typeface="Verdana" panose="020B0604030504040204" pitchFamily="34" charset="0"/>
                          <a:ea typeface="Verdana" panose="020B0604030504040204" pitchFamily="34" charset="0"/>
                          <a:cs typeface="Tahoma" panose="020B0604030504040204" pitchFamily="34" charset="0"/>
                        </a:rPr>
                        <a:t>1,754.3</a:t>
                      </a:r>
                      <a:endParaRPr lang="en-IN" sz="1000" b="0" i="0" u="none" strike="noStrike" dirty="0">
                        <a:solidFill>
                          <a:srgbClr val="000000"/>
                        </a:solidFill>
                        <a:effectLst/>
                        <a:latin typeface="Verdana" panose="020B0604030504040204" pitchFamily="34" charset="0"/>
                        <a:ea typeface="Verdana" panose="020B0604030504040204" pitchFamily="34" charset="0"/>
                        <a:cs typeface="Tahoma" panose="020B0604030504040204" pitchFamily="34" charset="0"/>
                      </a:endParaRPr>
                    </a:p>
                  </a:txBody>
                  <a:tcPr marL="7343" marR="7343" marT="7343" marB="0" anchor="ctr">
                    <a:lnL w="190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rtl="0" fontAlgn="b"/>
                      <a:endParaRPr lang="en-IN" sz="1000" b="0" i="1" u="none" strike="noStrike"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5507" marR="5507" marT="5507" marB="0" anchor="ctr">
                    <a:lnL w="6350" cap="flat" cmpd="sng" algn="ctr">
                      <a:no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noFill/>
                  </a:tcPr>
                </a:tc>
                <a:tc>
                  <a:txBody>
                    <a:bodyPr/>
                    <a:lstStyle/>
                    <a:p>
                      <a:pPr marL="0" lvl="0" algn="ctr" defTabSz="914400" rtl="0" eaLnBrk="1" fontAlgn="b" latinLnBrk="0" hangingPunct="1">
                        <a:lnSpc>
                          <a:spcPct val="100000"/>
                        </a:lnSpc>
                      </a:pPr>
                      <a:r>
                        <a:rPr lang="en-US" sz="1000" b="0" i="0" strike="noStrike" kern="1200" spc="-1" dirty="0">
                          <a:solidFill>
                            <a:srgbClr val="000000"/>
                          </a:solidFill>
                          <a:latin typeface="Verdana" panose="020B0604030504040204" pitchFamily="34" charset="0"/>
                          <a:ea typeface="Verdana" panose="020B0604030504040204" pitchFamily="34" charset="0"/>
                          <a:cs typeface="Tahoma" panose="020B0604030504040204" pitchFamily="34" charset="0"/>
                        </a:rPr>
                        <a:t>1,144.9</a:t>
                      </a:r>
                      <a:endParaRPr lang="en-IN" sz="1000" b="0" i="0" strike="noStrike" kern="1200" spc="-1" dirty="0">
                        <a:solidFill>
                          <a:srgbClr val="000000"/>
                        </a:solidFill>
                        <a:latin typeface="Verdana" panose="020B0604030504040204" pitchFamily="34" charset="0"/>
                        <a:ea typeface="Verdana" panose="020B0604030504040204" pitchFamily="34" charset="0"/>
                        <a:cs typeface="Tahoma" panose="020B0604030504040204" pitchFamily="34" charset="0"/>
                      </a:endParaRPr>
                    </a:p>
                  </a:txBody>
                  <a:tcPr marL="7343" marR="7343" marT="7343" marB="0" anchor="ctr">
                    <a:lnL w="1224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rtl="0" fontAlgn="b"/>
                      <a:endParaRPr lang="en-IN" sz="1000" b="0" i="1" u="none" strike="noStrike"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5507" marR="5507" marT="5507" marB="0" anchor="ctr">
                    <a:lnL w="6350" cap="flat" cmpd="sng" algn="ctr">
                      <a:noFill/>
                      <a:prstDash val="solid"/>
                      <a:round/>
                      <a:headEnd type="none" w="med" len="med"/>
                      <a:tailEnd type="none" w="med" len="med"/>
                    </a:lnL>
                    <a:lnR w="190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lvl="0" algn="ctr" rtl="0" fontAlgn="b"/>
                      <a:endParaRPr lang="en-IN" sz="1000" b="0" i="0" u="none" strike="noStrike" dirty="0">
                        <a:solidFill>
                          <a:srgbClr val="000000"/>
                        </a:solidFill>
                        <a:effectLst/>
                        <a:latin typeface="Verdana" panose="020B0604030504040204" pitchFamily="34" charset="0"/>
                        <a:ea typeface="Verdana" panose="020B0604030504040204" pitchFamily="34" charset="0"/>
                        <a:cs typeface="Tahoma" panose="020B0604030504040204" pitchFamily="34" charset="0"/>
                      </a:endParaRPr>
                    </a:p>
                  </a:txBody>
                  <a:tcPr marL="9525" marR="9525" marT="9525"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lgn="ctr" rtl="0" fontAlgn="b"/>
                      <a:r>
                        <a:rPr lang="en-US" sz="1000" b="0" i="0" u="none" strike="noStrike" dirty="0">
                          <a:solidFill>
                            <a:srgbClr val="000000"/>
                          </a:solidFill>
                          <a:effectLst/>
                          <a:latin typeface="Verdana" panose="020B0604030504040204" pitchFamily="34" charset="0"/>
                          <a:ea typeface="Verdana" panose="020B0604030504040204" pitchFamily="34" charset="0"/>
                          <a:cs typeface="Tahoma" panose="020B0604030504040204" pitchFamily="34" charset="0"/>
                        </a:rPr>
                        <a:t>6,494.5</a:t>
                      </a:r>
                      <a:endParaRPr lang="en-IN" sz="1000" b="0" i="0" u="none" strike="noStrike" dirty="0">
                        <a:solidFill>
                          <a:srgbClr val="000000"/>
                        </a:solidFill>
                        <a:effectLst/>
                        <a:latin typeface="Verdana" panose="020B0604030504040204" pitchFamily="34" charset="0"/>
                        <a:ea typeface="Verdana" panose="020B0604030504040204" pitchFamily="34" charset="0"/>
                        <a:cs typeface="Tahoma" panose="020B0604030504040204" pitchFamily="34" charset="0"/>
                      </a:endParaRPr>
                    </a:p>
                  </a:txBody>
                  <a:tcPr marL="9525" marR="9525" marT="9525" marB="0" anchor="ctr">
                    <a:lnL w="19050" cap="flat" cmpd="sng" algn="ctr">
                      <a:noFill/>
                      <a:prstDash val="solid"/>
                      <a:round/>
                      <a:headEnd type="none" w="med" len="med"/>
                      <a:tailEnd type="none" w="med" len="med"/>
                    </a:lnL>
                    <a:lnR w="6350" cap="flat" cmpd="sng" algn="ctr">
                      <a:solidFill>
                        <a:srgbClr val="FFE04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5"/>
                  </a:ext>
                </a:extLst>
              </a:tr>
              <a:tr h="360000">
                <a:tc>
                  <a:txBody>
                    <a:bodyPr/>
                    <a:lstStyle/>
                    <a:p>
                      <a:pPr marL="182563" lvl="0" indent="0" algn="l">
                        <a:lnSpc>
                          <a:spcPct val="100000"/>
                        </a:lnSpc>
                      </a:pPr>
                      <a:r>
                        <a:rPr lang="en-IN" sz="1000" b="1" strike="noStrike" spc="-1" dirty="0">
                          <a:solidFill>
                            <a:srgbClr val="000000"/>
                          </a:solidFill>
                          <a:latin typeface="Verdana" panose="020B0604030504040204" pitchFamily="34" charset="0"/>
                          <a:ea typeface="Verdana" panose="020B0604030504040204" pitchFamily="34" charset="0"/>
                          <a:cs typeface="Tahoma" panose="020B0604030504040204" pitchFamily="34" charset="0"/>
                        </a:rPr>
                        <a:t>EBIDTA</a:t>
                      </a:r>
                      <a:endParaRPr lang="en-IN" sz="1000" b="0" strike="noStrike" spc="-1" dirty="0">
                        <a:latin typeface="Verdana" panose="020B0604030504040204" pitchFamily="34" charset="0"/>
                        <a:ea typeface="Verdana" panose="020B0604030504040204" pitchFamily="34" charset="0"/>
                        <a:cs typeface="Tahoma" panose="020B0604030504040204" pitchFamily="34" charset="0"/>
                      </a:endParaRPr>
                    </a:p>
                  </a:txBody>
                  <a:tcPr marL="7920" marR="7920" anchor="ctr">
                    <a:lnL w="6350" cap="flat" cmpd="sng" algn="ctr">
                      <a:solidFill>
                        <a:srgbClr val="FFE041"/>
                      </a:solidFill>
                      <a:prstDash val="solid"/>
                      <a:round/>
                      <a:headEnd type="none" w="med" len="med"/>
                      <a:tailEnd type="none" w="med" len="med"/>
                    </a:lnL>
                    <a:lnR w="190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lvl="0" algn="ctr" rtl="0" fontAlgn="b"/>
                      <a:r>
                        <a:rPr lang="en-US" sz="1000" b="1" i="0" u="none" strike="noStrike" dirty="0">
                          <a:solidFill>
                            <a:srgbClr val="000000"/>
                          </a:solidFill>
                          <a:effectLst/>
                          <a:latin typeface="Verdana" panose="020B0604030504040204" pitchFamily="34" charset="0"/>
                          <a:ea typeface="Verdana" panose="020B0604030504040204" pitchFamily="34" charset="0"/>
                          <a:cs typeface="Tahoma" panose="020B0604030504040204" pitchFamily="34" charset="0"/>
                        </a:rPr>
                        <a:t>357.8</a:t>
                      </a:r>
                      <a:endParaRPr lang="en-IN" sz="1000" b="1" i="0" u="none" strike="noStrike" dirty="0">
                        <a:solidFill>
                          <a:srgbClr val="000000"/>
                        </a:solidFill>
                        <a:effectLst/>
                        <a:latin typeface="Verdana" panose="020B0604030504040204" pitchFamily="34" charset="0"/>
                        <a:ea typeface="Verdana" panose="020B0604030504040204" pitchFamily="34" charset="0"/>
                        <a:cs typeface="Tahoma" panose="020B0604030504040204" pitchFamily="34" charset="0"/>
                      </a:endParaRPr>
                    </a:p>
                  </a:txBody>
                  <a:tcPr marL="7343" marR="7343" marT="7343"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lvl="0" algn="ctr" rtl="0" fontAlgn="b"/>
                      <a:r>
                        <a:rPr lang="en-US" sz="1000" b="1" i="0" u="none" strike="noStrike" dirty="0">
                          <a:solidFill>
                            <a:srgbClr val="000000"/>
                          </a:solidFill>
                          <a:effectLst/>
                          <a:latin typeface="Verdana" panose="020B0604030504040204" pitchFamily="34" charset="0"/>
                          <a:ea typeface="Verdana" panose="020B0604030504040204" pitchFamily="34" charset="0"/>
                          <a:cs typeface="Tahoma" panose="020B0604030504040204" pitchFamily="34" charset="0"/>
                        </a:rPr>
                        <a:t>490.8</a:t>
                      </a:r>
                      <a:endParaRPr lang="en-IN" sz="1000" b="1" i="0" u="none" strike="noStrike" dirty="0">
                        <a:solidFill>
                          <a:srgbClr val="000000"/>
                        </a:solidFill>
                        <a:effectLst/>
                        <a:latin typeface="Verdana" panose="020B0604030504040204" pitchFamily="34" charset="0"/>
                        <a:ea typeface="Verdana" panose="020B0604030504040204" pitchFamily="34" charset="0"/>
                        <a:cs typeface="Tahoma" panose="020B0604030504040204" pitchFamily="34" charset="0"/>
                      </a:endParaRPr>
                    </a:p>
                  </a:txBody>
                  <a:tcPr marL="7343" marR="7343" marT="7343" marB="0" anchor="ctr">
                    <a:lnL w="190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lvl="0" algn="ctr" rtl="0" fontAlgn="b"/>
                      <a:r>
                        <a:rPr lang="en-US" sz="1000" b="1" i="1" u="none" strike="noStrike" dirty="0">
                          <a:solidFill>
                            <a:srgbClr val="002060"/>
                          </a:solidFill>
                          <a:effectLst/>
                          <a:latin typeface="Verdana" panose="020B0604030504040204" pitchFamily="34" charset="0"/>
                          <a:ea typeface="Verdana" panose="020B0604030504040204" pitchFamily="34" charset="0"/>
                          <a:cs typeface="Tahoma" panose="020B0604030504040204" pitchFamily="34" charset="0"/>
                        </a:rPr>
                        <a:t>(27.1%)</a:t>
                      </a:r>
                      <a:endParaRPr lang="en-IN" sz="1000" b="1" i="1" u="none" strike="noStrike" dirty="0">
                        <a:solidFill>
                          <a:srgbClr val="002060"/>
                        </a:solidFill>
                        <a:effectLst/>
                        <a:latin typeface="Verdana" panose="020B0604030504040204" pitchFamily="34" charset="0"/>
                        <a:ea typeface="Verdana" panose="020B0604030504040204" pitchFamily="34" charset="0"/>
                        <a:cs typeface="Tahoma" panose="020B0604030504040204" pitchFamily="34" charset="0"/>
                      </a:endParaRPr>
                    </a:p>
                  </a:txBody>
                  <a:tcPr marL="7343" marR="7343" marT="7343"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24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lvl="0" algn="ctr" defTabSz="914400" rtl="0" eaLnBrk="1" fontAlgn="b" latinLnBrk="0" hangingPunct="1">
                        <a:lnSpc>
                          <a:spcPct val="100000"/>
                        </a:lnSpc>
                      </a:pPr>
                      <a:r>
                        <a:rPr lang="en-US" sz="1000" b="1" i="0" strike="noStrike" kern="1200" spc="-1" dirty="0">
                          <a:solidFill>
                            <a:srgbClr val="000000"/>
                          </a:solidFill>
                          <a:latin typeface="Verdana" panose="020B0604030504040204" pitchFamily="34" charset="0"/>
                          <a:ea typeface="Verdana" panose="020B0604030504040204" pitchFamily="34" charset="0"/>
                          <a:cs typeface="Tahoma" panose="020B0604030504040204" pitchFamily="34" charset="0"/>
                        </a:rPr>
                        <a:t>281.9</a:t>
                      </a:r>
                      <a:endParaRPr lang="en-IN" sz="1000" b="1" i="0" strike="noStrike" kern="1200" spc="-1" dirty="0">
                        <a:solidFill>
                          <a:srgbClr val="000000"/>
                        </a:solidFill>
                        <a:latin typeface="Verdana" panose="020B0604030504040204" pitchFamily="34" charset="0"/>
                        <a:ea typeface="Verdana" panose="020B0604030504040204" pitchFamily="34" charset="0"/>
                        <a:cs typeface="Tahoma" panose="020B0604030504040204" pitchFamily="34" charset="0"/>
                      </a:endParaRPr>
                    </a:p>
                  </a:txBody>
                  <a:tcPr marL="7343" marR="7343" marT="7343"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lvl="0" algn="ctr" rtl="0" fontAlgn="b"/>
                      <a:r>
                        <a:rPr lang="en-US" sz="1000" b="1" i="1" u="none" strike="noStrike" dirty="0">
                          <a:solidFill>
                            <a:srgbClr val="002060"/>
                          </a:solidFill>
                          <a:effectLst/>
                          <a:latin typeface="Verdana" panose="020B0604030504040204" pitchFamily="34" charset="0"/>
                          <a:ea typeface="Verdana" panose="020B0604030504040204" pitchFamily="34" charset="0"/>
                          <a:cs typeface="Tahoma" panose="020B0604030504040204" pitchFamily="34" charset="0"/>
                        </a:rPr>
                        <a:t>26.9%</a:t>
                      </a:r>
                      <a:endParaRPr lang="en-IN" sz="1000" b="1" i="1" u="none" strike="noStrike" dirty="0">
                        <a:solidFill>
                          <a:srgbClr val="002060"/>
                        </a:solidFill>
                        <a:effectLst/>
                        <a:latin typeface="Verdana" panose="020B0604030504040204" pitchFamily="34" charset="0"/>
                        <a:ea typeface="Verdana" panose="020B0604030504040204" pitchFamily="34" charset="0"/>
                        <a:cs typeface="Tahoma" panose="020B0604030504040204" pitchFamily="34" charset="0"/>
                      </a:endParaRPr>
                    </a:p>
                  </a:txBody>
                  <a:tcPr marL="7343" marR="7343" marT="7343" marB="0" anchor="ctr">
                    <a:lnL w="6350" cap="flat" cmpd="sng" algn="ctr">
                      <a:noFill/>
                      <a:prstDash val="solid"/>
                      <a:round/>
                      <a:headEnd type="none" w="med" len="med"/>
                      <a:tailEnd type="none" w="med" len="med"/>
                    </a:lnL>
                    <a:lnR w="190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lvl="0" algn="ctr" rtl="0" fontAlgn="b"/>
                      <a:endParaRPr lang="en-IN" sz="1000" b="1" i="0" u="none" strike="noStrike" dirty="0">
                        <a:solidFill>
                          <a:srgbClr val="000000"/>
                        </a:solidFill>
                        <a:effectLst/>
                        <a:latin typeface="Verdana" panose="020B0604030504040204" pitchFamily="34" charset="0"/>
                        <a:ea typeface="Verdana" panose="020B0604030504040204" pitchFamily="34" charset="0"/>
                        <a:cs typeface="Tahoma" panose="020B0604030504040204" pitchFamily="34" charset="0"/>
                      </a:endParaRPr>
                    </a:p>
                  </a:txBody>
                  <a:tcPr marL="9525" marR="9525" marT="9525"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lvl="0" algn="ctr" rtl="0" fontAlgn="b"/>
                      <a:r>
                        <a:rPr lang="en-US" sz="1000" b="1" i="0" u="none" strike="noStrike" dirty="0">
                          <a:solidFill>
                            <a:srgbClr val="000000"/>
                          </a:solidFill>
                          <a:effectLst/>
                          <a:latin typeface="Verdana" panose="020B0604030504040204" pitchFamily="34" charset="0"/>
                          <a:ea typeface="Verdana" panose="020B0604030504040204" pitchFamily="34" charset="0"/>
                          <a:cs typeface="Tahoma" panose="020B0604030504040204" pitchFamily="34" charset="0"/>
                        </a:rPr>
                        <a:t>1,577.8</a:t>
                      </a:r>
                      <a:endParaRPr lang="en-IN" sz="1000" b="1" i="0" u="none" strike="noStrike" dirty="0">
                        <a:solidFill>
                          <a:srgbClr val="000000"/>
                        </a:solidFill>
                        <a:effectLst/>
                        <a:latin typeface="Verdana" panose="020B0604030504040204" pitchFamily="34" charset="0"/>
                        <a:ea typeface="Verdana" panose="020B0604030504040204" pitchFamily="34" charset="0"/>
                        <a:cs typeface="Tahoma" panose="020B0604030504040204" pitchFamily="34" charset="0"/>
                      </a:endParaRPr>
                    </a:p>
                  </a:txBody>
                  <a:tcPr marL="9525" marR="9525" marT="9525" marB="0" anchor="ctr">
                    <a:lnL w="19050" cap="flat" cmpd="sng" algn="ctr">
                      <a:noFill/>
                      <a:prstDash val="solid"/>
                      <a:round/>
                      <a:headEnd type="none" w="med" len="med"/>
                      <a:tailEnd type="none" w="med" len="med"/>
                    </a:lnL>
                    <a:lnR w="6350" cap="flat" cmpd="sng" algn="ctr">
                      <a:solidFill>
                        <a:srgbClr val="FFE04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7"/>
                  </a:ext>
                </a:extLst>
              </a:tr>
              <a:tr h="360000">
                <a:tc>
                  <a:txBody>
                    <a:bodyPr/>
                    <a:lstStyle/>
                    <a:p>
                      <a:pPr marL="182563" lvl="0" indent="0" algn="l">
                        <a:lnSpc>
                          <a:spcPct val="100000"/>
                        </a:lnSpc>
                      </a:pPr>
                      <a:r>
                        <a:rPr lang="en-IN" sz="1000" b="1" i="1" strike="noStrike" spc="-1" dirty="0">
                          <a:solidFill>
                            <a:srgbClr val="000000"/>
                          </a:solidFill>
                          <a:latin typeface="Verdana" panose="020B0604030504040204" pitchFamily="34" charset="0"/>
                          <a:ea typeface="Verdana" panose="020B0604030504040204" pitchFamily="34" charset="0"/>
                          <a:cs typeface="Tahoma" panose="020B0604030504040204" pitchFamily="34" charset="0"/>
                        </a:rPr>
                        <a:t>EBIDTA Margin</a:t>
                      </a:r>
                      <a:endParaRPr lang="en-IN" sz="1000" b="1" i="1" strike="noStrike" spc="-1" dirty="0">
                        <a:latin typeface="Verdana" panose="020B0604030504040204" pitchFamily="34" charset="0"/>
                        <a:ea typeface="Verdana" panose="020B0604030504040204" pitchFamily="34" charset="0"/>
                        <a:cs typeface="Tahoma" panose="020B0604030504040204" pitchFamily="34" charset="0"/>
                      </a:endParaRPr>
                    </a:p>
                  </a:txBody>
                  <a:tcPr marL="7920" marR="7920" anchor="ctr">
                    <a:lnL w="6350" cap="flat" cmpd="sng" algn="ctr">
                      <a:solidFill>
                        <a:srgbClr val="FFE041"/>
                      </a:solidFill>
                      <a:prstDash val="solid"/>
                      <a:round/>
                      <a:headEnd type="none" w="med" len="med"/>
                      <a:tailEnd type="none" w="med" len="med"/>
                    </a:lnL>
                    <a:lnR w="190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lvl="0" algn="ctr" rtl="0" fontAlgn="b"/>
                      <a:r>
                        <a:rPr lang="en-US" sz="1000" b="1" i="1" u="none" strike="noStrike" dirty="0">
                          <a:solidFill>
                            <a:srgbClr val="000000"/>
                          </a:solidFill>
                          <a:effectLst/>
                          <a:latin typeface="Verdana" panose="020B0604030504040204" pitchFamily="34" charset="0"/>
                          <a:ea typeface="Verdana" panose="020B0604030504040204" pitchFamily="34" charset="0"/>
                          <a:cs typeface="Tahoma" panose="020B0604030504040204" pitchFamily="34" charset="0"/>
                        </a:rPr>
                        <a:t>16.7%</a:t>
                      </a:r>
                      <a:endParaRPr lang="en-IN" sz="1000" b="1" i="1" u="none" strike="noStrike" dirty="0">
                        <a:solidFill>
                          <a:srgbClr val="000000"/>
                        </a:solidFill>
                        <a:effectLst/>
                        <a:latin typeface="Verdana" panose="020B0604030504040204" pitchFamily="34" charset="0"/>
                        <a:ea typeface="Verdana" panose="020B0604030504040204" pitchFamily="34" charset="0"/>
                        <a:cs typeface="Tahoma" panose="020B0604030504040204" pitchFamily="34" charset="0"/>
                      </a:endParaRPr>
                    </a:p>
                  </a:txBody>
                  <a:tcPr marL="7343" marR="7343" marT="7343"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lvl="0" algn="ctr" rtl="0" fontAlgn="b"/>
                      <a:r>
                        <a:rPr lang="en-US" sz="1000" b="1" i="1" u="none" strike="noStrike" dirty="0">
                          <a:solidFill>
                            <a:srgbClr val="000000"/>
                          </a:solidFill>
                          <a:effectLst/>
                          <a:latin typeface="Verdana" panose="020B0604030504040204" pitchFamily="34" charset="0"/>
                          <a:ea typeface="Verdana" panose="020B0604030504040204" pitchFamily="34" charset="0"/>
                          <a:cs typeface="Tahoma" panose="020B0604030504040204" pitchFamily="34" charset="0"/>
                        </a:rPr>
                        <a:t>17.5%</a:t>
                      </a:r>
                      <a:endParaRPr lang="en-IN" sz="1000" b="1" i="1" u="none" strike="noStrike" dirty="0">
                        <a:solidFill>
                          <a:srgbClr val="000000"/>
                        </a:solidFill>
                        <a:effectLst/>
                        <a:latin typeface="Verdana" panose="020B0604030504040204" pitchFamily="34" charset="0"/>
                        <a:ea typeface="Verdana" panose="020B0604030504040204" pitchFamily="34" charset="0"/>
                        <a:cs typeface="Tahoma" panose="020B0604030504040204" pitchFamily="34" charset="0"/>
                      </a:endParaRPr>
                    </a:p>
                  </a:txBody>
                  <a:tcPr marL="7343" marR="7343" marT="7343" marB="0" anchor="ctr">
                    <a:lnL w="190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lvl="0" algn="ctr" rtl="0" fontAlgn="b"/>
                      <a:r>
                        <a:rPr lang="en-US" sz="1000" b="1" i="1" u="none" strike="noStrike" dirty="0">
                          <a:solidFill>
                            <a:srgbClr val="002060"/>
                          </a:solidFill>
                          <a:effectLst/>
                          <a:latin typeface="Verdana" panose="020B0604030504040204" pitchFamily="34" charset="0"/>
                          <a:ea typeface="Verdana" panose="020B0604030504040204" pitchFamily="34" charset="0"/>
                          <a:cs typeface="Tahoma" panose="020B0604030504040204" pitchFamily="34" charset="0"/>
                        </a:rPr>
                        <a:t>(79 bps)</a:t>
                      </a:r>
                      <a:endParaRPr lang="en-IN" sz="1000" b="1" i="1" u="none" strike="noStrike" dirty="0">
                        <a:solidFill>
                          <a:srgbClr val="002060"/>
                        </a:solidFill>
                        <a:effectLst/>
                        <a:latin typeface="Verdana" panose="020B0604030504040204" pitchFamily="34" charset="0"/>
                        <a:ea typeface="Verdana" panose="020B0604030504040204" pitchFamily="34" charset="0"/>
                        <a:cs typeface="Tahoma" panose="020B0604030504040204" pitchFamily="34" charset="0"/>
                      </a:endParaRPr>
                    </a:p>
                  </a:txBody>
                  <a:tcPr marL="7343" marR="7343" marT="7343"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lvl="0" algn="ctr" defTabSz="914400" rtl="0" eaLnBrk="1" fontAlgn="b" latinLnBrk="0" hangingPunct="1">
                        <a:lnSpc>
                          <a:spcPct val="100000"/>
                        </a:lnSpc>
                      </a:pPr>
                      <a:r>
                        <a:rPr lang="en-IN" sz="1000" b="1" i="1" u="none" strike="noStrike" kern="1200" dirty="0">
                          <a:solidFill>
                            <a:srgbClr val="000000"/>
                          </a:solidFill>
                          <a:effectLst/>
                          <a:latin typeface="Verdana" panose="020B0604030504040204" pitchFamily="34" charset="0"/>
                          <a:ea typeface="Verdana" panose="020B0604030504040204" pitchFamily="34" charset="0"/>
                          <a:cs typeface="Tahoma" panose="020B0604030504040204" pitchFamily="34" charset="0"/>
                        </a:rPr>
                        <a:t>14.1%</a:t>
                      </a:r>
                    </a:p>
                  </a:txBody>
                  <a:tcPr marL="7343" marR="7343" marT="7343"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lvl="0" algn="ctr" rtl="0" fontAlgn="b"/>
                      <a:r>
                        <a:rPr lang="en-US" sz="1000" b="1" i="1" u="none" strike="noStrike" dirty="0">
                          <a:solidFill>
                            <a:srgbClr val="002060"/>
                          </a:solidFill>
                          <a:effectLst/>
                          <a:latin typeface="Verdana" panose="020B0604030504040204" pitchFamily="34" charset="0"/>
                          <a:ea typeface="Verdana" panose="020B0604030504040204" pitchFamily="34" charset="0"/>
                          <a:cs typeface="Tahoma" panose="020B0604030504040204" pitchFamily="34" charset="0"/>
                        </a:rPr>
                        <a:t>264 bps</a:t>
                      </a:r>
                      <a:endParaRPr lang="en-IN" sz="1000" b="1" i="1" u="none" strike="noStrike" dirty="0">
                        <a:solidFill>
                          <a:srgbClr val="002060"/>
                        </a:solidFill>
                        <a:effectLst/>
                        <a:latin typeface="Verdana" panose="020B0604030504040204" pitchFamily="34" charset="0"/>
                        <a:ea typeface="Verdana" panose="020B0604030504040204" pitchFamily="34" charset="0"/>
                        <a:cs typeface="Tahoma" panose="020B0604030504040204" pitchFamily="34" charset="0"/>
                      </a:endParaRPr>
                    </a:p>
                  </a:txBody>
                  <a:tcPr marL="7343" marR="7343" marT="7343" marB="0" anchor="ctr">
                    <a:lnL w="6350" cap="flat" cmpd="sng" algn="ctr">
                      <a:noFill/>
                      <a:prstDash val="solid"/>
                      <a:round/>
                      <a:headEnd type="none" w="med" len="med"/>
                      <a:tailEnd type="none" w="med" len="med"/>
                    </a:lnL>
                    <a:lnR w="190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lvl="0" algn="ctr" rtl="0" fontAlgn="b"/>
                      <a:endParaRPr lang="en-IN" sz="1000" b="1" i="1" u="none" strike="noStrike" dirty="0">
                        <a:solidFill>
                          <a:srgbClr val="000000"/>
                        </a:solidFill>
                        <a:effectLst/>
                        <a:latin typeface="Verdana" panose="020B0604030504040204" pitchFamily="34" charset="0"/>
                        <a:ea typeface="Verdana" panose="020B0604030504040204" pitchFamily="34" charset="0"/>
                        <a:cs typeface="Tahoma" panose="020B0604030504040204" pitchFamily="34" charset="0"/>
                      </a:endParaRPr>
                    </a:p>
                  </a:txBody>
                  <a:tcPr marL="9525" marR="9525" marT="9525"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lvl="0" algn="ctr" rtl="0" fontAlgn="b"/>
                      <a:r>
                        <a:rPr lang="en-US" sz="1000" b="1" i="1" u="none" strike="noStrike" dirty="0">
                          <a:solidFill>
                            <a:srgbClr val="000000"/>
                          </a:solidFill>
                          <a:effectLst/>
                          <a:latin typeface="Verdana" panose="020B0604030504040204" pitchFamily="34" charset="0"/>
                          <a:ea typeface="Verdana" panose="020B0604030504040204" pitchFamily="34" charset="0"/>
                          <a:cs typeface="Tahoma" panose="020B0604030504040204" pitchFamily="34" charset="0"/>
                        </a:rPr>
                        <a:t>15.2%</a:t>
                      </a:r>
                      <a:endParaRPr lang="en-IN" sz="1000" b="1" i="1" u="none" strike="noStrike" dirty="0">
                        <a:solidFill>
                          <a:srgbClr val="000000"/>
                        </a:solidFill>
                        <a:effectLst/>
                        <a:latin typeface="Verdana" panose="020B0604030504040204" pitchFamily="34" charset="0"/>
                        <a:ea typeface="Verdana" panose="020B0604030504040204" pitchFamily="34" charset="0"/>
                        <a:cs typeface="Tahoma" panose="020B0604030504040204" pitchFamily="34" charset="0"/>
                      </a:endParaRPr>
                    </a:p>
                  </a:txBody>
                  <a:tcPr marL="9525" marR="9525" marT="9525" marB="0" anchor="ctr">
                    <a:lnL w="19050" cap="flat" cmpd="sng" algn="ctr">
                      <a:noFill/>
                      <a:prstDash val="solid"/>
                      <a:round/>
                      <a:headEnd type="none" w="med" len="med"/>
                      <a:tailEnd type="none" w="med" len="med"/>
                    </a:lnL>
                    <a:lnR w="6350" cap="flat" cmpd="sng" algn="ctr">
                      <a:solidFill>
                        <a:srgbClr val="FFE04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8"/>
                  </a:ext>
                </a:extLst>
              </a:tr>
              <a:tr h="360000">
                <a:tc>
                  <a:txBody>
                    <a:bodyPr/>
                    <a:lstStyle/>
                    <a:p>
                      <a:pPr marL="357188" lvl="0" indent="0" algn="l">
                        <a:lnSpc>
                          <a:spcPct val="100000"/>
                        </a:lnSpc>
                      </a:pPr>
                      <a:r>
                        <a:rPr lang="en-IN" sz="1000" b="0" strike="noStrike" spc="-1" dirty="0">
                          <a:solidFill>
                            <a:srgbClr val="000000"/>
                          </a:solidFill>
                          <a:latin typeface="Verdana" panose="020B0604030504040204" pitchFamily="34" charset="0"/>
                          <a:ea typeface="Verdana" panose="020B0604030504040204" pitchFamily="34" charset="0"/>
                          <a:cs typeface="Tahoma" panose="020B0604030504040204" pitchFamily="34" charset="0"/>
                        </a:rPr>
                        <a:t>Depreciation</a:t>
                      </a:r>
                      <a:endParaRPr lang="en-IN" sz="1000" b="0" strike="noStrike" spc="-1" dirty="0">
                        <a:latin typeface="Verdana" panose="020B0604030504040204" pitchFamily="34" charset="0"/>
                        <a:ea typeface="Verdana" panose="020B0604030504040204" pitchFamily="34" charset="0"/>
                        <a:cs typeface="Tahoma" panose="020B0604030504040204" pitchFamily="34" charset="0"/>
                      </a:endParaRPr>
                    </a:p>
                  </a:txBody>
                  <a:tcPr marL="7920" marR="7920" anchor="ctr">
                    <a:lnL w="6350" cap="flat" cmpd="sng" algn="ctr">
                      <a:solidFill>
                        <a:srgbClr val="FFE041"/>
                      </a:solidFill>
                      <a:prstDash val="solid"/>
                      <a:round/>
                      <a:headEnd type="none" w="med" len="med"/>
                      <a:tailEnd type="none" w="med" len="med"/>
                    </a:lnL>
                    <a:lnR w="190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lgn="ctr" rtl="0" fontAlgn="b"/>
                      <a:r>
                        <a:rPr lang="en-US" sz="1000" b="0" i="0" u="none" strike="noStrike" dirty="0">
                          <a:solidFill>
                            <a:srgbClr val="000000"/>
                          </a:solidFill>
                          <a:effectLst/>
                          <a:latin typeface="Verdana" panose="020B0604030504040204" pitchFamily="34" charset="0"/>
                          <a:ea typeface="Verdana" panose="020B0604030504040204" pitchFamily="34" charset="0"/>
                          <a:cs typeface="Tahoma" panose="020B0604030504040204" pitchFamily="34" charset="0"/>
                        </a:rPr>
                        <a:t>106.7</a:t>
                      </a:r>
                      <a:endParaRPr lang="en-IN" sz="1000" b="0" i="0" u="none" strike="noStrike" dirty="0">
                        <a:solidFill>
                          <a:srgbClr val="000000"/>
                        </a:solidFill>
                        <a:effectLst/>
                        <a:latin typeface="Verdana" panose="020B0604030504040204" pitchFamily="34" charset="0"/>
                        <a:ea typeface="Verdana" panose="020B0604030504040204" pitchFamily="34" charset="0"/>
                        <a:cs typeface="Tahoma" panose="020B0604030504040204" pitchFamily="34" charset="0"/>
                      </a:endParaRPr>
                    </a:p>
                  </a:txBody>
                  <a:tcPr marL="7343" marR="7343" marT="7343"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lgn="ctr" rtl="0" fontAlgn="b"/>
                      <a:r>
                        <a:rPr lang="en-US" sz="1000" b="0" i="0" u="none" strike="noStrike" dirty="0">
                          <a:solidFill>
                            <a:srgbClr val="000000"/>
                          </a:solidFill>
                          <a:effectLst/>
                          <a:latin typeface="Verdana" panose="020B0604030504040204" pitchFamily="34" charset="0"/>
                          <a:ea typeface="Verdana" panose="020B0604030504040204" pitchFamily="34" charset="0"/>
                          <a:cs typeface="Tahoma" panose="020B0604030504040204" pitchFamily="34" charset="0"/>
                        </a:rPr>
                        <a:t>118.9</a:t>
                      </a:r>
                      <a:endParaRPr lang="en-IN" sz="1000" b="0" i="0" u="none" strike="noStrike" dirty="0">
                        <a:solidFill>
                          <a:srgbClr val="000000"/>
                        </a:solidFill>
                        <a:effectLst/>
                        <a:latin typeface="Verdana" panose="020B0604030504040204" pitchFamily="34" charset="0"/>
                        <a:ea typeface="Verdana" panose="020B0604030504040204" pitchFamily="34" charset="0"/>
                        <a:cs typeface="Tahoma" panose="020B0604030504040204" pitchFamily="34" charset="0"/>
                      </a:endParaRPr>
                    </a:p>
                  </a:txBody>
                  <a:tcPr marL="7343" marR="7343" marT="7343" marB="0" anchor="ctr">
                    <a:lnL w="190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lgn="ctr" rtl="0" fontAlgn="b"/>
                      <a:endParaRPr lang="en-IN" sz="1000" b="1" i="1" u="none" strike="noStrike" dirty="0">
                        <a:solidFill>
                          <a:srgbClr val="002060"/>
                        </a:solidFill>
                        <a:effectLst/>
                        <a:latin typeface="Verdana" panose="020B0604030504040204" pitchFamily="34" charset="0"/>
                        <a:ea typeface="Verdana" panose="020B0604030504040204" pitchFamily="34" charset="0"/>
                        <a:cs typeface="Tahoma" panose="020B0604030504040204" pitchFamily="34" charset="0"/>
                      </a:endParaRPr>
                    </a:p>
                  </a:txBody>
                  <a:tcPr marL="7343" marR="7343" marT="7343"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prstDash val="solid"/>
                    </a:lnB>
                    <a:lnTlToBr w="12700" cmpd="sng">
                      <a:noFill/>
                      <a:prstDash val="solid"/>
                    </a:lnTlToBr>
                    <a:lnBlToTr w="12700" cmpd="sng">
                      <a:noFill/>
                      <a:prstDash val="solid"/>
                    </a:lnBlToTr>
                    <a:solidFill>
                      <a:schemeClr val="bg1"/>
                    </a:solidFill>
                  </a:tcPr>
                </a:tc>
                <a:tc>
                  <a:txBody>
                    <a:bodyPr/>
                    <a:lstStyle/>
                    <a:p>
                      <a:pPr marL="0" lvl="0" algn="ctr" defTabSz="914400" rtl="0" eaLnBrk="1" fontAlgn="b" latinLnBrk="0" hangingPunct="1">
                        <a:lnSpc>
                          <a:spcPct val="100000"/>
                        </a:lnSpc>
                      </a:pPr>
                      <a:r>
                        <a:rPr lang="en-US" sz="1000" b="0" i="0" u="none" strike="noStrike" kern="1200" dirty="0">
                          <a:solidFill>
                            <a:srgbClr val="000000"/>
                          </a:solidFill>
                          <a:effectLst/>
                          <a:latin typeface="Verdana" panose="020B0604030504040204" pitchFamily="34" charset="0"/>
                          <a:ea typeface="Verdana" panose="020B0604030504040204" pitchFamily="34" charset="0"/>
                          <a:cs typeface="Tahoma" panose="020B0604030504040204" pitchFamily="34" charset="0"/>
                        </a:rPr>
                        <a:t>107.9</a:t>
                      </a:r>
                      <a:endParaRPr lang="en-IN" sz="1000" b="0" i="0" u="none" strike="noStrike" kern="1200" dirty="0">
                        <a:solidFill>
                          <a:srgbClr val="000000"/>
                        </a:solidFill>
                        <a:effectLst/>
                        <a:latin typeface="Verdana" panose="020B0604030504040204" pitchFamily="34" charset="0"/>
                        <a:ea typeface="Verdana" panose="020B0604030504040204" pitchFamily="34" charset="0"/>
                        <a:cs typeface="Tahoma" panose="020B0604030504040204" pitchFamily="34" charset="0"/>
                      </a:endParaRPr>
                    </a:p>
                  </a:txBody>
                  <a:tcPr marL="7343" marR="7343" marT="7343"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lgn="ctr" rtl="0" fontAlgn="b"/>
                      <a:endParaRPr lang="en-IN" sz="1000" b="1" i="1" u="none" strike="noStrike" dirty="0">
                        <a:solidFill>
                          <a:srgbClr val="002060"/>
                        </a:solidFill>
                        <a:effectLst/>
                        <a:latin typeface="Verdana" panose="020B0604030504040204" pitchFamily="34" charset="0"/>
                        <a:ea typeface="Verdana" panose="020B0604030504040204" pitchFamily="34" charset="0"/>
                        <a:cs typeface="Tahoma" panose="020B0604030504040204" pitchFamily="34" charset="0"/>
                      </a:endParaRPr>
                    </a:p>
                  </a:txBody>
                  <a:tcPr marL="7343" marR="7343" marT="7343" marB="0" anchor="ctr">
                    <a:lnL w="6350" cap="flat" cmpd="sng" algn="ctr">
                      <a:noFill/>
                      <a:prstDash val="solid"/>
                      <a:round/>
                      <a:headEnd type="none" w="med" len="med"/>
                      <a:tailEnd type="none" w="med" len="med"/>
                    </a:lnL>
                    <a:lnR w="190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prstDash val="solid"/>
                    </a:lnB>
                    <a:lnTlToBr w="12700" cmpd="sng">
                      <a:noFill/>
                      <a:prstDash val="solid"/>
                    </a:lnTlToBr>
                    <a:lnBlToTr w="12700" cmpd="sng">
                      <a:noFill/>
                      <a:prstDash val="solid"/>
                    </a:lnBlToTr>
                    <a:solidFill>
                      <a:schemeClr val="bg1"/>
                    </a:solidFill>
                  </a:tcPr>
                </a:tc>
                <a:tc>
                  <a:txBody>
                    <a:bodyPr/>
                    <a:lstStyle/>
                    <a:p>
                      <a:pPr lvl="0" algn="ctr" rtl="0" fontAlgn="b"/>
                      <a:endParaRPr lang="en-IN" sz="1000" b="0" i="0" u="none" strike="noStrike" dirty="0">
                        <a:solidFill>
                          <a:srgbClr val="000000"/>
                        </a:solidFill>
                        <a:effectLst/>
                        <a:latin typeface="Verdana" panose="020B0604030504040204" pitchFamily="34" charset="0"/>
                        <a:ea typeface="Verdana" panose="020B0604030504040204" pitchFamily="34" charset="0"/>
                        <a:cs typeface="Tahoma" panose="020B0604030504040204" pitchFamily="34" charset="0"/>
                      </a:endParaRPr>
                    </a:p>
                  </a:txBody>
                  <a:tcPr marL="9525" marR="9525" marT="9525"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lgn="ctr" rtl="0" fontAlgn="b"/>
                      <a:r>
                        <a:rPr lang="en-US" sz="1000" b="0" i="0" u="none" strike="noStrike" dirty="0">
                          <a:solidFill>
                            <a:srgbClr val="000000"/>
                          </a:solidFill>
                          <a:effectLst/>
                          <a:latin typeface="Verdana" panose="020B0604030504040204" pitchFamily="34" charset="0"/>
                          <a:ea typeface="Verdana" panose="020B0604030504040204" pitchFamily="34" charset="0"/>
                          <a:cs typeface="Tahoma" panose="020B0604030504040204" pitchFamily="34" charset="0"/>
                        </a:rPr>
                        <a:t>453.6</a:t>
                      </a:r>
                      <a:endParaRPr lang="en-IN" sz="1000" b="0" i="0" u="none" strike="noStrike" dirty="0">
                        <a:solidFill>
                          <a:srgbClr val="000000"/>
                        </a:solidFill>
                        <a:effectLst/>
                        <a:latin typeface="Verdana" panose="020B0604030504040204" pitchFamily="34" charset="0"/>
                        <a:ea typeface="Verdana" panose="020B0604030504040204" pitchFamily="34" charset="0"/>
                        <a:cs typeface="Tahoma" panose="020B0604030504040204" pitchFamily="34" charset="0"/>
                      </a:endParaRPr>
                    </a:p>
                  </a:txBody>
                  <a:tcPr marL="9525" marR="9525" marT="9525" marB="0" anchor="ctr">
                    <a:lnL w="19050" cap="flat" cmpd="sng" algn="ctr">
                      <a:noFill/>
                      <a:prstDash val="solid"/>
                      <a:round/>
                      <a:headEnd type="none" w="med" len="med"/>
                      <a:tailEnd type="none" w="med" len="med"/>
                    </a:lnL>
                    <a:lnR w="6350" cap="flat" cmpd="sng" algn="ctr">
                      <a:solidFill>
                        <a:srgbClr val="FFE04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9"/>
                  </a:ext>
                </a:extLst>
              </a:tr>
              <a:tr h="360000">
                <a:tc>
                  <a:txBody>
                    <a:bodyPr/>
                    <a:lstStyle/>
                    <a:p>
                      <a:pPr marL="182563" lvl="0" indent="0" algn="l">
                        <a:lnSpc>
                          <a:spcPct val="100000"/>
                        </a:lnSpc>
                      </a:pPr>
                      <a:r>
                        <a:rPr lang="en-IN" sz="1000" b="1" strike="noStrike" spc="-1" dirty="0">
                          <a:solidFill>
                            <a:srgbClr val="000000"/>
                          </a:solidFill>
                          <a:latin typeface="Verdana" panose="020B0604030504040204" pitchFamily="34" charset="0"/>
                          <a:ea typeface="Verdana" panose="020B0604030504040204" pitchFamily="34" charset="0"/>
                          <a:cs typeface="Tahoma" panose="020B0604030504040204" pitchFamily="34" charset="0"/>
                        </a:rPr>
                        <a:t>EBIT</a:t>
                      </a:r>
                      <a:endParaRPr lang="en-IN" sz="1000" b="0" strike="noStrike" spc="-1" dirty="0">
                        <a:latin typeface="Verdana" panose="020B0604030504040204" pitchFamily="34" charset="0"/>
                        <a:ea typeface="Verdana" panose="020B0604030504040204" pitchFamily="34" charset="0"/>
                        <a:cs typeface="Tahoma" panose="020B0604030504040204" pitchFamily="34" charset="0"/>
                      </a:endParaRPr>
                    </a:p>
                  </a:txBody>
                  <a:tcPr marL="7920" marR="7920" anchor="ctr">
                    <a:lnL w="6350" cap="flat" cmpd="sng" algn="ctr">
                      <a:solidFill>
                        <a:srgbClr val="FFE041"/>
                      </a:solidFill>
                      <a:prstDash val="solid"/>
                      <a:round/>
                      <a:headEnd type="none" w="med" len="med"/>
                      <a:tailEnd type="none" w="med" len="med"/>
                    </a:lnL>
                    <a:lnR w="190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lvl="0" algn="ctr" rtl="0" fontAlgn="b"/>
                      <a:r>
                        <a:rPr lang="en-US" sz="1000" b="1" i="0" u="none" strike="noStrike" dirty="0">
                          <a:solidFill>
                            <a:srgbClr val="000000"/>
                          </a:solidFill>
                          <a:effectLst/>
                          <a:latin typeface="Verdana" panose="020B0604030504040204" pitchFamily="34" charset="0"/>
                          <a:ea typeface="Verdana" panose="020B0604030504040204" pitchFamily="34" charset="0"/>
                          <a:cs typeface="Tahoma" panose="020B0604030504040204" pitchFamily="34" charset="0"/>
                        </a:rPr>
                        <a:t>251.1</a:t>
                      </a:r>
                      <a:endParaRPr lang="en-IN" sz="1000" b="1" i="0" u="none" strike="noStrike" dirty="0">
                        <a:solidFill>
                          <a:srgbClr val="000000"/>
                        </a:solidFill>
                        <a:effectLst/>
                        <a:latin typeface="Verdana" panose="020B0604030504040204" pitchFamily="34" charset="0"/>
                        <a:ea typeface="Verdana" panose="020B0604030504040204" pitchFamily="34" charset="0"/>
                        <a:cs typeface="Tahoma" panose="020B0604030504040204" pitchFamily="34" charset="0"/>
                      </a:endParaRPr>
                    </a:p>
                  </a:txBody>
                  <a:tcPr marL="7343" marR="7343" marT="7343"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lvl="0" algn="ctr" rtl="0" fontAlgn="b"/>
                      <a:r>
                        <a:rPr lang="en-US" sz="1000" b="1" i="0" u="none" strike="noStrike" dirty="0">
                          <a:solidFill>
                            <a:srgbClr val="000000"/>
                          </a:solidFill>
                          <a:effectLst/>
                          <a:latin typeface="Verdana" panose="020B0604030504040204" pitchFamily="34" charset="0"/>
                          <a:ea typeface="Verdana" panose="020B0604030504040204" pitchFamily="34" charset="0"/>
                          <a:cs typeface="Tahoma" panose="020B0604030504040204" pitchFamily="34" charset="0"/>
                        </a:rPr>
                        <a:t>371.8</a:t>
                      </a:r>
                      <a:endParaRPr lang="en-IN" sz="1000" b="1" i="0" u="none" strike="noStrike" dirty="0">
                        <a:solidFill>
                          <a:srgbClr val="000000"/>
                        </a:solidFill>
                        <a:effectLst/>
                        <a:latin typeface="Verdana" panose="020B0604030504040204" pitchFamily="34" charset="0"/>
                        <a:ea typeface="Verdana" panose="020B0604030504040204" pitchFamily="34" charset="0"/>
                        <a:cs typeface="Tahoma" panose="020B0604030504040204" pitchFamily="34" charset="0"/>
                      </a:endParaRPr>
                    </a:p>
                  </a:txBody>
                  <a:tcPr marL="7343" marR="7343" marT="7343" marB="0" anchor="ctr">
                    <a:lnL w="190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lvl="0" algn="ctr" rtl="0" fontAlgn="b"/>
                      <a:r>
                        <a:rPr lang="en-US" sz="1000" b="1" i="1" u="none" strike="noStrike" dirty="0">
                          <a:solidFill>
                            <a:srgbClr val="002060"/>
                          </a:solidFill>
                          <a:effectLst/>
                          <a:latin typeface="Verdana" panose="020B0604030504040204" pitchFamily="34" charset="0"/>
                          <a:ea typeface="Verdana" panose="020B0604030504040204" pitchFamily="34" charset="0"/>
                          <a:cs typeface="Tahoma" panose="020B0604030504040204" pitchFamily="34" charset="0"/>
                        </a:rPr>
                        <a:t>(32.5%)</a:t>
                      </a:r>
                      <a:endParaRPr lang="en-IN" sz="1000" b="1" i="1" u="none" strike="noStrike" dirty="0">
                        <a:solidFill>
                          <a:srgbClr val="002060"/>
                        </a:solidFill>
                        <a:effectLst/>
                        <a:latin typeface="Verdana" panose="020B0604030504040204" pitchFamily="34" charset="0"/>
                        <a:ea typeface="Verdana" panose="020B0604030504040204" pitchFamily="34" charset="0"/>
                        <a:cs typeface="Tahoma" panose="020B0604030504040204" pitchFamily="34" charset="0"/>
                      </a:endParaRPr>
                    </a:p>
                  </a:txBody>
                  <a:tcPr marL="7343" marR="7343" marT="7343" marB="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bg1">
                        <a:lumMod val="95000"/>
                      </a:schemeClr>
                    </a:solidFill>
                  </a:tcPr>
                </a:tc>
                <a:tc>
                  <a:txBody>
                    <a:bodyPr/>
                    <a:lstStyle/>
                    <a:p>
                      <a:pPr marL="0" lvl="0" algn="ctr" defTabSz="914400" rtl="0" eaLnBrk="1" fontAlgn="b" latinLnBrk="0" hangingPunct="1">
                        <a:lnSpc>
                          <a:spcPct val="100000"/>
                        </a:lnSpc>
                      </a:pPr>
                      <a:r>
                        <a:rPr lang="en-US" sz="1000" b="1" i="0" strike="noStrike" kern="1200" spc="-1" dirty="0">
                          <a:solidFill>
                            <a:srgbClr val="000000"/>
                          </a:solidFill>
                          <a:latin typeface="Verdana" panose="020B0604030504040204" pitchFamily="34" charset="0"/>
                          <a:ea typeface="Verdana" panose="020B0604030504040204" pitchFamily="34" charset="0"/>
                          <a:cs typeface="Tahoma" panose="020B0604030504040204" pitchFamily="34" charset="0"/>
                        </a:rPr>
                        <a:t>174.0</a:t>
                      </a:r>
                      <a:endParaRPr lang="en-IN" sz="1000" b="1" i="0" strike="noStrike" kern="1200" spc="-1" dirty="0">
                        <a:solidFill>
                          <a:srgbClr val="000000"/>
                        </a:solidFill>
                        <a:latin typeface="Verdana" panose="020B0604030504040204" pitchFamily="34" charset="0"/>
                        <a:ea typeface="Verdana" panose="020B0604030504040204" pitchFamily="34" charset="0"/>
                        <a:cs typeface="Tahoma" panose="020B0604030504040204" pitchFamily="34" charset="0"/>
                      </a:endParaRPr>
                    </a:p>
                  </a:txBody>
                  <a:tcPr marL="7343" marR="7343" marT="7343"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lvl="0" algn="ctr" rtl="0" fontAlgn="b"/>
                      <a:r>
                        <a:rPr lang="en-US" sz="1000" b="1" i="1" u="none" strike="noStrike" dirty="0">
                          <a:solidFill>
                            <a:srgbClr val="002060"/>
                          </a:solidFill>
                          <a:effectLst/>
                          <a:latin typeface="Verdana" panose="020B0604030504040204" pitchFamily="34" charset="0"/>
                          <a:ea typeface="Verdana" panose="020B0604030504040204" pitchFamily="34" charset="0"/>
                          <a:cs typeface="Tahoma" panose="020B0604030504040204" pitchFamily="34" charset="0"/>
                        </a:rPr>
                        <a:t>44.3%</a:t>
                      </a:r>
                      <a:endParaRPr lang="en-IN" sz="1000" b="1" i="1" u="none" strike="noStrike" dirty="0">
                        <a:solidFill>
                          <a:srgbClr val="002060"/>
                        </a:solidFill>
                        <a:effectLst/>
                        <a:latin typeface="Verdana" panose="020B0604030504040204" pitchFamily="34" charset="0"/>
                        <a:ea typeface="Verdana" panose="020B0604030504040204" pitchFamily="34" charset="0"/>
                        <a:cs typeface="Tahoma" panose="020B0604030504040204" pitchFamily="34" charset="0"/>
                      </a:endParaRPr>
                    </a:p>
                  </a:txBody>
                  <a:tcPr marL="7343" marR="7343" marT="7343" marB="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bg1">
                        <a:lumMod val="95000"/>
                      </a:schemeClr>
                    </a:solidFill>
                  </a:tcPr>
                </a:tc>
                <a:tc>
                  <a:txBody>
                    <a:bodyPr/>
                    <a:lstStyle/>
                    <a:p>
                      <a:pPr lvl="0" algn="ctr" rtl="0" fontAlgn="b"/>
                      <a:endParaRPr lang="en-IN" sz="1000" b="1" i="0" u="none" strike="noStrike" dirty="0">
                        <a:solidFill>
                          <a:srgbClr val="000000"/>
                        </a:solidFill>
                        <a:effectLst/>
                        <a:latin typeface="Verdana" panose="020B0604030504040204" pitchFamily="34" charset="0"/>
                        <a:ea typeface="Verdana" panose="020B0604030504040204" pitchFamily="34" charset="0"/>
                        <a:cs typeface="Tahoma" panose="020B0604030504040204" pitchFamily="34" charset="0"/>
                      </a:endParaRPr>
                    </a:p>
                  </a:txBody>
                  <a:tcPr marL="9525" marR="9525" marT="9525"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lvl="0" algn="ctr" rtl="0" fontAlgn="b"/>
                      <a:r>
                        <a:rPr lang="en-US" sz="1000" b="1" i="0" u="none" strike="noStrike" dirty="0">
                          <a:solidFill>
                            <a:srgbClr val="000000"/>
                          </a:solidFill>
                          <a:effectLst/>
                          <a:latin typeface="Verdana" panose="020B0604030504040204" pitchFamily="34" charset="0"/>
                          <a:ea typeface="Verdana" panose="020B0604030504040204" pitchFamily="34" charset="0"/>
                          <a:cs typeface="Tahoma" panose="020B0604030504040204" pitchFamily="34" charset="0"/>
                        </a:rPr>
                        <a:t>1,124.2</a:t>
                      </a:r>
                      <a:endParaRPr lang="en-IN" sz="1000" b="1" i="0" u="none" strike="noStrike" dirty="0">
                        <a:solidFill>
                          <a:srgbClr val="000000"/>
                        </a:solidFill>
                        <a:effectLst/>
                        <a:latin typeface="Verdana" panose="020B0604030504040204" pitchFamily="34" charset="0"/>
                        <a:ea typeface="Verdana" panose="020B0604030504040204" pitchFamily="34" charset="0"/>
                        <a:cs typeface="Tahoma" panose="020B0604030504040204" pitchFamily="34" charset="0"/>
                      </a:endParaRPr>
                    </a:p>
                  </a:txBody>
                  <a:tcPr marL="9525" marR="9525" marT="9525" marB="0" anchor="ctr">
                    <a:lnL w="19050" cap="flat" cmpd="sng" algn="ctr">
                      <a:noFill/>
                      <a:prstDash val="solid"/>
                      <a:round/>
                      <a:headEnd type="none" w="med" len="med"/>
                      <a:tailEnd type="none" w="med" len="med"/>
                    </a:lnL>
                    <a:lnR w="6350" cap="flat" cmpd="sng" algn="ctr">
                      <a:solidFill>
                        <a:srgbClr val="FFE04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551479878"/>
                  </a:ext>
                </a:extLst>
              </a:tr>
              <a:tr h="360000">
                <a:tc>
                  <a:txBody>
                    <a:bodyPr/>
                    <a:lstStyle/>
                    <a:p>
                      <a:pPr marL="182563" lvl="0" indent="0" algn="l">
                        <a:lnSpc>
                          <a:spcPct val="100000"/>
                        </a:lnSpc>
                      </a:pPr>
                      <a:r>
                        <a:rPr lang="en-IN" sz="1000" b="1" i="1" strike="noStrike" spc="-1" dirty="0">
                          <a:solidFill>
                            <a:srgbClr val="000000"/>
                          </a:solidFill>
                          <a:latin typeface="Verdana" panose="020B0604030504040204" pitchFamily="34" charset="0"/>
                          <a:ea typeface="Verdana" panose="020B0604030504040204" pitchFamily="34" charset="0"/>
                          <a:cs typeface="Tahoma" panose="020B0604030504040204" pitchFamily="34" charset="0"/>
                        </a:rPr>
                        <a:t>EBIT Margin</a:t>
                      </a:r>
                      <a:endParaRPr lang="en-IN" sz="1000" b="1" i="1" strike="noStrike" spc="-1" dirty="0">
                        <a:latin typeface="Verdana" panose="020B0604030504040204" pitchFamily="34" charset="0"/>
                        <a:ea typeface="Verdana" panose="020B0604030504040204" pitchFamily="34" charset="0"/>
                        <a:cs typeface="Tahoma" panose="020B0604030504040204" pitchFamily="34" charset="0"/>
                      </a:endParaRPr>
                    </a:p>
                  </a:txBody>
                  <a:tcPr marL="7920" marR="7920" anchor="ctr">
                    <a:lnL w="6350" cap="flat" cmpd="sng" algn="ctr">
                      <a:solidFill>
                        <a:srgbClr val="FFE041"/>
                      </a:solidFill>
                      <a:prstDash val="solid"/>
                      <a:round/>
                      <a:headEnd type="none" w="med" len="med"/>
                      <a:tailEnd type="none" w="med" len="med"/>
                    </a:lnL>
                    <a:lnR w="190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lvl="0" algn="ctr" rtl="0" fontAlgn="b"/>
                      <a:r>
                        <a:rPr lang="en-US" sz="1000" b="1" i="1" u="none" strike="noStrike" dirty="0">
                          <a:solidFill>
                            <a:srgbClr val="000000"/>
                          </a:solidFill>
                          <a:effectLst/>
                          <a:latin typeface="Verdana" panose="020B0604030504040204" pitchFamily="34" charset="0"/>
                          <a:ea typeface="Verdana" panose="020B0604030504040204" pitchFamily="34" charset="0"/>
                          <a:cs typeface="Tahoma" panose="020B0604030504040204" pitchFamily="34" charset="0"/>
                        </a:rPr>
                        <a:t>11.7%</a:t>
                      </a:r>
                      <a:endParaRPr lang="en-IN" sz="1000" b="1" i="1" u="none" strike="noStrike" dirty="0">
                        <a:solidFill>
                          <a:srgbClr val="000000"/>
                        </a:solidFill>
                        <a:effectLst/>
                        <a:latin typeface="Verdana" panose="020B0604030504040204" pitchFamily="34" charset="0"/>
                        <a:ea typeface="Verdana" panose="020B0604030504040204" pitchFamily="34" charset="0"/>
                        <a:cs typeface="Tahoma" panose="020B0604030504040204" pitchFamily="34" charset="0"/>
                      </a:endParaRPr>
                    </a:p>
                  </a:txBody>
                  <a:tcPr marL="7343" marR="7343" marT="7343"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lvl="0" algn="ctr" rtl="0" fontAlgn="b"/>
                      <a:r>
                        <a:rPr lang="en-US" sz="1000" b="1" i="1" u="none" strike="noStrike" dirty="0">
                          <a:solidFill>
                            <a:srgbClr val="000000"/>
                          </a:solidFill>
                          <a:effectLst/>
                          <a:latin typeface="Verdana" panose="020B0604030504040204" pitchFamily="34" charset="0"/>
                          <a:ea typeface="Verdana" panose="020B0604030504040204" pitchFamily="34" charset="0"/>
                          <a:cs typeface="Tahoma" panose="020B0604030504040204" pitchFamily="34" charset="0"/>
                        </a:rPr>
                        <a:t>13.3%</a:t>
                      </a:r>
                      <a:endParaRPr lang="en-IN" sz="1000" b="1" i="1" u="none" strike="noStrike" dirty="0">
                        <a:solidFill>
                          <a:srgbClr val="000000"/>
                        </a:solidFill>
                        <a:effectLst/>
                        <a:latin typeface="Verdana" panose="020B0604030504040204" pitchFamily="34" charset="0"/>
                        <a:ea typeface="Verdana" panose="020B0604030504040204" pitchFamily="34" charset="0"/>
                        <a:cs typeface="Tahoma" panose="020B0604030504040204" pitchFamily="34" charset="0"/>
                      </a:endParaRPr>
                    </a:p>
                  </a:txBody>
                  <a:tcPr marL="7343" marR="7343" marT="7343" marB="0" anchor="ctr">
                    <a:lnL w="190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lvl="0" algn="ctr" rtl="0" fontAlgn="b"/>
                      <a:r>
                        <a:rPr lang="en-US" sz="1000" b="1" i="1" u="none" strike="noStrike" dirty="0">
                          <a:solidFill>
                            <a:srgbClr val="002060"/>
                          </a:solidFill>
                          <a:effectLst/>
                          <a:latin typeface="Verdana" panose="020B0604030504040204" pitchFamily="34" charset="0"/>
                          <a:ea typeface="Verdana" panose="020B0604030504040204" pitchFamily="34" charset="0"/>
                          <a:cs typeface="Tahoma" panose="020B0604030504040204" pitchFamily="34" charset="0"/>
                        </a:rPr>
                        <a:t>(153 bps)</a:t>
                      </a:r>
                      <a:endParaRPr lang="en-IN" sz="1000" b="1" i="1" u="none" strike="noStrike" dirty="0">
                        <a:solidFill>
                          <a:srgbClr val="002060"/>
                        </a:solidFill>
                        <a:effectLst/>
                        <a:latin typeface="Verdana" panose="020B0604030504040204" pitchFamily="34" charset="0"/>
                        <a:ea typeface="Verdana" panose="020B0604030504040204" pitchFamily="34" charset="0"/>
                        <a:cs typeface="Tahoma" panose="020B0604030504040204" pitchFamily="34" charset="0"/>
                      </a:endParaRPr>
                    </a:p>
                  </a:txBody>
                  <a:tcPr marL="7343" marR="7343" marT="7343" marB="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bg1">
                        <a:lumMod val="95000"/>
                      </a:schemeClr>
                    </a:solidFill>
                  </a:tcPr>
                </a:tc>
                <a:tc>
                  <a:txBody>
                    <a:bodyPr/>
                    <a:lstStyle/>
                    <a:p>
                      <a:pPr marL="0" lvl="0" algn="ctr" defTabSz="914400" rtl="0" eaLnBrk="1" fontAlgn="b" latinLnBrk="0" hangingPunct="1">
                        <a:lnSpc>
                          <a:spcPct val="100000"/>
                        </a:lnSpc>
                      </a:pPr>
                      <a:r>
                        <a:rPr lang="en-IN" sz="1000" b="1" i="1" u="none" strike="noStrike" kern="1200" dirty="0">
                          <a:solidFill>
                            <a:srgbClr val="000000"/>
                          </a:solidFill>
                          <a:effectLst/>
                          <a:latin typeface="Verdana" panose="020B0604030504040204" pitchFamily="34" charset="0"/>
                          <a:ea typeface="Verdana" panose="020B0604030504040204" pitchFamily="34" charset="0"/>
                          <a:cs typeface="Tahoma" panose="020B0604030504040204" pitchFamily="34" charset="0"/>
                        </a:rPr>
                        <a:t>8.7%</a:t>
                      </a:r>
                    </a:p>
                  </a:txBody>
                  <a:tcPr marL="7343" marR="7343" marT="7343"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lvl="0" algn="ctr" rtl="0" fontAlgn="b"/>
                      <a:r>
                        <a:rPr lang="en-US" sz="1000" b="1" i="1" u="none" strike="noStrike" dirty="0">
                          <a:solidFill>
                            <a:srgbClr val="002060"/>
                          </a:solidFill>
                          <a:effectLst/>
                          <a:latin typeface="Verdana" panose="020B0604030504040204" pitchFamily="34" charset="0"/>
                          <a:ea typeface="Verdana" panose="020B0604030504040204" pitchFamily="34" charset="0"/>
                          <a:cs typeface="Tahoma" panose="020B0604030504040204" pitchFamily="34" charset="0"/>
                        </a:rPr>
                        <a:t>304 bps</a:t>
                      </a:r>
                      <a:endParaRPr lang="en-IN" sz="1000" b="1" i="1" u="none" strike="noStrike" dirty="0">
                        <a:solidFill>
                          <a:srgbClr val="002060"/>
                        </a:solidFill>
                        <a:effectLst/>
                        <a:latin typeface="Verdana" panose="020B0604030504040204" pitchFamily="34" charset="0"/>
                        <a:ea typeface="Verdana" panose="020B0604030504040204" pitchFamily="34" charset="0"/>
                        <a:cs typeface="Tahoma" panose="020B0604030504040204" pitchFamily="34" charset="0"/>
                      </a:endParaRPr>
                    </a:p>
                  </a:txBody>
                  <a:tcPr marL="7343" marR="7343" marT="7343" marB="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bg1">
                        <a:lumMod val="95000"/>
                      </a:schemeClr>
                    </a:solidFill>
                  </a:tcPr>
                </a:tc>
                <a:tc>
                  <a:txBody>
                    <a:bodyPr/>
                    <a:lstStyle/>
                    <a:p>
                      <a:pPr lvl="0" algn="ctr" rtl="0" fontAlgn="b"/>
                      <a:endParaRPr lang="en-IN" sz="1000" b="1" i="1" u="none" strike="noStrike" dirty="0">
                        <a:solidFill>
                          <a:srgbClr val="000000"/>
                        </a:solidFill>
                        <a:effectLst/>
                        <a:latin typeface="Verdana" panose="020B0604030504040204" pitchFamily="34" charset="0"/>
                        <a:ea typeface="Verdana" panose="020B0604030504040204" pitchFamily="34" charset="0"/>
                        <a:cs typeface="Tahoma" panose="020B0604030504040204" pitchFamily="34" charset="0"/>
                      </a:endParaRPr>
                    </a:p>
                  </a:txBody>
                  <a:tcPr marL="9525" marR="9525" marT="9525"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lvl="0" algn="ctr" rtl="0" fontAlgn="b"/>
                      <a:r>
                        <a:rPr lang="en-US" sz="1000" b="1" i="1" u="none" strike="noStrike" dirty="0">
                          <a:solidFill>
                            <a:srgbClr val="000000"/>
                          </a:solidFill>
                          <a:effectLst/>
                          <a:latin typeface="Verdana" panose="020B0604030504040204" pitchFamily="34" charset="0"/>
                          <a:ea typeface="Verdana" panose="020B0604030504040204" pitchFamily="34" charset="0"/>
                          <a:cs typeface="Tahoma" panose="020B0604030504040204" pitchFamily="34" charset="0"/>
                        </a:rPr>
                        <a:t>10.9%</a:t>
                      </a:r>
                      <a:endParaRPr lang="en-IN" sz="1000" b="1" i="1" u="none" strike="noStrike" dirty="0">
                        <a:solidFill>
                          <a:srgbClr val="000000"/>
                        </a:solidFill>
                        <a:effectLst/>
                        <a:latin typeface="Verdana" panose="020B0604030504040204" pitchFamily="34" charset="0"/>
                        <a:ea typeface="Verdana" panose="020B0604030504040204" pitchFamily="34" charset="0"/>
                        <a:cs typeface="Tahoma" panose="020B0604030504040204" pitchFamily="34" charset="0"/>
                      </a:endParaRPr>
                    </a:p>
                  </a:txBody>
                  <a:tcPr marL="9525" marR="9525" marT="9525" marB="0" anchor="ctr">
                    <a:lnL w="19050" cap="flat" cmpd="sng" algn="ctr">
                      <a:noFill/>
                      <a:prstDash val="solid"/>
                      <a:round/>
                      <a:headEnd type="none" w="med" len="med"/>
                      <a:tailEnd type="none" w="med" len="med"/>
                    </a:lnL>
                    <a:lnR w="6350" cap="flat" cmpd="sng" algn="ctr">
                      <a:solidFill>
                        <a:srgbClr val="FFE04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394253136"/>
                  </a:ext>
                </a:extLst>
              </a:tr>
              <a:tr h="360000">
                <a:tc>
                  <a:txBody>
                    <a:bodyPr/>
                    <a:lstStyle/>
                    <a:p>
                      <a:pPr marL="357188" lvl="0" indent="0" algn="l">
                        <a:lnSpc>
                          <a:spcPct val="100000"/>
                        </a:lnSpc>
                      </a:pPr>
                      <a:r>
                        <a:rPr lang="en-IN" sz="1000" b="0" strike="noStrike" spc="-1" dirty="0">
                          <a:solidFill>
                            <a:srgbClr val="000000"/>
                          </a:solidFill>
                          <a:latin typeface="Verdana" panose="020B0604030504040204" pitchFamily="34" charset="0"/>
                          <a:ea typeface="Verdana" panose="020B0604030504040204" pitchFamily="34" charset="0"/>
                          <a:cs typeface="Tahoma" panose="020B0604030504040204" pitchFamily="34" charset="0"/>
                        </a:rPr>
                        <a:t>Finance Cost</a:t>
                      </a:r>
                      <a:endParaRPr lang="en-IN" sz="1000" b="0" strike="noStrike" spc="-1" dirty="0">
                        <a:latin typeface="Verdana" panose="020B0604030504040204" pitchFamily="34" charset="0"/>
                        <a:ea typeface="Verdana" panose="020B0604030504040204" pitchFamily="34" charset="0"/>
                        <a:cs typeface="Tahoma" panose="020B0604030504040204" pitchFamily="34" charset="0"/>
                      </a:endParaRPr>
                    </a:p>
                  </a:txBody>
                  <a:tcPr marL="7920" marR="7920" anchor="ctr">
                    <a:lnL w="6350" cap="flat" cmpd="sng" algn="ctr">
                      <a:solidFill>
                        <a:srgbClr val="FFE041"/>
                      </a:solidFill>
                      <a:prstDash val="solid"/>
                      <a:round/>
                      <a:headEnd type="none" w="med" len="med"/>
                      <a:tailEnd type="none" w="med" len="med"/>
                    </a:lnL>
                    <a:lnR w="190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lgn="ctr" rtl="0" fontAlgn="b"/>
                      <a:r>
                        <a:rPr lang="en-US" sz="1000" b="0" i="0" u="none" strike="noStrike" dirty="0">
                          <a:solidFill>
                            <a:srgbClr val="000000"/>
                          </a:solidFill>
                          <a:effectLst/>
                          <a:latin typeface="Verdana" panose="020B0604030504040204" pitchFamily="34" charset="0"/>
                          <a:ea typeface="Verdana" panose="020B0604030504040204" pitchFamily="34" charset="0"/>
                          <a:cs typeface="Tahoma" panose="020B0604030504040204" pitchFamily="34" charset="0"/>
                        </a:rPr>
                        <a:t>41.4</a:t>
                      </a:r>
                      <a:endParaRPr lang="en-IN" sz="1000" b="0" i="0" u="none" strike="noStrike" dirty="0">
                        <a:solidFill>
                          <a:srgbClr val="000000"/>
                        </a:solidFill>
                        <a:effectLst/>
                        <a:latin typeface="Verdana" panose="020B0604030504040204" pitchFamily="34" charset="0"/>
                        <a:ea typeface="Verdana" panose="020B0604030504040204" pitchFamily="34" charset="0"/>
                        <a:cs typeface="Tahoma" panose="020B0604030504040204" pitchFamily="34" charset="0"/>
                      </a:endParaRPr>
                    </a:p>
                  </a:txBody>
                  <a:tcPr marL="7343" marR="7343" marT="7343"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lgn="ctr" rtl="0" fontAlgn="b"/>
                      <a:r>
                        <a:rPr lang="en-US" sz="1000" b="0" i="0" u="none" strike="noStrike" dirty="0">
                          <a:solidFill>
                            <a:srgbClr val="000000"/>
                          </a:solidFill>
                          <a:effectLst/>
                          <a:latin typeface="Verdana" panose="020B0604030504040204" pitchFamily="34" charset="0"/>
                          <a:ea typeface="Verdana" panose="020B0604030504040204" pitchFamily="34" charset="0"/>
                          <a:cs typeface="Tahoma" panose="020B0604030504040204" pitchFamily="34" charset="0"/>
                        </a:rPr>
                        <a:t>48.9</a:t>
                      </a:r>
                      <a:endParaRPr lang="en-IN" sz="1000" b="0" i="0" u="none" strike="noStrike" dirty="0">
                        <a:solidFill>
                          <a:srgbClr val="000000"/>
                        </a:solidFill>
                        <a:effectLst/>
                        <a:latin typeface="Verdana" panose="020B0604030504040204" pitchFamily="34" charset="0"/>
                        <a:ea typeface="Verdana" panose="020B0604030504040204" pitchFamily="34" charset="0"/>
                        <a:cs typeface="Tahoma" panose="020B0604030504040204" pitchFamily="34" charset="0"/>
                      </a:endParaRPr>
                    </a:p>
                  </a:txBody>
                  <a:tcPr marL="7343" marR="7343" marT="7343" marB="0" anchor="ctr">
                    <a:lnL w="190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endParaRPr lang="en-IN" sz="1000" b="0" i="1" u="none" strike="noStrike"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5507" marR="5507" marT="5507" marB="0" anchor="ctr">
                    <a:lnL w="6350" cap="flat" cmpd="sng" algn="ctr">
                      <a:noFill/>
                      <a:prstDash val="solid"/>
                      <a:round/>
                      <a:headEnd type="none" w="med" len="med"/>
                      <a:tailEnd type="none" w="med" len="med"/>
                    </a:lnL>
                    <a:lnR w="12240" cap="flat" cmpd="sng" algn="ctr">
                      <a:noFill/>
                      <a:prstDash val="solid"/>
                      <a:round/>
                      <a:headEnd type="none" w="med" len="med"/>
                      <a:tailEnd type="none" w="med" len="med"/>
                    </a:lnR>
                    <a:lnT w="12700" cmpd="sng">
                      <a:noFill/>
                      <a:prstDash val="solid"/>
                    </a:lnT>
                    <a:lnB w="1224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lvl="0" algn="ctr" defTabSz="914400" rtl="0" eaLnBrk="1" fontAlgn="b" latinLnBrk="0" hangingPunct="1">
                        <a:lnSpc>
                          <a:spcPct val="100000"/>
                        </a:lnSpc>
                      </a:pPr>
                      <a:r>
                        <a:rPr lang="en-US" sz="1000" b="0" i="0" u="none" strike="noStrike" kern="1200" dirty="0">
                          <a:solidFill>
                            <a:srgbClr val="000000"/>
                          </a:solidFill>
                          <a:effectLst/>
                          <a:latin typeface="Verdana" panose="020B0604030504040204" pitchFamily="34" charset="0"/>
                          <a:ea typeface="Verdana" panose="020B0604030504040204" pitchFamily="34" charset="0"/>
                          <a:cs typeface="Tahoma" panose="020B0604030504040204" pitchFamily="34" charset="0"/>
                        </a:rPr>
                        <a:t>64.0</a:t>
                      </a:r>
                      <a:endParaRPr lang="en-IN" sz="1000" b="0" i="0" u="none" strike="noStrike" kern="1200" dirty="0">
                        <a:solidFill>
                          <a:srgbClr val="000000"/>
                        </a:solidFill>
                        <a:effectLst/>
                        <a:latin typeface="Verdana" panose="020B0604030504040204" pitchFamily="34" charset="0"/>
                        <a:ea typeface="Verdana" panose="020B0604030504040204" pitchFamily="34" charset="0"/>
                        <a:cs typeface="Tahoma" panose="020B0604030504040204" pitchFamily="34" charset="0"/>
                      </a:endParaRPr>
                    </a:p>
                  </a:txBody>
                  <a:tcPr marL="7343" marR="7343" marT="7343"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endParaRPr lang="en-IN" sz="1000" b="0" i="1" u="none" strike="noStrike"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5507" marR="5507" marT="5507" marB="0" anchor="ctr">
                    <a:lnL w="6350" cap="flat" cmpd="sng" algn="ctr">
                      <a:noFill/>
                      <a:prstDash val="solid"/>
                      <a:round/>
                      <a:headEnd type="none" w="med" len="med"/>
                      <a:tailEnd type="none" w="med" len="med"/>
                    </a:lnL>
                    <a:lnR w="19050" cap="flat" cmpd="sng" algn="ctr">
                      <a:noFill/>
                      <a:prstDash val="solid"/>
                      <a:round/>
                      <a:headEnd type="none" w="med" len="med"/>
                      <a:tailEnd type="none" w="med" len="med"/>
                    </a:lnR>
                    <a:lnT w="12700" cmpd="sng">
                      <a:noFill/>
                      <a:prstDash val="soli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lgn="ctr" rtl="0" fontAlgn="b"/>
                      <a:endParaRPr lang="en-IN" sz="1000" b="0" i="0" u="none" strike="noStrike" dirty="0">
                        <a:solidFill>
                          <a:srgbClr val="000000"/>
                        </a:solidFill>
                        <a:effectLst/>
                        <a:latin typeface="Verdana" panose="020B0604030504040204" pitchFamily="34" charset="0"/>
                        <a:ea typeface="Verdana" panose="020B0604030504040204" pitchFamily="34" charset="0"/>
                        <a:cs typeface="Tahoma" panose="020B0604030504040204" pitchFamily="34" charset="0"/>
                      </a:endParaRPr>
                    </a:p>
                  </a:txBody>
                  <a:tcPr marL="9525" marR="9525" marT="9525"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lgn="ctr" rtl="0" fontAlgn="b"/>
                      <a:r>
                        <a:rPr lang="en-US" sz="1000" b="0" i="0" u="none" strike="noStrike" dirty="0">
                          <a:solidFill>
                            <a:srgbClr val="000000"/>
                          </a:solidFill>
                          <a:effectLst/>
                          <a:latin typeface="Verdana" panose="020B0604030504040204" pitchFamily="34" charset="0"/>
                          <a:ea typeface="Verdana" panose="020B0604030504040204" pitchFamily="34" charset="0"/>
                          <a:cs typeface="Tahoma" panose="020B0604030504040204" pitchFamily="34" charset="0"/>
                        </a:rPr>
                        <a:t>205.2</a:t>
                      </a:r>
                      <a:endParaRPr lang="en-IN" sz="1000" b="0" i="0" u="none" strike="noStrike" dirty="0">
                        <a:solidFill>
                          <a:srgbClr val="000000"/>
                        </a:solidFill>
                        <a:effectLst/>
                        <a:latin typeface="Verdana" panose="020B0604030504040204" pitchFamily="34" charset="0"/>
                        <a:ea typeface="Verdana" panose="020B0604030504040204" pitchFamily="34" charset="0"/>
                        <a:cs typeface="Tahoma" panose="020B0604030504040204" pitchFamily="34" charset="0"/>
                      </a:endParaRPr>
                    </a:p>
                  </a:txBody>
                  <a:tcPr marL="9525" marR="9525" marT="9525" marB="0" anchor="ctr">
                    <a:lnL w="19050" cap="flat" cmpd="sng" algn="ctr">
                      <a:noFill/>
                      <a:prstDash val="solid"/>
                      <a:round/>
                      <a:headEnd type="none" w="med" len="med"/>
                      <a:tailEnd type="none" w="med" len="med"/>
                    </a:lnL>
                    <a:lnR w="6350" cap="flat" cmpd="sng" algn="ctr">
                      <a:solidFill>
                        <a:srgbClr val="FFE04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10"/>
                  </a:ext>
                </a:extLst>
              </a:tr>
              <a:tr h="360000">
                <a:tc>
                  <a:txBody>
                    <a:bodyPr/>
                    <a:lstStyle/>
                    <a:p>
                      <a:pPr marL="182563" lvl="0" indent="0" algn="l">
                        <a:lnSpc>
                          <a:spcPct val="100000"/>
                        </a:lnSpc>
                      </a:pPr>
                      <a:r>
                        <a:rPr lang="en-IN" sz="1000" b="1" strike="noStrike" spc="-1" dirty="0">
                          <a:solidFill>
                            <a:srgbClr val="000000"/>
                          </a:solidFill>
                          <a:latin typeface="Verdana" panose="020B0604030504040204" pitchFamily="34" charset="0"/>
                          <a:ea typeface="Verdana" panose="020B0604030504040204" pitchFamily="34" charset="0"/>
                          <a:cs typeface="Tahoma" panose="020B0604030504040204" pitchFamily="34" charset="0"/>
                        </a:rPr>
                        <a:t>PBT</a:t>
                      </a:r>
                      <a:endParaRPr lang="en-IN" sz="1000" b="0" strike="noStrike" spc="-1" dirty="0">
                        <a:latin typeface="Verdana" panose="020B0604030504040204" pitchFamily="34" charset="0"/>
                        <a:ea typeface="Verdana" panose="020B0604030504040204" pitchFamily="34" charset="0"/>
                        <a:cs typeface="Tahoma" panose="020B0604030504040204" pitchFamily="34" charset="0"/>
                      </a:endParaRPr>
                    </a:p>
                  </a:txBody>
                  <a:tcPr marL="7920" marR="7920" anchor="ctr">
                    <a:lnL w="6350" cap="flat" cmpd="sng" algn="ctr">
                      <a:solidFill>
                        <a:srgbClr val="FFE041"/>
                      </a:solidFill>
                      <a:prstDash val="solid"/>
                      <a:round/>
                      <a:headEnd type="none" w="med" len="med"/>
                      <a:tailEnd type="none" w="med" len="med"/>
                    </a:lnL>
                    <a:lnR w="190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lvl="0" algn="ctr" rtl="0" fontAlgn="b"/>
                      <a:r>
                        <a:rPr lang="en-US" sz="1000" b="1" i="0" u="none" strike="noStrike" dirty="0">
                          <a:solidFill>
                            <a:srgbClr val="000000"/>
                          </a:solidFill>
                          <a:effectLst/>
                          <a:latin typeface="Verdana" panose="020B0604030504040204" pitchFamily="34" charset="0"/>
                          <a:ea typeface="Verdana" panose="020B0604030504040204" pitchFamily="34" charset="0"/>
                          <a:cs typeface="Tahoma" panose="020B0604030504040204" pitchFamily="34" charset="0"/>
                        </a:rPr>
                        <a:t>209.8</a:t>
                      </a:r>
                      <a:endParaRPr lang="en-IN" sz="1000" b="1" i="0" u="none" strike="noStrike" dirty="0">
                        <a:solidFill>
                          <a:srgbClr val="000000"/>
                        </a:solidFill>
                        <a:effectLst/>
                        <a:latin typeface="Verdana" panose="020B0604030504040204" pitchFamily="34" charset="0"/>
                        <a:ea typeface="Verdana" panose="020B0604030504040204" pitchFamily="34" charset="0"/>
                        <a:cs typeface="Tahoma" panose="020B0604030504040204" pitchFamily="34" charset="0"/>
                      </a:endParaRPr>
                    </a:p>
                  </a:txBody>
                  <a:tcPr marL="7343" marR="7343" marT="7343"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lvl="0" algn="ctr" rtl="0" fontAlgn="b"/>
                      <a:r>
                        <a:rPr lang="en-US" sz="1000" b="1" i="0" u="none" strike="noStrike" dirty="0">
                          <a:solidFill>
                            <a:srgbClr val="000000"/>
                          </a:solidFill>
                          <a:effectLst/>
                          <a:latin typeface="Verdana" panose="020B0604030504040204" pitchFamily="34" charset="0"/>
                          <a:ea typeface="Verdana" panose="020B0604030504040204" pitchFamily="34" charset="0"/>
                          <a:cs typeface="Tahoma" panose="020B0604030504040204" pitchFamily="34" charset="0"/>
                        </a:rPr>
                        <a:t>323.0</a:t>
                      </a:r>
                      <a:endParaRPr lang="en-IN" sz="1000" b="1" i="0" u="none" strike="noStrike" dirty="0">
                        <a:solidFill>
                          <a:srgbClr val="000000"/>
                        </a:solidFill>
                        <a:effectLst/>
                        <a:latin typeface="Verdana" panose="020B0604030504040204" pitchFamily="34" charset="0"/>
                        <a:ea typeface="Verdana" panose="020B0604030504040204" pitchFamily="34" charset="0"/>
                        <a:cs typeface="Tahoma" panose="020B0604030504040204" pitchFamily="34" charset="0"/>
                      </a:endParaRPr>
                    </a:p>
                  </a:txBody>
                  <a:tcPr marL="7343" marR="7343" marT="7343" marB="0" anchor="ctr">
                    <a:lnL w="190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lvl="0" algn="ctr" rtl="0" fontAlgn="b"/>
                      <a:r>
                        <a:rPr lang="en-US" sz="1000" b="1" i="1" u="none" strike="noStrike" dirty="0">
                          <a:solidFill>
                            <a:srgbClr val="002060"/>
                          </a:solidFill>
                          <a:effectLst/>
                          <a:latin typeface="Verdana" panose="020B0604030504040204" pitchFamily="34" charset="0"/>
                          <a:ea typeface="Verdana" panose="020B0604030504040204" pitchFamily="34" charset="0"/>
                          <a:cs typeface="Tahoma" panose="020B0604030504040204" pitchFamily="34" charset="0"/>
                        </a:rPr>
                        <a:t>(35.1%)</a:t>
                      </a:r>
                      <a:endParaRPr lang="en-IN" sz="1000" b="1" i="1" u="none" strike="noStrike" dirty="0">
                        <a:solidFill>
                          <a:srgbClr val="002060"/>
                        </a:solidFill>
                        <a:effectLst/>
                        <a:latin typeface="Verdana" panose="020B0604030504040204" pitchFamily="34" charset="0"/>
                        <a:ea typeface="Verdana" panose="020B0604030504040204" pitchFamily="34" charset="0"/>
                        <a:cs typeface="Tahoma" panose="020B0604030504040204" pitchFamily="34" charset="0"/>
                      </a:endParaRPr>
                    </a:p>
                  </a:txBody>
                  <a:tcPr marL="7343" marR="7343" marT="7343"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lvl="0" algn="ctr" defTabSz="914400" rtl="0" eaLnBrk="1" fontAlgn="b" latinLnBrk="0" hangingPunct="1">
                        <a:lnSpc>
                          <a:spcPct val="100000"/>
                        </a:lnSpc>
                      </a:pPr>
                      <a:r>
                        <a:rPr lang="en-US" sz="1000" b="1" i="0" strike="noStrike" kern="1200" spc="-1" dirty="0">
                          <a:solidFill>
                            <a:srgbClr val="000000"/>
                          </a:solidFill>
                          <a:latin typeface="Verdana" panose="020B0604030504040204" pitchFamily="34" charset="0"/>
                          <a:ea typeface="Verdana" panose="020B0604030504040204" pitchFamily="34" charset="0"/>
                          <a:cs typeface="Tahoma" panose="020B0604030504040204" pitchFamily="34" charset="0"/>
                        </a:rPr>
                        <a:t>110.0</a:t>
                      </a:r>
                      <a:endParaRPr lang="en-IN" sz="1000" b="1" i="0" strike="noStrike" kern="1200" spc="-1" dirty="0">
                        <a:solidFill>
                          <a:srgbClr val="000000"/>
                        </a:solidFill>
                        <a:latin typeface="Verdana" panose="020B0604030504040204" pitchFamily="34" charset="0"/>
                        <a:ea typeface="Verdana" panose="020B0604030504040204" pitchFamily="34" charset="0"/>
                        <a:cs typeface="Tahoma" panose="020B0604030504040204" pitchFamily="34" charset="0"/>
                      </a:endParaRPr>
                    </a:p>
                  </a:txBody>
                  <a:tcPr marL="7343" marR="7343" marT="7343"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lvl="0" algn="ctr" rtl="0" fontAlgn="b"/>
                      <a:r>
                        <a:rPr lang="en-US" sz="1000" b="1" i="1" u="none" strike="noStrike" dirty="0">
                          <a:solidFill>
                            <a:srgbClr val="002060"/>
                          </a:solidFill>
                          <a:effectLst/>
                          <a:latin typeface="Verdana" panose="020B0604030504040204" pitchFamily="34" charset="0"/>
                          <a:ea typeface="Verdana" panose="020B0604030504040204" pitchFamily="34" charset="0"/>
                          <a:cs typeface="Tahoma" panose="020B0604030504040204" pitchFamily="34" charset="0"/>
                        </a:rPr>
                        <a:t>90.7%</a:t>
                      </a:r>
                      <a:endParaRPr lang="en-IN" sz="1000" b="1" i="1" u="none" strike="noStrike" dirty="0">
                        <a:solidFill>
                          <a:srgbClr val="002060"/>
                        </a:solidFill>
                        <a:effectLst/>
                        <a:latin typeface="Verdana" panose="020B0604030504040204" pitchFamily="34" charset="0"/>
                        <a:ea typeface="Verdana" panose="020B0604030504040204" pitchFamily="34" charset="0"/>
                        <a:cs typeface="Tahoma" panose="020B0604030504040204" pitchFamily="34" charset="0"/>
                      </a:endParaRPr>
                    </a:p>
                  </a:txBody>
                  <a:tcPr marL="7343" marR="7343" marT="7343" marB="0" anchor="ctr">
                    <a:lnL w="6350" cap="flat" cmpd="sng" algn="ctr">
                      <a:noFill/>
                      <a:prstDash val="solid"/>
                      <a:round/>
                      <a:headEnd type="none" w="med" len="med"/>
                      <a:tailEnd type="none" w="med" len="med"/>
                    </a:lnL>
                    <a:lnR w="190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lvl="0" algn="ctr" rtl="0" fontAlgn="b"/>
                      <a:endParaRPr lang="en-IN" sz="1000" b="1" i="0" u="none" strike="noStrike" dirty="0">
                        <a:solidFill>
                          <a:srgbClr val="000000"/>
                        </a:solidFill>
                        <a:effectLst/>
                        <a:latin typeface="Verdana" panose="020B0604030504040204" pitchFamily="34" charset="0"/>
                        <a:ea typeface="Verdana" panose="020B0604030504040204" pitchFamily="34" charset="0"/>
                        <a:cs typeface="Tahoma" panose="020B0604030504040204" pitchFamily="34" charset="0"/>
                      </a:endParaRPr>
                    </a:p>
                  </a:txBody>
                  <a:tcPr marL="9525" marR="9525" marT="9525"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lvl="0" algn="ctr" rtl="0" fontAlgn="b"/>
                      <a:r>
                        <a:rPr lang="en-US" sz="1000" b="1" i="0" u="none" strike="noStrike" dirty="0">
                          <a:solidFill>
                            <a:srgbClr val="000000"/>
                          </a:solidFill>
                          <a:effectLst/>
                          <a:latin typeface="Verdana" panose="020B0604030504040204" pitchFamily="34" charset="0"/>
                          <a:ea typeface="Verdana" panose="020B0604030504040204" pitchFamily="34" charset="0"/>
                          <a:cs typeface="Tahoma" panose="020B0604030504040204" pitchFamily="34" charset="0"/>
                        </a:rPr>
                        <a:t>919.0</a:t>
                      </a:r>
                      <a:endParaRPr lang="en-IN" sz="1000" b="1" i="0" u="none" strike="noStrike" dirty="0">
                        <a:solidFill>
                          <a:srgbClr val="000000"/>
                        </a:solidFill>
                        <a:effectLst/>
                        <a:latin typeface="Verdana" panose="020B0604030504040204" pitchFamily="34" charset="0"/>
                        <a:ea typeface="Verdana" panose="020B0604030504040204" pitchFamily="34" charset="0"/>
                        <a:cs typeface="Tahoma" panose="020B0604030504040204" pitchFamily="34" charset="0"/>
                      </a:endParaRPr>
                    </a:p>
                  </a:txBody>
                  <a:tcPr marL="9525" marR="9525" marT="9525" marB="0" anchor="ctr">
                    <a:lnL w="19050" cap="flat" cmpd="sng" algn="ctr">
                      <a:noFill/>
                      <a:prstDash val="solid"/>
                      <a:round/>
                      <a:headEnd type="none" w="med" len="med"/>
                      <a:tailEnd type="none" w="med" len="med"/>
                    </a:lnL>
                    <a:lnR w="6350" cap="flat" cmpd="sng" algn="ctr">
                      <a:solidFill>
                        <a:srgbClr val="FFE04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541516956"/>
                  </a:ext>
                </a:extLst>
              </a:tr>
              <a:tr h="360000">
                <a:tc>
                  <a:txBody>
                    <a:bodyPr/>
                    <a:lstStyle/>
                    <a:p>
                      <a:pPr marL="357188" lvl="0" indent="0" algn="l">
                        <a:lnSpc>
                          <a:spcPct val="100000"/>
                        </a:lnSpc>
                      </a:pPr>
                      <a:r>
                        <a:rPr lang="en-IN" sz="1000" b="0" strike="noStrike" spc="-1" dirty="0">
                          <a:solidFill>
                            <a:srgbClr val="000000"/>
                          </a:solidFill>
                          <a:latin typeface="Verdana" panose="020B0604030504040204" pitchFamily="34" charset="0"/>
                          <a:ea typeface="Verdana" panose="020B0604030504040204" pitchFamily="34" charset="0"/>
                          <a:cs typeface="Tahoma" panose="020B0604030504040204" pitchFamily="34" charset="0"/>
                        </a:rPr>
                        <a:t>Tax</a:t>
                      </a:r>
                      <a:endParaRPr lang="en-IN" sz="1000" b="0" strike="noStrike" spc="-1" dirty="0">
                        <a:latin typeface="Verdana" panose="020B0604030504040204" pitchFamily="34" charset="0"/>
                        <a:ea typeface="Verdana" panose="020B0604030504040204" pitchFamily="34" charset="0"/>
                        <a:cs typeface="Tahoma" panose="020B0604030504040204" pitchFamily="34" charset="0"/>
                      </a:endParaRPr>
                    </a:p>
                  </a:txBody>
                  <a:tcPr marL="7920" marR="7920" anchor="ctr">
                    <a:lnL w="6350" cap="flat" cmpd="sng" algn="ctr">
                      <a:solidFill>
                        <a:srgbClr val="FFE041"/>
                      </a:solidFill>
                      <a:prstDash val="solid"/>
                      <a:round/>
                      <a:headEnd type="none" w="med" len="med"/>
                      <a:tailEnd type="none" w="med" len="med"/>
                    </a:lnL>
                    <a:lnR w="190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lgn="ctr" rtl="0" fontAlgn="b"/>
                      <a:r>
                        <a:rPr lang="en-US" sz="1000" b="0" i="0" u="none" strike="noStrike" dirty="0">
                          <a:solidFill>
                            <a:srgbClr val="000000"/>
                          </a:solidFill>
                          <a:effectLst/>
                          <a:latin typeface="Verdana" panose="020B0604030504040204" pitchFamily="34" charset="0"/>
                          <a:ea typeface="Verdana" panose="020B0604030504040204" pitchFamily="34" charset="0"/>
                          <a:cs typeface="Tahoma" panose="020B0604030504040204" pitchFamily="34" charset="0"/>
                        </a:rPr>
                        <a:t>50.1</a:t>
                      </a:r>
                      <a:endParaRPr lang="en-IN" sz="1000" b="0" i="0" u="none" strike="noStrike" dirty="0">
                        <a:solidFill>
                          <a:srgbClr val="000000"/>
                        </a:solidFill>
                        <a:effectLst/>
                        <a:latin typeface="Verdana" panose="020B0604030504040204" pitchFamily="34" charset="0"/>
                        <a:ea typeface="Verdana" panose="020B0604030504040204" pitchFamily="34" charset="0"/>
                        <a:cs typeface="Tahoma" panose="020B0604030504040204" pitchFamily="34" charset="0"/>
                      </a:endParaRPr>
                    </a:p>
                  </a:txBody>
                  <a:tcPr marL="7343" marR="7343" marT="7343"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lgn="ctr" rtl="0" fontAlgn="b"/>
                      <a:r>
                        <a:rPr lang="en-US" sz="1000" b="0" i="0" u="none" strike="noStrike" dirty="0">
                          <a:solidFill>
                            <a:srgbClr val="000000"/>
                          </a:solidFill>
                          <a:effectLst/>
                          <a:latin typeface="Verdana" panose="020B0604030504040204" pitchFamily="34" charset="0"/>
                          <a:ea typeface="Verdana" panose="020B0604030504040204" pitchFamily="34" charset="0"/>
                          <a:cs typeface="Tahoma" panose="020B0604030504040204" pitchFamily="34" charset="0"/>
                        </a:rPr>
                        <a:t>123.7</a:t>
                      </a:r>
                      <a:endParaRPr lang="en-IN" sz="1000" b="0" i="0" u="none" strike="noStrike" dirty="0">
                        <a:solidFill>
                          <a:srgbClr val="000000"/>
                        </a:solidFill>
                        <a:effectLst/>
                        <a:latin typeface="Verdana" panose="020B0604030504040204" pitchFamily="34" charset="0"/>
                        <a:ea typeface="Verdana" panose="020B0604030504040204" pitchFamily="34" charset="0"/>
                        <a:cs typeface="Tahoma" panose="020B0604030504040204" pitchFamily="34" charset="0"/>
                      </a:endParaRPr>
                    </a:p>
                  </a:txBody>
                  <a:tcPr marL="7343" marR="7343" marT="7343" marB="0" anchor="ctr">
                    <a:lnL w="190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lgn="ctr" rtl="0" fontAlgn="b"/>
                      <a:endParaRPr lang="en-IN" sz="1000" b="1" i="1" u="none" strike="noStrike" dirty="0">
                        <a:solidFill>
                          <a:srgbClr val="002060"/>
                        </a:solidFill>
                        <a:effectLst/>
                        <a:latin typeface="Verdana" panose="020B0604030504040204" pitchFamily="34" charset="0"/>
                        <a:ea typeface="Verdana" panose="020B0604030504040204" pitchFamily="34" charset="0"/>
                        <a:cs typeface="Tahoma" panose="020B0604030504040204" pitchFamily="34" charset="0"/>
                      </a:endParaRPr>
                    </a:p>
                  </a:txBody>
                  <a:tcPr marL="7343" marR="7343" marT="7343"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lvl="0" algn="ctr" defTabSz="914400" rtl="0" eaLnBrk="1" fontAlgn="b" latinLnBrk="0" hangingPunct="1">
                        <a:lnSpc>
                          <a:spcPct val="100000"/>
                        </a:lnSpc>
                      </a:pPr>
                      <a:r>
                        <a:rPr lang="en-US" sz="1000" b="0" i="0" u="none" strike="noStrike" kern="1200" dirty="0">
                          <a:solidFill>
                            <a:srgbClr val="000000"/>
                          </a:solidFill>
                          <a:effectLst/>
                          <a:latin typeface="Verdana" panose="020B0604030504040204" pitchFamily="34" charset="0"/>
                          <a:ea typeface="Verdana" panose="020B0604030504040204" pitchFamily="34" charset="0"/>
                          <a:cs typeface="Tahoma" panose="020B0604030504040204" pitchFamily="34" charset="0"/>
                        </a:rPr>
                        <a:t>22.5</a:t>
                      </a:r>
                      <a:endParaRPr lang="en-IN" sz="1000" b="0" i="0" u="none" strike="noStrike" kern="1200" dirty="0">
                        <a:solidFill>
                          <a:srgbClr val="000000"/>
                        </a:solidFill>
                        <a:effectLst/>
                        <a:latin typeface="Verdana" panose="020B0604030504040204" pitchFamily="34" charset="0"/>
                        <a:ea typeface="Verdana" panose="020B0604030504040204" pitchFamily="34" charset="0"/>
                        <a:cs typeface="Tahoma" panose="020B0604030504040204" pitchFamily="34" charset="0"/>
                      </a:endParaRPr>
                    </a:p>
                  </a:txBody>
                  <a:tcPr marL="7343" marR="7343" marT="7343"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lgn="ctr" rtl="0" fontAlgn="b"/>
                      <a:endParaRPr lang="en-IN" sz="1000" b="1" i="1" u="none" strike="noStrike" dirty="0">
                        <a:solidFill>
                          <a:srgbClr val="002060"/>
                        </a:solidFill>
                        <a:effectLst/>
                        <a:latin typeface="Verdana" panose="020B0604030504040204" pitchFamily="34" charset="0"/>
                        <a:ea typeface="Verdana" panose="020B0604030504040204" pitchFamily="34" charset="0"/>
                        <a:cs typeface="Tahoma" panose="020B0604030504040204" pitchFamily="34" charset="0"/>
                      </a:endParaRPr>
                    </a:p>
                  </a:txBody>
                  <a:tcPr marL="7343" marR="7343" marT="7343" marB="0" anchor="ctr">
                    <a:lnL w="6350" cap="flat" cmpd="sng" algn="ctr">
                      <a:noFill/>
                      <a:prstDash val="solid"/>
                      <a:round/>
                      <a:headEnd type="none" w="med" len="med"/>
                      <a:tailEnd type="none" w="med" len="med"/>
                    </a:lnL>
                    <a:lnR w="190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lgn="ctr" rtl="0" fontAlgn="b"/>
                      <a:endParaRPr lang="en-IN" sz="1000" b="0" i="0" u="none" strike="noStrike" dirty="0">
                        <a:solidFill>
                          <a:srgbClr val="000000"/>
                        </a:solidFill>
                        <a:effectLst/>
                        <a:latin typeface="Verdana" panose="020B0604030504040204" pitchFamily="34" charset="0"/>
                        <a:ea typeface="Verdana" panose="020B0604030504040204" pitchFamily="34" charset="0"/>
                        <a:cs typeface="Tahoma" panose="020B0604030504040204" pitchFamily="34" charset="0"/>
                      </a:endParaRPr>
                    </a:p>
                  </a:txBody>
                  <a:tcPr marL="9525" marR="9525" marT="9525"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lgn="ctr" rtl="0" fontAlgn="b"/>
                      <a:r>
                        <a:rPr lang="en-US" sz="1000" b="0" i="0" u="none" strike="noStrike" dirty="0">
                          <a:solidFill>
                            <a:srgbClr val="000000"/>
                          </a:solidFill>
                          <a:effectLst/>
                          <a:latin typeface="Verdana" panose="020B0604030504040204" pitchFamily="34" charset="0"/>
                          <a:ea typeface="Verdana" panose="020B0604030504040204" pitchFamily="34" charset="0"/>
                          <a:cs typeface="Tahoma" panose="020B0604030504040204" pitchFamily="34" charset="0"/>
                        </a:rPr>
                        <a:t>228.7</a:t>
                      </a:r>
                      <a:endParaRPr lang="en-IN" sz="1000" b="0" i="0" u="none" strike="noStrike" dirty="0">
                        <a:solidFill>
                          <a:srgbClr val="000000"/>
                        </a:solidFill>
                        <a:effectLst/>
                        <a:latin typeface="Verdana" panose="020B0604030504040204" pitchFamily="34" charset="0"/>
                        <a:ea typeface="Verdana" panose="020B0604030504040204" pitchFamily="34" charset="0"/>
                        <a:cs typeface="Tahoma" panose="020B0604030504040204" pitchFamily="34" charset="0"/>
                      </a:endParaRPr>
                    </a:p>
                  </a:txBody>
                  <a:tcPr marL="9525" marR="9525" marT="9525" marB="0" anchor="ctr">
                    <a:lnL w="19050" cap="flat" cmpd="sng" algn="ctr">
                      <a:noFill/>
                      <a:prstDash val="solid"/>
                      <a:round/>
                      <a:headEnd type="none" w="med" len="med"/>
                      <a:tailEnd type="none" w="med" len="med"/>
                    </a:lnL>
                    <a:lnR w="6350" cap="flat" cmpd="sng" algn="ctr">
                      <a:solidFill>
                        <a:srgbClr val="FFE04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12"/>
                  </a:ext>
                </a:extLst>
              </a:tr>
              <a:tr h="360000">
                <a:tc>
                  <a:txBody>
                    <a:bodyPr/>
                    <a:lstStyle/>
                    <a:p>
                      <a:pPr marL="182563" lvl="0" indent="0" algn="l">
                        <a:lnSpc>
                          <a:spcPct val="100000"/>
                        </a:lnSpc>
                      </a:pPr>
                      <a:r>
                        <a:rPr lang="en-IN" sz="1000" b="1" strike="noStrike" spc="-1" dirty="0">
                          <a:solidFill>
                            <a:srgbClr val="000000"/>
                          </a:solidFill>
                          <a:latin typeface="Verdana" panose="020B0604030504040204" pitchFamily="34" charset="0"/>
                          <a:ea typeface="Verdana" panose="020B0604030504040204" pitchFamily="34" charset="0"/>
                          <a:cs typeface="Tahoma" panose="020B0604030504040204" pitchFamily="34" charset="0"/>
                        </a:rPr>
                        <a:t>PAT</a:t>
                      </a:r>
                      <a:endParaRPr lang="en-IN" sz="1000" b="0" strike="noStrike" spc="-1" dirty="0">
                        <a:latin typeface="Verdana" panose="020B0604030504040204" pitchFamily="34" charset="0"/>
                        <a:ea typeface="Verdana" panose="020B0604030504040204" pitchFamily="34" charset="0"/>
                        <a:cs typeface="Tahoma" panose="020B0604030504040204" pitchFamily="34" charset="0"/>
                      </a:endParaRPr>
                    </a:p>
                  </a:txBody>
                  <a:tcPr marL="7920" marR="7920" anchor="ctr">
                    <a:lnL w="6350" cap="flat" cmpd="sng" algn="ctr">
                      <a:solidFill>
                        <a:srgbClr val="FFE041"/>
                      </a:solidFill>
                      <a:prstDash val="solid"/>
                      <a:round/>
                      <a:headEnd type="none" w="med" len="med"/>
                      <a:tailEnd type="none" w="med" len="med"/>
                    </a:lnL>
                    <a:lnR w="190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lvl="0" algn="ctr" rtl="0" fontAlgn="b"/>
                      <a:r>
                        <a:rPr lang="en-US" sz="1000" b="1" i="0" u="none" strike="noStrike" dirty="0">
                          <a:solidFill>
                            <a:srgbClr val="000000"/>
                          </a:solidFill>
                          <a:effectLst/>
                          <a:latin typeface="Verdana" panose="020B0604030504040204" pitchFamily="34" charset="0"/>
                          <a:ea typeface="Verdana" panose="020B0604030504040204" pitchFamily="34" charset="0"/>
                          <a:cs typeface="Tahoma" panose="020B0604030504040204" pitchFamily="34" charset="0"/>
                        </a:rPr>
                        <a:t>159.7</a:t>
                      </a:r>
                      <a:endParaRPr lang="en-IN" sz="1000" b="1" i="0" u="none" strike="noStrike" dirty="0">
                        <a:solidFill>
                          <a:srgbClr val="000000"/>
                        </a:solidFill>
                        <a:effectLst/>
                        <a:latin typeface="Verdana" panose="020B0604030504040204" pitchFamily="34" charset="0"/>
                        <a:ea typeface="Verdana" panose="020B0604030504040204" pitchFamily="34" charset="0"/>
                        <a:cs typeface="Tahoma" panose="020B0604030504040204" pitchFamily="34" charset="0"/>
                      </a:endParaRPr>
                    </a:p>
                  </a:txBody>
                  <a:tcPr marL="7343" marR="7343" marT="7343"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lvl="0" algn="ctr" rtl="0" fontAlgn="b"/>
                      <a:r>
                        <a:rPr lang="en-US" sz="1000" b="1" i="0" u="none" strike="noStrike" dirty="0">
                          <a:solidFill>
                            <a:srgbClr val="000000"/>
                          </a:solidFill>
                          <a:effectLst/>
                          <a:latin typeface="Verdana" panose="020B0604030504040204" pitchFamily="34" charset="0"/>
                          <a:ea typeface="Verdana" panose="020B0604030504040204" pitchFamily="34" charset="0"/>
                          <a:cs typeface="Tahoma" panose="020B0604030504040204" pitchFamily="34" charset="0"/>
                        </a:rPr>
                        <a:t>199.2</a:t>
                      </a:r>
                      <a:endParaRPr lang="en-IN" sz="1000" b="1" i="0" u="none" strike="noStrike" dirty="0">
                        <a:solidFill>
                          <a:srgbClr val="000000"/>
                        </a:solidFill>
                        <a:effectLst/>
                        <a:latin typeface="Verdana" panose="020B0604030504040204" pitchFamily="34" charset="0"/>
                        <a:ea typeface="Verdana" panose="020B0604030504040204" pitchFamily="34" charset="0"/>
                        <a:cs typeface="Tahoma" panose="020B0604030504040204" pitchFamily="34" charset="0"/>
                      </a:endParaRPr>
                    </a:p>
                  </a:txBody>
                  <a:tcPr marL="7343" marR="7343" marT="7343" marB="0" anchor="ctr">
                    <a:lnL w="190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lvl="0" algn="ctr" rtl="0" fontAlgn="b"/>
                      <a:r>
                        <a:rPr lang="en-US" sz="1000" b="1" i="1" u="none" strike="noStrike" dirty="0">
                          <a:solidFill>
                            <a:srgbClr val="002060"/>
                          </a:solidFill>
                          <a:effectLst/>
                          <a:latin typeface="Verdana" panose="020B0604030504040204" pitchFamily="34" charset="0"/>
                          <a:ea typeface="Verdana" panose="020B0604030504040204" pitchFamily="34" charset="0"/>
                          <a:cs typeface="Tahoma" panose="020B0604030504040204" pitchFamily="34" charset="0"/>
                        </a:rPr>
                        <a:t>(19.9%)</a:t>
                      </a:r>
                      <a:endParaRPr lang="en-IN" sz="1000" b="1" i="1" u="none" strike="noStrike" dirty="0">
                        <a:solidFill>
                          <a:srgbClr val="002060"/>
                        </a:solidFill>
                        <a:effectLst/>
                        <a:latin typeface="Verdana" panose="020B0604030504040204" pitchFamily="34" charset="0"/>
                        <a:ea typeface="Verdana" panose="020B0604030504040204" pitchFamily="34" charset="0"/>
                        <a:cs typeface="Tahoma" panose="020B0604030504040204" pitchFamily="34" charset="0"/>
                      </a:endParaRPr>
                    </a:p>
                  </a:txBody>
                  <a:tcPr marL="7343" marR="7343" marT="7343"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lvl="0" algn="ctr" defTabSz="914400" rtl="0" eaLnBrk="1" fontAlgn="b" latinLnBrk="0" hangingPunct="1">
                        <a:lnSpc>
                          <a:spcPct val="100000"/>
                        </a:lnSpc>
                      </a:pPr>
                      <a:r>
                        <a:rPr lang="en-US" sz="1000" b="1" i="0" strike="noStrike" kern="1200" spc="-1" dirty="0">
                          <a:solidFill>
                            <a:srgbClr val="000000"/>
                          </a:solidFill>
                          <a:latin typeface="Verdana" panose="020B0604030504040204" pitchFamily="34" charset="0"/>
                          <a:ea typeface="Verdana" panose="020B0604030504040204" pitchFamily="34" charset="0"/>
                          <a:cs typeface="Tahoma" panose="020B0604030504040204" pitchFamily="34" charset="0"/>
                        </a:rPr>
                        <a:t>87.5</a:t>
                      </a:r>
                      <a:endParaRPr lang="en-IN" sz="1000" b="1" i="0" strike="noStrike" kern="1200" spc="-1" dirty="0">
                        <a:solidFill>
                          <a:srgbClr val="000000"/>
                        </a:solidFill>
                        <a:latin typeface="Verdana" panose="020B0604030504040204" pitchFamily="34" charset="0"/>
                        <a:ea typeface="Verdana" panose="020B0604030504040204" pitchFamily="34" charset="0"/>
                        <a:cs typeface="Tahoma" panose="020B0604030504040204" pitchFamily="34" charset="0"/>
                      </a:endParaRPr>
                    </a:p>
                  </a:txBody>
                  <a:tcPr marL="7343" marR="7343" marT="7343"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lvl="0" algn="ctr" rtl="0" fontAlgn="b"/>
                      <a:r>
                        <a:rPr lang="en-US" sz="1000" b="1" i="1" u="none" strike="noStrike" dirty="0">
                          <a:solidFill>
                            <a:srgbClr val="002060"/>
                          </a:solidFill>
                          <a:effectLst/>
                          <a:latin typeface="Verdana" panose="020B0604030504040204" pitchFamily="34" charset="0"/>
                          <a:ea typeface="Verdana" panose="020B0604030504040204" pitchFamily="34" charset="0"/>
                          <a:cs typeface="Tahoma" panose="020B0604030504040204" pitchFamily="34" charset="0"/>
                        </a:rPr>
                        <a:t>82.4%</a:t>
                      </a:r>
                      <a:endParaRPr lang="en-IN" sz="1000" b="1" i="1" u="none" strike="noStrike" dirty="0">
                        <a:solidFill>
                          <a:srgbClr val="002060"/>
                        </a:solidFill>
                        <a:effectLst/>
                        <a:latin typeface="Verdana" panose="020B0604030504040204" pitchFamily="34" charset="0"/>
                        <a:ea typeface="Verdana" panose="020B0604030504040204" pitchFamily="34" charset="0"/>
                        <a:cs typeface="Tahoma" panose="020B0604030504040204" pitchFamily="34" charset="0"/>
                      </a:endParaRPr>
                    </a:p>
                  </a:txBody>
                  <a:tcPr marL="7343" marR="7343" marT="7343" marB="0" anchor="ctr">
                    <a:lnL w="6350" cap="flat" cmpd="sng" algn="ctr">
                      <a:noFill/>
                      <a:prstDash val="solid"/>
                      <a:round/>
                      <a:headEnd type="none" w="med" len="med"/>
                      <a:tailEnd type="none" w="med" len="med"/>
                    </a:lnL>
                    <a:lnR w="190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lvl="0" algn="ctr" rtl="0" fontAlgn="b"/>
                      <a:endParaRPr lang="en-IN" sz="1000" b="1" i="0" u="none" strike="noStrike" dirty="0">
                        <a:solidFill>
                          <a:srgbClr val="000000"/>
                        </a:solidFill>
                        <a:effectLst/>
                        <a:latin typeface="Verdana" panose="020B0604030504040204" pitchFamily="34" charset="0"/>
                        <a:ea typeface="Verdana" panose="020B0604030504040204" pitchFamily="34" charset="0"/>
                        <a:cs typeface="Tahoma" panose="020B0604030504040204" pitchFamily="34" charset="0"/>
                      </a:endParaRPr>
                    </a:p>
                  </a:txBody>
                  <a:tcPr marL="9525" marR="9525" marT="9525"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lvl="0" algn="ctr" rtl="0" fontAlgn="b"/>
                      <a:r>
                        <a:rPr lang="en-US" sz="1000" b="1" i="0" u="none" strike="noStrike" dirty="0">
                          <a:solidFill>
                            <a:srgbClr val="000000"/>
                          </a:solidFill>
                          <a:effectLst/>
                          <a:latin typeface="Verdana" panose="020B0604030504040204" pitchFamily="34" charset="0"/>
                          <a:ea typeface="Verdana" panose="020B0604030504040204" pitchFamily="34" charset="0"/>
                          <a:cs typeface="Tahoma" panose="020B0604030504040204" pitchFamily="34" charset="0"/>
                        </a:rPr>
                        <a:t>690.3</a:t>
                      </a:r>
                      <a:endParaRPr lang="en-IN" sz="1000" b="1" i="0" u="none" strike="noStrike" dirty="0">
                        <a:solidFill>
                          <a:srgbClr val="000000"/>
                        </a:solidFill>
                        <a:effectLst/>
                        <a:latin typeface="Verdana" panose="020B0604030504040204" pitchFamily="34" charset="0"/>
                        <a:ea typeface="Verdana" panose="020B0604030504040204" pitchFamily="34" charset="0"/>
                        <a:cs typeface="Tahoma" panose="020B0604030504040204" pitchFamily="34" charset="0"/>
                      </a:endParaRPr>
                    </a:p>
                  </a:txBody>
                  <a:tcPr marL="9525" marR="9525" marT="9525" marB="0" anchor="ctr">
                    <a:lnL w="19050" cap="flat" cmpd="sng" algn="ctr">
                      <a:noFill/>
                      <a:prstDash val="solid"/>
                      <a:round/>
                      <a:headEnd type="none" w="med" len="med"/>
                      <a:tailEnd type="none" w="med" len="med"/>
                    </a:lnL>
                    <a:lnR w="6350" cap="flat" cmpd="sng" algn="ctr">
                      <a:solidFill>
                        <a:srgbClr val="FFE04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13"/>
                  </a:ext>
                </a:extLst>
              </a:tr>
              <a:tr h="360000">
                <a:tc>
                  <a:txBody>
                    <a:bodyPr/>
                    <a:lstStyle/>
                    <a:p>
                      <a:pPr marL="182563" lvl="0" indent="0" algn="l">
                        <a:lnSpc>
                          <a:spcPct val="100000"/>
                        </a:lnSpc>
                      </a:pPr>
                      <a:r>
                        <a:rPr lang="en-IN" sz="1000" b="1" i="1" strike="noStrike" spc="-1" dirty="0">
                          <a:solidFill>
                            <a:srgbClr val="000000"/>
                          </a:solidFill>
                          <a:latin typeface="Verdana" panose="020B0604030504040204" pitchFamily="34" charset="0"/>
                          <a:ea typeface="Verdana" panose="020B0604030504040204" pitchFamily="34" charset="0"/>
                          <a:cs typeface="Tahoma" panose="020B0604030504040204" pitchFamily="34" charset="0"/>
                        </a:rPr>
                        <a:t>PAT Margin</a:t>
                      </a:r>
                      <a:endParaRPr lang="en-IN" sz="1000" b="1" i="1" strike="noStrike" spc="-1" dirty="0">
                        <a:latin typeface="Verdana" panose="020B0604030504040204" pitchFamily="34" charset="0"/>
                        <a:ea typeface="Verdana" panose="020B0604030504040204" pitchFamily="34" charset="0"/>
                        <a:cs typeface="Tahoma" panose="020B0604030504040204" pitchFamily="34" charset="0"/>
                      </a:endParaRPr>
                    </a:p>
                  </a:txBody>
                  <a:tcPr marL="7920" marR="7920" anchor="ctr">
                    <a:lnL w="6350" cap="flat" cmpd="sng" algn="ctr">
                      <a:solidFill>
                        <a:srgbClr val="FFE041"/>
                      </a:solidFill>
                      <a:prstDash val="solid"/>
                      <a:round/>
                      <a:headEnd type="none" w="med" len="med"/>
                      <a:tailEnd type="none" w="med" len="med"/>
                    </a:lnL>
                    <a:lnR w="190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FFE04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lvl="0" algn="ctr" rtl="0" fontAlgn="b"/>
                      <a:r>
                        <a:rPr lang="en-US" sz="1000" b="1" i="1" u="none" strike="noStrike" dirty="0">
                          <a:solidFill>
                            <a:srgbClr val="000000"/>
                          </a:solidFill>
                          <a:effectLst/>
                          <a:latin typeface="Verdana" panose="020B0604030504040204" pitchFamily="34" charset="0"/>
                          <a:ea typeface="Verdana" panose="020B0604030504040204" pitchFamily="34" charset="0"/>
                          <a:cs typeface="Tahoma" panose="020B0604030504040204" pitchFamily="34" charset="0"/>
                        </a:rPr>
                        <a:t>7.5%</a:t>
                      </a:r>
                      <a:endParaRPr lang="en-IN" sz="1000" b="1" i="1" u="none" strike="noStrike" dirty="0">
                        <a:solidFill>
                          <a:srgbClr val="000000"/>
                        </a:solidFill>
                        <a:effectLst/>
                        <a:latin typeface="Verdana" panose="020B0604030504040204" pitchFamily="34" charset="0"/>
                        <a:ea typeface="Verdana" panose="020B0604030504040204" pitchFamily="34" charset="0"/>
                        <a:cs typeface="Tahoma" panose="020B0604030504040204" pitchFamily="34" charset="0"/>
                      </a:endParaRPr>
                    </a:p>
                  </a:txBody>
                  <a:tcPr marL="7343" marR="7343" marT="7343"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FFE04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lvl="0" algn="ctr" rtl="0" fontAlgn="b"/>
                      <a:r>
                        <a:rPr lang="en-US" sz="1000" b="1" i="1" u="none" strike="noStrike" dirty="0">
                          <a:solidFill>
                            <a:srgbClr val="000000"/>
                          </a:solidFill>
                          <a:effectLst/>
                          <a:latin typeface="Verdana" panose="020B0604030504040204" pitchFamily="34" charset="0"/>
                          <a:ea typeface="Verdana" panose="020B0604030504040204" pitchFamily="34" charset="0"/>
                          <a:cs typeface="Tahoma" panose="020B0604030504040204" pitchFamily="34" charset="0"/>
                        </a:rPr>
                        <a:t>7.1%</a:t>
                      </a:r>
                      <a:endParaRPr lang="en-IN" sz="1000" b="1" i="1" u="none" strike="noStrike" dirty="0">
                        <a:solidFill>
                          <a:srgbClr val="000000"/>
                        </a:solidFill>
                        <a:effectLst/>
                        <a:latin typeface="Verdana" panose="020B0604030504040204" pitchFamily="34" charset="0"/>
                        <a:ea typeface="Verdana" panose="020B0604030504040204" pitchFamily="34" charset="0"/>
                        <a:cs typeface="Tahoma" panose="020B0604030504040204" pitchFamily="34" charset="0"/>
                      </a:endParaRPr>
                    </a:p>
                  </a:txBody>
                  <a:tcPr marL="7343" marR="7343" marT="7343" marB="0" anchor="ctr">
                    <a:lnL w="190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FFE04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lvl="0" algn="ctr" rtl="0" fontAlgn="b"/>
                      <a:r>
                        <a:rPr lang="en-US" sz="1000" b="1" i="1" u="none" strike="noStrike" dirty="0">
                          <a:solidFill>
                            <a:srgbClr val="002060"/>
                          </a:solidFill>
                          <a:effectLst/>
                          <a:latin typeface="Verdana" panose="020B0604030504040204" pitchFamily="34" charset="0"/>
                          <a:ea typeface="Verdana" panose="020B0604030504040204" pitchFamily="34" charset="0"/>
                          <a:cs typeface="Tahoma" panose="020B0604030504040204" pitchFamily="34" charset="0"/>
                        </a:rPr>
                        <a:t>35 bps</a:t>
                      </a:r>
                      <a:endParaRPr lang="en-IN" sz="1000" b="1" i="1" u="none" strike="noStrike" dirty="0">
                        <a:solidFill>
                          <a:srgbClr val="002060"/>
                        </a:solidFill>
                        <a:effectLst/>
                        <a:latin typeface="Verdana" panose="020B0604030504040204" pitchFamily="34" charset="0"/>
                        <a:ea typeface="Verdana" panose="020B0604030504040204" pitchFamily="34" charset="0"/>
                        <a:cs typeface="Tahoma" panose="020B0604030504040204" pitchFamily="34" charset="0"/>
                      </a:endParaRPr>
                    </a:p>
                  </a:txBody>
                  <a:tcPr marL="7343" marR="7343" marT="7343"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FFE04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lvl="0" algn="ctr" defTabSz="914400" rtl="0" eaLnBrk="1" fontAlgn="b" latinLnBrk="0" hangingPunct="1">
                        <a:lnSpc>
                          <a:spcPct val="100000"/>
                        </a:lnSpc>
                      </a:pPr>
                      <a:r>
                        <a:rPr lang="en-IN" sz="1000" b="1" i="1" u="none" strike="noStrike" kern="1200" dirty="0">
                          <a:solidFill>
                            <a:srgbClr val="000000"/>
                          </a:solidFill>
                          <a:effectLst/>
                          <a:latin typeface="Verdana" panose="020B0604030504040204" pitchFamily="34" charset="0"/>
                          <a:ea typeface="Verdana" panose="020B0604030504040204" pitchFamily="34" charset="0"/>
                          <a:cs typeface="Tahoma" panose="020B0604030504040204" pitchFamily="34" charset="0"/>
                        </a:rPr>
                        <a:t>4.4%</a:t>
                      </a:r>
                    </a:p>
                  </a:txBody>
                  <a:tcPr marL="7343" marR="7343" marT="7343"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FFE04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lvl="0" algn="ctr" rtl="0" fontAlgn="b"/>
                      <a:r>
                        <a:rPr lang="en-US" sz="1000" b="1" i="1" u="none" strike="noStrike" dirty="0">
                          <a:solidFill>
                            <a:srgbClr val="002060"/>
                          </a:solidFill>
                          <a:effectLst/>
                          <a:latin typeface="Verdana" panose="020B0604030504040204" pitchFamily="34" charset="0"/>
                          <a:ea typeface="Verdana" panose="020B0604030504040204" pitchFamily="34" charset="0"/>
                          <a:cs typeface="Tahoma" panose="020B0604030504040204" pitchFamily="34" charset="0"/>
                        </a:rPr>
                        <a:t>309 bps</a:t>
                      </a:r>
                      <a:endParaRPr lang="en-IN" sz="1000" b="1" i="1" u="none" strike="noStrike" dirty="0">
                        <a:solidFill>
                          <a:srgbClr val="002060"/>
                        </a:solidFill>
                        <a:effectLst/>
                        <a:latin typeface="Verdana" panose="020B0604030504040204" pitchFamily="34" charset="0"/>
                        <a:ea typeface="Verdana" panose="020B0604030504040204" pitchFamily="34" charset="0"/>
                        <a:cs typeface="Tahoma" panose="020B0604030504040204" pitchFamily="34" charset="0"/>
                      </a:endParaRPr>
                    </a:p>
                  </a:txBody>
                  <a:tcPr marL="7343" marR="7343" marT="7343" marB="0" anchor="ctr">
                    <a:lnL w="6350" cap="flat" cmpd="sng" algn="ctr">
                      <a:noFill/>
                      <a:prstDash val="solid"/>
                      <a:round/>
                      <a:headEnd type="none" w="med" len="med"/>
                      <a:tailEnd type="none" w="med" len="med"/>
                    </a:lnL>
                    <a:lnR w="190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FFE04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lvl="0" algn="ctr" rtl="0" fontAlgn="b"/>
                      <a:endParaRPr lang="en-IN" sz="1000" b="0" i="1" u="none" strike="noStrike" dirty="0">
                        <a:solidFill>
                          <a:srgbClr val="000000"/>
                        </a:solidFill>
                        <a:effectLst/>
                        <a:latin typeface="Verdana" panose="020B0604030504040204" pitchFamily="34" charset="0"/>
                        <a:ea typeface="Verdana" panose="020B0604030504040204" pitchFamily="34" charset="0"/>
                        <a:cs typeface="Tahoma" panose="020B0604030504040204" pitchFamily="34" charset="0"/>
                      </a:endParaRPr>
                    </a:p>
                  </a:txBody>
                  <a:tcPr marL="9525" marR="9525" marT="9525"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FFE04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lvl="0" algn="ctr" rtl="0" fontAlgn="b"/>
                      <a:r>
                        <a:rPr lang="en-US" sz="1000" b="1" i="1" u="none" strike="noStrike" dirty="0">
                          <a:solidFill>
                            <a:srgbClr val="000000"/>
                          </a:solidFill>
                          <a:effectLst/>
                          <a:latin typeface="Verdana" panose="020B0604030504040204" pitchFamily="34" charset="0"/>
                          <a:ea typeface="Verdana" panose="020B0604030504040204" pitchFamily="34" charset="0"/>
                          <a:cs typeface="Tahoma" panose="020B0604030504040204" pitchFamily="34" charset="0"/>
                        </a:rPr>
                        <a:t>6.7%</a:t>
                      </a:r>
                      <a:endParaRPr lang="en-IN" sz="1000" b="1" i="1" u="none" strike="noStrike" dirty="0">
                        <a:solidFill>
                          <a:srgbClr val="000000"/>
                        </a:solidFill>
                        <a:effectLst/>
                        <a:latin typeface="Verdana" panose="020B0604030504040204" pitchFamily="34" charset="0"/>
                        <a:ea typeface="Verdana" panose="020B0604030504040204" pitchFamily="34" charset="0"/>
                        <a:cs typeface="Tahoma" panose="020B0604030504040204" pitchFamily="34" charset="0"/>
                      </a:endParaRPr>
                    </a:p>
                  </a:txBody>
                  <a:tcPr marL="9525" marR="9525" marT="9525" marB="0" anchor="ctr">
                    <a:lnL w="19050" cap="flat" cmpd="sng" algn="ctr">
                      <a:noFill/>
                      <a:prstDash val="solid"/>
                      <a:round/>
                      <a:headEnd type="none" w="med" len="med"/>
                      <a:tailEnd type="none" w="med" len="med"/>
                    </a:lnL>
                    <a:lnR w="6350" cap="flat" cmpd="sng" algn="ctr">
                      <a:solidFill>
                        <a:srgbClr val="FFE041"/>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FFE04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14"/>
                  </a:ext>
                </a:extLst>
              </a:tr>
            </a:tbl>
          </a:graphicData>
        </a:graphic>
      </p:graphicFrame>
      <p:cxnSp>
        <p:nvCxnSpPr>
          <p:cNvPr id="11" name="Straight Connector 10">
            <a:extLst>
              <a:ext uri="{FF2B5EF4-FFF2-40B4-BE49-F238E27FC236}">
                <a16:creationId xmlns:a16="http://schemas.microsoft.com/office/drawing/2014/main" id="{A8FEE144-0140-44AE-47B8-DC3648D7904A}"/>
              </a:ext>
            </a:extLst>
          </p:cNvPr>
          <p:cNvCxnSpPr>
            <a:cxnSpLocks/>
          </p:cNvCxnSpPr>
          <p:nvPr/>
        </p:nvCxnSpPr>
        <p:spPr>
          <a:xfrm rot="5400000" flipH="1">
            <a:off x="1234932" y="-351997"/>
            <a:ext cx="1" cy="1800000"/>
          </a:xfrm>
          <a:prstGeom prst="line">
            <a:avLst/>
          </a:prstGeom>
          <a:ln w="12700"/>
        </p:spPr>
        <p:style>
          <a:lnRef idx="1">
            <a:schemeClr val="accent4"/>
          </a:lnRef>
          <a:fillRef idx="0">
            <a:schemeClr val="accent4"/>
          </a:fillRef>
          <a:effectRef idx="0">
            <a:schemeClr val="accent4"/>
          </a:effectRef>
          <a:fontRef idx="minor">
            <a:schemeClr val="tx1"/>
          </a:fontRef>
        </p:style>
      </p:cxnSp>
      <p:sp>
        <p:nvSpPr>
          <p:cNvPr id="12" name="Rectangle 11">
            <a:extLst>
              <a:ext uri="{FF2B5EF4-FFF2-40B4-BE49-F238E27FC236}">
                <a16:creationId xmlns:a16="http://schemas.microsoft.com/office/drawing/2014/main" id="{81E873C6-F045-272A-BEAF-F62AB76008DA}"/>
              </a:ext>
            </a:extLst>
          </p:cNvPr>
          <p:cNvSpPr/>
          <p:nvPr/>
        </p:nvSpPr>
        <p:spPr>
          <a:xfrm>
            <a:off x="-1" y="6419147"/>
            <a:ext cx="10800000" cy="3600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435100" algn="ctr"/>
            <a:r>
              <a:rPr lang="en-IN" sz="1250" dirty="0">
                <a:solidFill>
                  <a:schemeClr val="tx1"/>
                </a:solidFill>
                <a:latin typeface="Verdana" panose="020B0604030504040204" pitchFamily="34" charset="0"/>
                <a:ea typeface="Verdana" panose="020B0604030504040204" pitchFamily="34" charset="0"/>
                <a:hlinkClick r:id="rId3"/>
              </a:rPr>
              <a:t>www.dhruvconsultancy.in</a:t>
            </a:r>
            <a:endParaRPr lang="en-IN" sz="1250" dirty="0">
              <a:solidFill>
                <a:schemeClr val="tx1"/>
              </a:solidFill>
              <a:latin typeface="Verdana" panose="020B0604030504040204" pitchFamily="34" charset="0"/>
              <a:ea typeface="Verdana" panose="020B0604030504040204" pitchFamily="34" charset="0"/>
            </a:endParaRPr>
          </a:p>
        </p:txBody>
      </p:sp>
      <p:sp>
        <p:nvSpPr>
          <p:cNvPr id="13" name="Flowchart: Terminator 12">
            <a:extLst>
              <a:ext uri="{FF2B5EF4-FFF2-40B4-BE49-F238E27FC236}">
                <a16:creationId xmlns:a16="http://schemas.microsoft.com/office/drawing/2014/main" id="{50D30945-4ED9-161E-49E2-EC2EFE28A1AE}"/>
              </a:ext>
            </a:extLst>
          </p:cNvPr>
          <p:cNvSpPr/>
          <p:nvPr/>
        </p:nvSpPr>
        <p:spPr>
          <a:xfrm>
            <a:off x="10898162" y="6419147"/>
            <a:ext cx="900000" cy="360000"/>
          </a:xfrm>
          <a:prstGeom prst="flowChartTerminator">
            <a:avLst/>
          </a:prstGeom>
          <a:solidFill>
            <a:srgbClr val="9B34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250" dirty="0">
              <a:latin typeface="Verdana" panose="020B0604030504040204" pitchFamily="34" charset="0"/>
              <a:ea typeface="Verdana" panose="020B0604030504040204" pitchFamily="34" charset="0"/>
            </a:endParaRPr>
          </a:p>
        </p:txBody>
      </p:sp>
      <p:sp>
        <p:nvSpPr>
          <p:cNvPr id="14" name="Slide Number Placeholder 12">
            <a:extLst>
              <a:ext uri="{FF2B5EF4-FFF2-40B4-BE49-F238E27FC236}">
                <a16:creationId xmlns:a16="http://schemas.microsoft.com/office/drawing/2014/main" id="{6BF2EEEF-14E6-5633-FED2-90460EFEECBB}"/>
              </a:ext>
            </a:extLst>
          </p:cNvPr>
          <p:cNvSpPr>
            <a:spLocks noGrp="1"/>
          </p:cNvSpPr>
          <p:nvPr>
            <p:ph type="sldNum" sz="quarter" idx="12"/>
          </p:nvPr>
        </p:nvSpPr>
        <p:spPr>
          <a:xfrm>
            <a:off x="10898162" y="6419147"/>
            <a:ext cx="900000" cy="360000"/>
          </a:xfrm>
        </p:spPr>
        <p:txBody>
          <a:bodyPr/>
          <a:lstStyle/>
          <a:p>
            <a:pPr algn="ctr"/>
            <a:fld id="{8A4713F9-997F-4880-B255-BE372FECF281}" type="slidenum">
              <a:rPr lang="en-IN" sz="1250" b="1" smtClean="0">
                <a:solidFill>
                  <a:schemeClr val="bg1"/>
                </a:solidFill>
                <a:latin typeface="Verdana" panose="020B0604030504040204" pitchFamily="34" charset="0"/>
                <a:ea typeface="Verdana" panose="020B0604030504040204" pitchFamily="34" charset="0"/>
              </a:rPr>
              <a:pPr algn="ctr"/>
              <a:t>20</a:t>
            </a:fld>
            <a:endParaRPr lang="en-IN" sz="1250" b="1" dirty="0">
              <a:solidFill>
                <a:schemeClr val="bg1"/>
              </a:solidFill>
              <a:latin typeface="Verdana" panose="020B0604030504040204" pitchFamily="34" charset="0"/>
              <a:ea typeface="Verdana" panose="020B0604030504040204" pitchFamily="34" charset="0"/>
            </a:endParaRPr>
          </a:p>
        </p:txBody>
      </p:sp>
      <p:sp>
        <p:nvSpPr>
          <p:cNvPr id="15" name="TextBox 14">
            <a:extLst>
              <a:ext uri="{FF2B5EF4-FFF2-40B4-BE49-F238E27FC236}">
                <a16:creationId xmlns:a16="http://schemas.microsoft.com/office/drawing/2014/main" id="{B8F40FD3-F794-3E64-24B5-A21A1A2FF500}"/>
              </a:ext>
            </a:extLst>
          </p:cNvPr>
          <p:cNvSpPr txBox="1"/>
          <p:nvPr/>
        </p:nvSpPr>
        <p:spPr>
          <a:xfrm>
            <a:off x="340019" y="6456801"/>
            <a:ext cx="1117614" cy="284693"/>
          </a:xfrm>
          <a:prstGeom prst="rect">
            <a:avLst/>
          </a:prstGeom>
          <a:noFill/>
        </p:spPr>
        <p:txBody>
          <a:bodyPr wrap="none" rtlCol="0">
            <a:spAutoFit/>
          </a:bodyPr>
          <a:lstStyle/>
          <a:p>
            <a:r>
              <a:rPr lang="en-IN" sz="1250" b="1" dirty="0">
                <a:latin typeface="Verdana" panose="020B0604030504040204" pitchFamily="34" charset="0"/>
                <a:ea typeface="Verdana" panose="020B0604030504040204" pitchFamily="34" charset="0"/>
              </a:rPr>
              <a:t>June 2025</a:t>
            </a:r>
          </a:p>
        </p:txBody>
      </p:sp>
      <p:cxnSp>
        <p:nvCxnSpPr>
          <p:cNvPr id="5" name="Straight Connector 4">
            <a:extLst>
              <a:ext uri="{FF2B5EF4-FFF2-40B4-BE49-F238E27FC236}">
                <a16:creationId xmlns:a16="http://schemas.microsoft.com/office/drawing/2014/main" id="{9EE20706-BFA7-0682-4A14-14F9B4ECE2E9}"/>
              </a:ext>
            </a:extLst>
          </p:cNvPr>
          <p:cNvCxnSpPr>
            <a:cxnSpLocks/>
          </p:cNvCxnSpPr>
          <p:nvPr/>
        </p:nvCxnSpPr>
        <p:spPr>
          <a:xfrm rot="5400000" flipH="1">
            <a:off x="2401999" y="-769105"/>
            <a:ext cx="1" cy="2700000"/>
          </a:xfrm>
          <a:prstGeom prst="line">
            <a:avLst/>
          </a:prstGeom>
          <a:ln w="12700">
            <a:solidFill>
              <a:srgbClr val="9B3421"/>
            </a:solidFill>
          </a:ln>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val="39241877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50C7C2-BC5B-652A-3459-66A4B1E7C792}"/>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5C039156-5BA3-0AC7-A704-A1A110972F03}"/>
              </a:ext>
            </a:extLst>
          </p:cNvPr>
          <p:cNvPicPr>
            <a:picLocks noChangeAspect="1"/>
          </p:cNvPicPr>
          <p:nvPr/>
        </p:nvPicPr>
        <p:blipFill>
          <a:blip r:embed="rId2"/>
          <a:srcRect r="21788"/>
          <a:stretch/>
        </p:blipFill>
        <p:spPr>
          <a:xfrm>
            <a:off x="0" y="0"/>
            <a:ext cx="12191997" cy="6858000"/>
          </a:xfrm>
          <a:prstGeom prst="rect">
            <a:avLst/>
          </a:prstGeom>
        </p:spPr>
      </p:pic>
      <p:sp>
        <p:nvSpPr>
          <p:cNvPr id="8" name="Freeform: Shape 7">
            <a:extLst>
              <a:ext uri="{FF2B5EF4-FFF2-40B4-BE49-F238E27FC236}">
                <a16:creationId xmlns:a16="http://schemas.microsoft.com/office/drawing/2014/main" id="{AFADE7E6-7C62-A1DE-39A4-2160EE596B4B}"/>
              </a:ext>
            </a:extLst>
          </p:cNvPr>
          <p:cNvSpPr/>
          <p:nvPr/>
        </p:nvSpPr>
        <p:spPr>
          <a:xfrm>
            <a:off x="2565394" y="-4339"/>
            <a:ext cx="7086606" cy="3038048"/>
          </a:xfrm>
          <a:custGeom>
            <a:avLst/>
            <a:gdLst>
              <a:gd name="connsiteX0" fmla="*/ 203 w 11201400"/>
              <a:gd name="connsiteY0" fmla="*/ 0 h 3038048"/>
              <a:gd name="connsiteX1" fmla="*/ 11201198 w 11201400"/>
              <a:gd name="connsiteY1" fmla="*/ 0 h 3038048"/>
              <a:gd name="connsiteX2" fmla="*/ 11201400 w 11201400"/>
              <a:gd name="connsiteY2" fmla="*/ 4339 h 3038048"/>
              <a:gd name="connsiteX3" fmla="*/ 5600700 w 11201400"/>
              <a:gd name="connsiteY3" fmla="*/ 3038048 h 3038048"/>
              <a:gd name="connsiteX4" fmla="*/ 0 w 11201400"/>
              <a:gd name="connsiteY4" fmla="*/ 4339 h 30380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01400" h="3038048">
                <a:moveTo>
                  <a:pt x="203" y="0"/>
                </a:moveTo>
                <a:lnTo>
                  <a:pt x="11201198" y="0"/>
                </a:lnTo>
                <a:lnTo>
                  <a:pt x="11201400" y="4339"/>
                </a:lnTo>
                <a:cubicBezTo>
                  <a:pt x="11201400" y="1679810"/>
                  <a:pt x="8693881" y="3038048"/>
                  <a:pt x="5600700" y="3038048"/>
                </a:cubicBezTo>
                <a:cubicBezTo>
                  <a:pt x="2507519" y="3038048"/>
                  <a:pt x="0" y="1679810"/>
                  <a:pt x="0" y="4339"/>
                </a:cubicBezTo>
                <a:close/>
              </a:path>
            </a:pathLst>
          </a:cu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IN"/>
          </a:p>
        </p:txBody>
      </p:sp>
      <p:sp>
        <p:nvSpPr>
          <p:cNvPr id="20" name="Rectangle 19">
            <a:extLst>
              <a:ext uri="{FF2B5EF4-FFF2-40B4-BE49-F238E27FC236}">
                <a16:creationId xmlns:a16="http://schemas.microsoft.com/office/drawing/2014/main" id="{17254F8A-3CE0-23B2-C245-887C8C01C32B}"/>
              </a:ext>
            </a:extLst>
          </p:cNvPr>
          <p:cNvSpPr/>
          <p:nvPr/>
        </p:nvSpPr>
        <p:spPr>
          <a:xfrm>
            <a:off x="-1" y="6535259"/>
            <a:ext cx="12191999" cy="333368"/>
          </a:xfrm>
          <a:prstGeom prst="rect">
            <a:avLst/>
          </a:prstGeom>
          <a:solidFill>
            <a:srgbClr val="FFE04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500" dirty="0">
              <a:solidFill>
                <a:schemeClr val="tx1"/>
              </a:solidFill>
            </a:endParaRPr>
          </a:p>
        </p:txBody>
      </p:sp>
      <p:pic>
        <p:nvPicPr>
          <p:cNvPr id="5" name="Picture 4">
            <a:extLst>
              <a:ext uri="{FF2B5EF4-FFF2-40B4-BE49-F238E27FC236}">
                <a16:creationId xmlns:a16="http://schemas.microsoft.com/office/drawing/2014/main" id="{7DAE54FD-5D33-DD99-2F9A-E5200D993EDA}"/>
              </a:ext>
            </a:extLst>
          </p:cNvPr>
          <p:cNvPicPr>
            <a:picLocks noChangeAspect="1"/>
          </p:cNvPicPr>
          <p:nvPr/>
        </p:nvPicPr>
        <p:blipFill>
          <a:blip r:embed="rId3">
            <a:extLst>
              <a:ext uri="{28A0092B-C50C-407E-A947-70E740481C1C}">
                <a14:useLocalDpi xmlns:a14="http://schemas.microsoft.com/office/drawing/2010/main" val="0"/>
              </a:ext>
            </a:extLst>
          </a:blip>
          <a:srcRect l="5330" r="5330"/>
          <a:stretch/>
        </p:blipFill>
        <p:spPr>
          <a:xfrm>
            <a:off x="4214811" y="209212"/>
            <a:ext cx="3762374" cy="1343705"/>
          </a:xfrm>
          <a:prstGeom prst="rect">
            <a:avLst/>
          </a:prstGeom>
        </p:spPr>
      </p:pic>
      <p:sp>
        <p:nvSpPr>
          <p:cNvPr id="11" name="TextBox 10">
            <a:extLst>
              <a:ext uri="{FF2B5EF4-FFF2-40B4-BE49-F238E27FC236}">
                <a16:creationId xmlns:a16="http://schemas.microsoft.com/office/drawing/2014/main" id="{B0E1650B-DFB5-30DC-32EC-E75B6131626A}"/>
              </a:ext>
            </a:extLst>
          </p:cNvPr>
          <p:cNvSpPr txBox="1"/>
          <p:nvPr/>
        </p:nvSpPr>
        <p:spPr>
          <a:xfrm>
            <a:off x="3780971" y="1716409"/>
            <a:ext cx="4630058" cy="553998"/>
          </a:xfrm>
          <a:prstGeom prst="rect">
            <a:avLst/>
          </a:prstGeom>
          <a:noFill/>
        </p:spPr>
        <p:txBody>
          <a:bodyPr wrap="square" rtlCol="0">
            <a:spAutoFit/>
          </a:bodyPr>
          <a:lstStyle/>
          <a:p>
            <a:pPr algn="ctr"/>
            <a:r>
              <a:rPr lang="en-US" sz="3000" b="1" dirty="0">
                <a:latin typeface="Verdana" panose="020B0604030504040204" pitchFamily="34" charset="0"/>
                <a:ea typeface="Verdana" panose="020B0604030504040204" pitchFamily="34" charset="0"/>
              </a:rPr>
              <a:t>THANK YOU!</a:t>
            </a:r>
            <a:endParaRPr lang="en-IN" sz="3000" b="1" dirty="0">
              <a:latin typeface="Verdana" panose="020B0604030504040204" pitchFamily="34" charset="0"/>
              <a:ea typeface="Verdana" panose="020B0604030504040204" pitchFamily="34" charset="0"/>
            </a:endParaRPr>
          </a:p>
        </p:txBody>
      </p:sp>
      <p:sp>
        <p:nvSpPr>
          <p:cNvPr id="12" name="Rectangle: Top Corners Rounded 11">
            <a:extLst>
              <a:ext uri="{FF2B5EF4-FFF2-40B4-BE49-F238E27FC236}">
                <a16:creationId xmlns:a16="http://schemas.microsoft.com/office/drawing/2014/main" id="{317314E4-21E8-0BF9-6320-3591D9E284E1}"/>
              </a:ext>
            </a:extLst>
          </p:cNvPr>
          <p:cNvSpPr/>
          <p:nvPr/>
        </p:nvSpPr>
        <p:spPr>
          <a:xfrm rot="10800000" flipH="1" flipV="1">
            <a:off x="6454787" y="5128989"/>
            <a:ext cx="3960000" cy="1420092"/>
          </a:xfrm>
          <a:prstGeom prst="round2SameRect">
            <a:avLst>
              <a:gd name="adj1" fmla="val 9023"/>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25000"/>
              </a:lnSpc>
            </a:pPr>
            <a:r>
              <a:rPr lang="en-IN" sz="1000" b="1" u="sng" dirty="0">
                <a:solidFill>
                  <a:schemeClr val="tx1"/>
                </a:solidFill>
                <a:latin typeface="Verdana" panose="020B0604030504040204" pitchFamily="34" charset="0"/>
                <a:ea typeface="Verdana" panose="020B0604030504040204" pitchFamily="34" charset="0"/>
                <a:cs typeface="Tahoma" panose="020B0604030504040204" pitchFamily="34" charset="0"/>
              </a:rPr>
              <a:t>Investor Relations Advisor:</a:t>
            </a:r>
          </a:p>
          <a:p>
            <a:pPr>
              <a:lnSpc>
                <a:spcPct val="125000"/>
              </a:lnSpc>
            </a:pPr>
            <a:r>
              <a:rPr lang="en-IN" sz="1000" b="1" dirty="0">
                <a:solidFill>
                  <a:schemeClr val="tx1"/>
                </a:solidFill>
                <a:latin typeface="Verdana" panose="020B0604030504040204" pitchFamily="34" charset="0"/>
                <a:ea typeface="Verdana" panose="020B0604030504040204" pitchFamily="34" charset="0"/>
                <a:cs typeface="Tahoma" panose="020B0604030504040204" pitchFamily="34" charset="0"/>
              </a:rPr>
              <a:t>Mr. Ritesh Shashiprakash Singh</a:t>
            </a:r>
          </a:p>
          <a:p>
            <a:pPr>
              <a:lnSpc>
                <a:spcPct val="125000"/>
              </a:lnSpc>
            </a:pPr>
            <a:r>
              <a:rPr lang="en-IN" sz="1000" i="1" dirty="0">
                <a:solidFill>
                  <a:schemeClr val="tx1"/>
                </a:solidFill>
                <a:latin typeface="Verdana" panose="020B0604030504040204" pitchFamily="34" charset="0"/>
                <a:ea typeface="Verdana" panose="020B0604030504040204" pitchFamily="34" charset="0"/>
                <a:cs typeface="Tahoma" panose="020B0604030504040204" pitchFamily="34" charset="0"/>
              </a:rPr>
              <a:t>Investor Relations Consultant, Rik Capital</a:t>
            </a:r>
          </a:p>
          <a:p>
            <a:pPr>
              <a:lnSpc>
                <a:spcPct val="125000"/>
              </a:lnSpc>
            </a:pPr>
            <a:r>
              <a:rPr lang="en-IN" sz="1000" b="1" dirty="0">
                <a:solidFill>
                  <a:srgbClr val="113B79"/>
                </a:solidFill>
                <a:latin typeface="Verdana" panose="020B0604030504040204" pitchFamily="34" charset="0"/>
                <a:ea typeface="Verdana" panose="020B0604030504040204" pitchFamily="34" charset="0"/>
                <a:cs typeface="Tahoma" panose="020B0604030504040204" pitchFamily="34" charset="0"/>
              </a:rPr>
              <a:t>M:</a:t>
            </a:r>
            <a:r>
              <a:rPr lang="en-IN" sz="1000" dirty="0">
                <a:solidFill>
                  <a:schemeClr val="tx1"/>
                </a:solidFill>
                <a:latin typeface="Verdana" panose="020B0604030504040204" pitchFamily="34" charset="0"/>
                <a:ea typeface="Verdana" panose="020B0604030504040204" pitchFamily="34" charset="0"/>
                <a:cs typeface="Tahoma" panose="020B0604030504040204" pitchFamily="34" charset="0"/>
              </a:rPr>
              <a:t> 083293 85762</a:t>
            </a:r>
          </a:p>
          <a:p>
            <a:pPr>
              <a:lnSpc>
                <a:spcPct val="125000"/>
              </a:lnSpc>
            </a:pPr>
            <a:r>
              <a:rPr lang="en-IN" sz="1000" b="1" dirty="0">
                <a:solidFill>
                  <a:srgbClr val="113B79"/>
                </a:solidFill>
                <a:latin typeface="Verdana" panose="020B0604030504040204" pitchFamily="34" charset="0"/>
                <a:ea typeface="Verdana" panose="020B0604030504040204" pitchFamily="34" charset="0"/>
                <a:cs typeface="Tahoma" panose="020B0604030504040204" pitchFamily="34" charset="0"/>
              </a:rPr>
              <a:t>E:</a:t>
            </a:r>
            <a:r>
              <a:rPr lang="en-IN" sz="1000" dirty="0">
                <a:solidFill>
                  <a:schemeClr val="tx1"/>
                </a:solidFill>
                <a:latin typeface="Verdana" panose="020B0604030504040204" pitchFamily="34" charset="0"/>
                <a:ea typeface="Verdana" panose="020B0604030504040204" pitchFamily="34" charset="0"/>
                <a:cs typeface="Tahoma" panose="020B0604030504040204" pitchFamily="34" charset="0"/>
              </a:rPr>
              <a:t> </a:t>
            </a:r>
            <a:r>
              <a:rPr lang="en-IN" sz="1000" dirty="0">
                <a:solidFill>
                  <a:schemeClr val="tx1"/>
                </a:solidFill>
                <a:latin typeface="Verdana" panose="020B0604030504040204" pitchFamily="34" charset="0"/>
                <a:ea typeface="Verdana" panose="020B0604030504040204" pitchFamily="34" charset="0"/>
                <a:cs typeface="Tahoma" panose="020B0604030504040204" pitchFamily="34" charset="0"/>
                <a:hlinkClick r:id="rId4"/>
              </a:rPr>
              <a:t>ritesh.singh@rikcapital.in</a:t>
            </a:r>
            <a:r>
              <a:rPr lang="en-IN" sz="1000" dirty="0">
                <a:solidFill>
                  <a:schemeClr val="tx1"/>
                </a:solidFill>
                <a:latin typeface="Verdana" panose="020B0604030504040204" pitchFamily="34" charset="0"/>
                <a:ea typeface="Verdana" panose="020B0604030504040204" pitchFamily="34" charset="0"/>
                <a:cs typeface="Tahoma" panose="020B0604030504040204" pitchFamily="34" charset="0"/>
              </a:rPr>
              <a:t> </a:t>
            </a:r>
          </a:p>
          <a:p>
            <a:pPr>
              <a:lnSpc>
                <a:spcPct val="125000"/>
              </a:lnSpc>
            </a:pPr>
            <a:r>
              <a:rPr lang="en-IN" sz="1000" b="1" dirty="0">
                <a:solidFill>
                  <a:srgbClr val="113B79"/>
                </a:solidFill>
                <a:latin typeface="Verdana" panose="020B0604030504040204" pitchFamily="34" charset="0"/>
                <a:ea typeface="Verdana" panose="020B0604030504040204" pitchFamily="34" charset="0"/>
                <a:cs typeface="Tahoma" panose="020B0604030504040204" pitchFamily="34" charset="0"/>
              </a:rPr>
              <a:t>W:</a:t>
            </a:r>
            <a:r>
              <a:rPr lang="en-IN" sz="1000" dirty="0">
                <a:solidFill>
                  <a:schemeClr val="tx1"/>
                </a:solidFill>
                <a:latin typeface="Verdana" panose="020B0604030504040204" pitchFamily="34" charset="0"/>
                <a:ea typeface="Verdana" panose="020B0604030504040204" pitchFamily="34" charset="0"/>
                <a:cs typeface="Tahoma" panose="020B0604030504040204" pitchFamily="34" charset="0"/>
              </a:rPr>
              <a:t> </a:t>
            </a:r>
            <a:r>
              <a:rPr lang="en-IN" sz="1000" dirty="0">
                <a:solidFill>
                  <a:schemeClr val="tx1"/>
                </a:solidFill>
                <a:latin typeface="Verdana" panose="020B0604030504040204" pitchFamily="34" charset="0"/>
                <a:ea typeface="Verdana" panose="020B0604030504040204" pitchFamily="34" charset="0"/>
                <a:cs typeface="Tahoma" panose="020B0604030504040204" pitchFamily="34" charset="0"/>
                <a:hlinkClick r:id="rId5"/>
              </a:rPr>
              <a:t>www.rikcapital.in</a:t>
            </a:r>
            <a:endParaRPr lang="en-IN" sz="1000" dirty="0">
              <a:solidFill>
                <a:schemeClr val="tx1"/>
              </a:solidFill>
              <a:latin typeface="Verdana" panose="020B0604030504040204" pitchFamily="34" charset="0"/>
              <a:ea typeface="Verdana" panose="020B0604030504040204" pitchFamily="34" charset="0"/>
              <a:cs typeface="Tahoma" panose="020B0604030504040204" pitchFamily="34" charset="0"/>
            </a:endParaRPr>
          </a:p>
        </p:txBody>
      </p:sp>
      <p:sp>
        <p:nvSpPr>
          <p:cNvPr id="13" name="Rectangle: Top Corners Rounded 12">
            <a:extLst>
              <a:ext uri="{FF2B5EF4-FFF2-40B4-BE49-F238E27FC236}">
                <a16:creationId xmlns:a16="http://schemas.microsoft.com/office/drawing/2014/main" id="{21CD523A-B78B-CFB5-17B6-9E635277E15F}"/>
              </a:ext>
            </a:extLst>
          </p:cNvPr>
          <p:cNvSpPr/>
          <p:nvPr/>
        </p:nvSpPr>
        <p:spPr>
          <a:xfrm rot="10800000" flipH="1" flipV="1">
            <a:off x="1605516" y="5128990"/>
            <a:ext cx="4135285" cy="1420091"/>
          </a:xfrm>
          <a:prstGeom prst="round2SameRect">
            <a:avLst>
              <a:gd name="adj1" fmla="val 9023"/>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25000"/>
              </a:lnSpc>
            </a:pPr>
            <a:r>
              <a:rPr lang="en-IN" sz="1000" b="1" u="sng" dirty="0">
                <a:solidFill>
                  <a:schemeClr val="tx1"/>
                </a:solidFill>
                <a:latin typeface="Verdana" panose="020B0604030504040204" pitchFamily="34" charset="0"/>
                <a:ea typeface="Verdana" panose="020B0604030504040204" pitchFamily="34" charset="0"/>
                <a:cs typeface="Tahoma" panose="020B0604030504040204" pitchFamily="34" charset="0"/>
              </a:rPr>
              <a:t>Dhruv Consultancy Services Limited:</a:t>
            </a:r>
          </a:p>
          <a:p>
            <a:pPr>
              <a:lnSpc>
                <a:spcPct val="125000"/>
              </a:lnSpc>
            </a:pPr>
            <a:r>
              <a:rPr lang="en-IN" sz="1000" b="1" dirty="0">
                <a:solidFill>
                  <a:schemeClr val="tx1"/>
                </a:solidFill>
                <a:latin typeface="Verdana" panose="020B0604030504040204" pitchFamily="34" charset="0"/>
                <a:ea typeface="Verdana" panose="020B0604030504040204" pitchFamily="34" charset="0"/>
                <a:cs typeface="Tahoma" panose="020B0604030504040204" pitchFamily="34" charset="0"/>
              </a:rPr>
              <a:t>Mr. Paresh Suhas Dange</a:t>
            </a:r>
          </a:p>
          <a:p>
            <a:pPr>
              <a:lnSpc>
                <a:spcPct val="125000"/>
              </a:lnSpc>
            </a:pPr>
            <a:r>
              <a:rPr lang="en-IN" sz="1000" i="1" dirty="0">
                <a:solidFill>
                  <a:schemeClr val="tx1"/>
                </a:solidFill>
                <a:latin typeface="Verdana" panose="020B0604030504040204" pitchFamily="34" charset="0"/>
                <a:ea typeface="Verdana" panose="020B0604030504040204" pitchFamily="34" charset="0"/>
                <a:cs typeface="Tahoma" panose="020B0604030504040204" pitchFamily="34" charset="0"/>
              </a:rPr>
              <a:t>Company Secretary &amp; Compliance Officer</a:t>
            </a:r>
            <a:endParaRPr lang="en-IN" sz="1000" b="1" i="1" dirty="0">
              <a:solidFill>
                <a:srgbClr val="FF5609"/>
              </a:solidFill>
              <a:latin typeface="Verdana" panose="020B0604030504040204" pitchFamily="34" charset="0"/>
              <a:ea typeface="Verdana" panose="020B0604030504040204" pitchFamily="34" charset="0"/>
              <a:cs typeface="Tahoma" panose="020B0604030504040204" pitchFamily="34" charset="0"/>
            </a:endParaRPr>
          </a:p>
          <a:p>
            <a:pPr>
              <a:lnSpc>
                <a:spcPct val="125000"/>
              </a:lnSpc>
            </a:pPr>
            <a:r>
              <a:rPr lang="en-US" sz="1000" b="1" dirty="0">
                <a:solidFill>
                  <a:srgbClr val="9B3421"/>
                </a:solidFill>
                <a:effectLst/>
                <a:latin typeface="Verdana" panose="020B0604030504040204" pitchFamily="34" charset="0"/>
                <a:ea typeface="Verdana" panose="020B0604030504040204" pitchFamily="34" charset="0"/>
                <a:cs typeface="Times New Roman" panose="02020603050405020304" pitchFamily="18" charset="0"/>
              </a:rPr>
              <a:t>T:</a:t>
            </a:r>
            <a:r>
              <a:rPr lang="en-US" sz="1000" dirty="0">
                <a:effectLst/>
                <a:latin typeface="Verdana" panose="020B0604030504040204" pitchFamily="34" charset="0"/>
                <a:ea typeface="Verdana" panose="020B0604030504040204" pitchFamily="34" charset="0"/>
                <a:cs typeface="Times New Roman" panose="02020603050405020304" pitchFamily="18" charset="0"/>
              </a:rPr>
              <a:t> </a:t>
            </a:r>
            <a:r>
              <a:rPr lang="en-US" sz="10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rPr>
              <a:t>022 2757 0710</a:t>
            </a:r>
            <a:br>
              <a:rPr lang="en-US" sz="1000" b="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rPr>
            </a:br>
            <a:r>
              <a:rPr lang="en-US" sz="1000" b="1" dirty="0">
                <a:solidFill>
                  <a:srgbClr val="9B3421"/>
                </a:solidFill>
                <a:effectLst/>
                <a:latin typeface="Verdana" panose="020B0604030504040204" pitchFamily="34" charset="0"/>
                <a:ea typeface="Verdana" panose="020B0604030504040204" pitchFamily="34" charset="0"/>
                <a:cs typeface="Times New Roman" panose="02020603050405020304" pitchFamily="18" charset="0"/>
              </a:rPr>
              <a:t>E:</a:t>
            </a:r>
            <a:r>
              <a:rPr lang="en-US" sz="1000" dirty="0">
                <a:solidFill>
                  <a:srgbClr val="14709A"/>
                </a:solidFill>
                <a:effectLst/>
                <a:latin typeface="Verdana" panose="020B0604030504040204" pitchFamily="34" charset="0"/>
                <a:ea typeface="Verdana" panose="020B0604030504040204" pitchFamily="34" charset="0"/>
                <a:cs typeface="Times New Roman" panose="02020603050405020304" pitchFamily="18" charset="0"/>
              </a:rPr>
              <a:t> </a:t>
            </a:r>
            <a:r>
              <a:rPr lang="en-IN" sz="1000" u="sng" dirty="0">
                <a:solidFill>
                  <a:srgbClr val="002060"/>
                </a:solidFill>
                <a:effectLst/>
                <a:latin typeface="Verdana" panose="020B0604030504040204" pitchFamily="34" charset="0"/>
                <a:ea typeface="Verdana" panose="020B060403050404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cs@dhruvconsultancy.in</a:t>
            </a:r>
            <a:endParaRPr lang="en-IN" sz="1000" u="sng" dirty="0">
              <a:solidFill>
                <a:srgbClr val="002060"/>
              </a:solidFill>
              <a:effectLst/>
              <a:latin typeface="Verdana" panose="020B0604030504040204" pitchFamily="34" charset="0"/>
              <a:ea typeface="Verdana" panose="020B0604030504040204" pitchFamily="34" charset="0"/>
              <a:cs typeface="Times New Roman" panose="02020603050405020304" pitchFamily="18" charset="0"/>
              <a:hlinkClick r:id="rId7">
                <a:extLst>
                  <a:ext uri="{A12FA001-AC4F-418D-AE19-62706E023703}">
                    <ahyp:hlinkClr xmlns:ahyp="http://schemas.microsoft.com/office/drawing/2018/hyperlinkcolor" val="tx"/>
                  </a:ext>
                </a:extLst>
              </a:hlinkClick>
            </a:endParaRPr>
          </a:p>
          <a:p>
            <a:pPr>
              <a:lnSpc>
                <a:spcPct val="125000"/>
              </a:lnSpc>
            </a:pPr>
            <a:r>
              <a:rPr lang="en-US" sz="1000" b="1" dirty="0">
                <a:solidFill>
                  <a:srgbClr val="9B3421"/>
                </a:solidFill>
                <a:effectLst/>
                <a:latin typeface="Verdana" panose="020B0604030504040204" pitchFamily="34" charset="0"/>
                <a:ea typeface="Verdana" panose="020B0604030504040204" pitchFamily="34" charset="0"/>
                <a:cs typeface="Times New Roman" panose="02020603050405020304" pitchFamily="18" charset="0"/>
              </a:rPr>
              <a:t>W:</a:t>
            </a:r>
            <a:r>
              <a:rPr lang="en-US" sz="1000" b="1" dirty="0">
                <a:solidFill>
                  <a:srgbClr val="14709A"/>
                </a:solidFill>
                <a:effectLst/>
                <a:latin typeface="Verdana" panose="020B0604030504040204" pitchFamily="34" charset="0"/>
                <a:ea typeface="Verdana" panose="020B0604030504040204" pitchFamily="34" charset="0"/>
                <a:cs typeface="Times New Roman" panose="02020603050405020304" pitchFamily="18" charset="0"/>
              </a:rPr>
              <a:t> </a:t>
            </a:r>
            <a:r>
              <a:rPr lang="en-US" sz="1000" dirty="0">
                <a:solidFill>
                  <a:srgbClr val="14709A"/>
                </a:solidFill>
                <a:effectLst/>
                <a:latin typeface="Verdana" panose="020B0604030504040204" pitchFamily="34" charset="0"/>
                <a:ea typeface="Verdana" panose="020B0604030504040204" pitchFamily="34" charset="0"/>
                <a:cs typeface="Times New Roman" panose="02020603050405020304" pitchFamily="18" charset="0"/>
                <a:hlinkClick r:id="rId8"/>
              </a:rPr>
              <a:t>www.dhruvconsultancy.in</a:t>
            </a:r>
            <a:endParaRPr lang="en-IN" sz="1000" dirty="0">
              <a:solidFill>
                <a:schemeClr val="tx1"/>
              </a:solidFill>
              <a:latin typeface="Verdana" panose="020B0604030504040204" pitchFamily="34" charset="0"/>
              <a:ea typeface="Verdana" panose="020B0604030504040204" pitchFamily="34" charset="0"/>
              <a:cs typeface="Tahoma" panose="020B0604030504040204" pitchFamily="34" charset="0"/>
            </a:endParaRPr>
          </a:p>
        </p:txBody>
      </p:sp>
      <p:pic>
        <p:nvPicPr>
          <p:cNvPr id="14" name="Picture 13">
            <a:extLst>
              <a:ext uri="{FF2B5EF4-FFF2-40B4-BE49-F238E27FC236}">
                <a16:creationId xmlns:a16="http://schemas.microsoft.com/office/drawing/2014/main" id="{DF49F74B-51DA-D97C-BE20-C43048A6C73E}"/>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4574" t="27683" r="81187" b="19269"/>
          <a:stretch/>
        </p:blipFill>
        <p:spPr>
          <a:xfrm>
            <a:off x="9936480" y="5182329"/>
            <a:ext cx="412258" cy="540000"/>
          </a:xfrm>
          <a:prstGeom prst="rect">
            <a:avLst/>
          </a:prstGeom>
        </p:spPr>
      </p:pic>
      <p:pic>
        <p:nvPicPr>
          <p:cNvPr id="22" name="Picture 21">
            <a:extLst>
              <a:ext uri="{FF2B5EF4-FFF2-40B4-BE49-F238E27FC236}">
                <a16:creationId xmlns:a16="http://schemas.microsoft.com/office/drawing/2014/main" id="{5C84760B-9124-0106-2149-DAB09ED927E2}"/>
              </a:ext>
            </a:extLst>
          </p:cNvPr>
          <p:cNvPicPr>
            <a:picLocks noChangeAspect="1"/>
          </p:cNvPicPr>
          <p:nvPr/>
        </p:nvPicPr>
        <p:blipFill>
          <a:blip r:embed="rId10">
            <a:extLst>
              <a:ext uri="{28A0092B-C50C-407E-A947-70E740481C1C}">
                <a14:useLocalDpi xmlns:a14="http://schemas.microsoft.com/office/drawing/2010/main" val="0"/>
              </a:ext>
            </a:extLst>
          </a:blip>
          <a:srcRect r="70260"/>
          <a:stretch/>
        </p:blipFill>
        <p:spPr>
          <a:xfrm>
            <a:off x="5147072" y="5182329"/>
            <a:ext cx="535314" cy="540000"/>
          </a:xfrm>
          <a:prstGeom prst="rect">
            <a:avLst/>
          </a:prstGeom>
        </p:spPr>
      </p:pic>
    </p:spTree>
    <p:extLst>
      <p:ext uri="{BB962C8B-B14F-4D97-AF65-F5344CB8AC3E}">
        <p14:creationId xmlns:p14="http://schemas.microsoft.com/office/powerpoint/2010/main" val="1080285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3615</TotalTime>
  <Words>3068</Words>
  <Application>Microsoft Office PowerPoint</Application>
  <PresentationFormat>Widescreen</PresentationFormat>
  <Paragraphs>455</Paragraphs>
  <Slides>21</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21</vt:i4>
      </vt:variant>
    </vt:vector>
  </HeadingPairs>
  <TitlesOfParts>
    <vt:vector size="30" baseType="lpstr">
      <vt:lpstr>Abadi Extra Light</vt:lpstr>
      <vt:lpstr>Arial</vt:lpstr>
      <vt:lpstr>Calibri</vt:lpstr>
      <vt:lpstr>Calibri Light</vt:lpstr>
      <vt:lpstr>Courier New</vt:lpstr>
      <vt:lpstr>Tahoma</vt:lpstr>
      <vt:lpstr>Verdana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Earnings Presentation - Dhruv</dc:title>
  <dc:creator>ritesh shashiprakash singh</dc:creator>
  <cp:keywords>Rik Capital</cp:keywords>
  <cp:lastModifiedBy>Ritesh</cp:lastModifiedBy>
  <cp:revision>407</cp:revision>
  <dcterms:created xsi:type="dcterms:W3CDTF">2024-07-31T09:44:04Z</dcterms:created>
  <dcterms:modified xsi:type="dcterms:W3CDTF">2025-08-13T11:09:39Z</dcterms:modified>
</cp:coreProperties>
</file>